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Lst>
  <p:sldSz cx="9144000" cy="5143500" type="screen16x9"/>
  <p:notesSz cx="6858000" cy="9144000"/>
  <p:embeddedFontLst>
    <p:embeddedFont>
      <p:font typeface="Roboto" panose="02000000000000000000" pitchFamily="2" charset="0"/>
      <p:regular r:id="rId188"/>
      <p:bold r:id="rId189"/>
      <p:italic r:id="rId190"/>
      <p:boldItalic r:id="rId1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6" roundtripDataSignature="AMtx7mhZbSBXv2m7w2GcaXkfLAsWGqWDG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5025A9-A4E0-4EE2-ADD7-1DCA00A941EB}">
  <a:tblStyle styleId="{FF5025A9-A4E0-4EE2-ADD7-1DCA00A941E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917" autoAdjust="0"/>
  </p:normalViewPr>
  <p:slideViewPr>
    <p:cSldViewPr snapToGrid="0">
      <p:cViewPr varScale="1">
        <p:scale>
          <a:sx n="166" d="100"/>
          <a:sy n="166" d="100"/>
        </p:scale>
        <p:origin x="552"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4.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9"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font" Target="fonts/font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font" Target="fonts/font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customschemas.google.com/relationships/presentationmetadata" Target="metadata"/><Relationship Id="rId200"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viewProps" Target="viewProps.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00) Hi. Welcome to the talk. Today we are going to discuss Visibility Buffer rendering and variable rate shading.</a:t>
            </a:r>
            <a:endParaRPr/>
          </a:p>
        </p:txBody>
      </p:sp>
      <p:sp>
        <p:nvSpPr>
          <p:cNvPr id="71" name="Google Shape;7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With Variable Rate Shading we can maintain these strong edges in the scene. Then we can reduce the sample rate within geometry edges and it should give us a perceptually similar image in less rendering time.</a:t>
            </a:r>
            <a:endParaRPr/>
          </a:p>
        </p:txBody>
      </p:sp>
      <p:sp>
        <p:nvSpPr>
          <p:cNvPr id="149" name="Google Shape;14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10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Storing a giant, managed pool of vertices is probably a good idea, anyways. In fact, in last year’s presentation, HypeHype was able to squeeze a few cycles out of their CPU cost since there were fewer calls to switch vertex or index buffer.</a:t>
            </a:r>
            <a:endParaRPr/>
          </a:p>
        </p:txBody>
      </p:sp>
      <p:sp>
        <p:nvSpPr>
          <p:cNvPr id="918" name="Google Shape;918;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10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one tricky issue is going to be vertex animation. Each pixel needs to read all three vertices, and the cost of the model matrix ends up being trivial. However, if you have complex vertex animation, the cost is going to explode.</a:t>
            </a:r>
            <a:endParaRPr/>
          </a:p>
        </p:txBody>
      </p:sp>
      <p:sp>
        <p:nvSpPr>
          <p:cNvPr id="926" name="Google Shape;926;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1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So you are going to need to run a pre-pass and store the positions with compute. Depending on your renderer, this memory cost might be very painful. But either you’re going to have to pay for memory, or you are going to have to pay for performance. Pick one.</a:t>
            </a:r>
            <a:endParaRPr/>
          </a:p>
        </p:txBody>
      </p:sp>
      <p:sp>
        <p:nvSpPr>
          <p:cNvPr id="934" name="Google Shape;934;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10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23) The next problem that we need to discuss is derivatives.</a:t>
            </a:r>
            <a:endParaRPr/>
          </a:p>
        </p:txBody>
      </p:sp>
      <p:sp>
        <p:nvSpPr>
          <p:cNvPr id="942" name="Google Shape;942;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10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 the earlier discussion, you might have wondered why GPUs are restricted to 2x2 quads, and the reason is derivatives. Any time that you perform a texture sample, the GPU is approximating the partial derivative of the UV by using the 4 samples. That’s why they are called “helper” lanes…they help the active lanes compute partial derivatives.</a:t>
            </a:r>
            <a:endParaRPr/>
          </a:p>
        </p:txBody>
      </p:sp>
      <p:sp>
        <p:nvSpPr>
          <p:cNvPr id="947" name="Google Shape;947;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10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are going to need to calculate these derivatives ourselves, and use SampleGrad() instead of Sample().</a:t>
            </a:r>
            <a:endParaRPr/>
          </a:p>
        </p:txBody>
      </p:sp>
      <p:sp>
        <p:nvSpPr>
          <p:cNvPr id="955" name="Google Shape;955;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10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To calculate the UV derivatives, the first thing we actually need is partial derivative of the barycentric relative to X and Y in screen space. I wrote a version in my blog posts a few years ago, and it turns out there was a mistake in there. Fortunately, James McLaren and Stephen Hill contacted me and the correct version is shown here. Feel free to use it. Technically the license on the blog post is CC0 but if that’s an issue just ping me and you can have it under any license you want.</a:t>
            </a:r>
            <a:endParaRPr/>
          </a:p>
        </p:txBody>
      </p:sp>
      <p:sp>
        <p:nvSpPr>
          <p:cNvPr id="963" name="Google Shape;963;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10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Once we have the partial derivative of the barycentric, we can calculate the partial derivative of the attribute using the code shown here.</a:t>
            </a:r>
            <a:endParaRPr/>
          </a:p>
        </p:txBody>
      </p:sp>
      <p:sp>
        <p:nvSpPr>
          <p:cNvPr id="972" name="Google Shape;972;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10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Logistically, the best way organize derivatives is with a structure similar to the Derived_Float2 shown here. Any expressions on the critical path from the interpolator to a texture sample need to use these structs and carry the derivatives all the way through. Each time you do a multiply, divide, or any other operation you need to use the chain rule.</a:t>
            </a:r>
            <a:endParaRPr/>
          </a:p>
        </p:txBody>
      </p:sp>
      <p:sp>
        <p:nvSpPr>
          <p:cNvPr id="980" name="Google Shape;980;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0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have to modify code like this. Where our original code would be “uv = baseUv * scale”, we instead need to use the derived versions of those functions. Then instead of using Sample(), we need to use SampleGrad() and pass in our analytic derivatives.</a:t>
            </a:r>
            <a:endParaRPr/>
          </a:p>
        </p:txBody>
      </p:sp>
      <p:sp>
        <p:nvSpPr>
          <p:cNvPr id="989" name="Google Shape;989;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goal of this talk is to use a Visibility Buffer to completely separate the geometry rate and the shading rate so that we can use whatever sample pattern we like. Then with an edge-aware reconstruction, we can trade sampling rate for performance, while always preserving the dominant edges in the scene.</a:t>
            </a:r>
            <a:endParaRPr/>
          </a:p>
        </p:txBody>
      </p:sp>
      <p:sp>
        <p:nvSpPr>
          <p:cNvPr id="159" name="Google Shape;15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But if you are using material graphs, be prepared for a bit of an adventure, as you’ll have to change your code generator to maintain derivatives and perform a bunch of conversion between derivative and non-derivative nodes.</a:t>
            </a:r>
            <a:endParaRPr/>
          </a:p>
        </p:txBody>
      </p:sp>
      <p:sp>
        <p:nvSpPr>
          <p:cNvPr id="1000" name="Google Shape;1000;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11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Alternatively we can use a surface description API such as MDL or OSL. Both are surface description languages that can be generated from MaterialX and can calculate derivatives for you. MDL is NVIDIA’s language, and OSL is from Sony Imageworks. Both are viable option, but the tie-breaker for me is that MDL includes an HLSL backend but OSL does not.</a:t>
            </a:r>
            <a:endParaRPr/>
          </a:p>
        </p:txBody>
      </p:sp>
      <p:sp>
        <p:nvSpPr>
          <p:cNvPr id="1009" name="Google Shape;1009;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1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So that’s the pipeline I’ve been going with. USD to MaterialX to MDL to HLSL, which sounds like a lot of work, but it’s a lot less work than writing an entire material editor. MDL also has some other useful features as well.</a:t>
            </a:r>
            <a:endParaRPr/>
          </a:p>
        </p:txBody>
      </p:sp>
      <p:sp>
        <p:nvSpPr>
          <p:cNvPr id="1017" name="Google Shape;1017;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1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26) The final issue we need to go over is a reconstruction algorithm.</a:t>
            </a:r>
            <a:endParaRPr/>
          </a:p>
        </p:txBody>
      </p:sp>
      <p:sp>
        <p:nvSpPr>
          <p:cNvPr id="1025" name="Google Shape;1025;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1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There are several different ways we can generate our initial sample points. The first approach is to use a checkerboard approach.</a:t>
            </a:r>
            <a:endParaRPr/>
          </a:p>
        </p:txBody>
      </p:sp>
      <p:sp>
        <p:nvSpPr>
          <p:cNvPr id="1030" name="Google Shape;1030;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11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 second approach is go 1/4th rate, and use a grid at half res.</a:t>
            </a:r>
            <a:endParaRPr/>
          </a:p>
        </p:txBody>
      </p:sp>
      <p:sp>
        <p:nvSpPr>
          <p:cNvPr id="1038" name="Google Shape;1038;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11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 third option is to us a stochastic approach, biasing the samples to get more samples where there is more detail.</a:t>
            </a:r>
            <a:endParaRPr/>
          </a:p>
        </p:txBody>
      </p:sp>
      <p:sp>
        <p:nvSpPr>
          <p:cNvPr id="1046" name="Google Shape;1046;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1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a final approach is to just render every sample.</a:t>
            </a:r>
            <a:endParaRPr/>
          </a:p>
        </p:txBody>
      </p:sp>
      <p:sp>
        <p:nvSpPr>
          <p:cNvPr id="1054" name="Google Shape;1054;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11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One of the key tricks is to perform an accurate edge detection. If you use the instance ID, depth, and geometry normal, you actually get a very good edge detector.</a:t>
            </a:r>
            <a:endParaRPr/>
          </a:p>
        </p:txBody>
      </p:sp>
      <p:sp>
        <p:nvSpPr>
          <p:cNvPr id="1062" name="Google Shape;1062;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1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For reconstruction of arbitrary positions, we can split the nearby area into 4 regions, and choose one pixel for each region.</a:t>
            </a:r>
            <a:endParaRPr/>
          </a:p>
        </p:txBody>
      </p:sp>
      <p:sp>
        <p:nvSpPr>
          <p:cNvPr id="1071" name="Google Shape;1071;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Before we get started, I should also mention that there is plenty of active work in rendering with a Visibility Buffer.</a:t>
            </a:r>
            <a:endParaRPr/>
          </a:p>
        </p:txBody>
      </p:sp>
      <p:sp>
        <p:nvSpPr>
          <p:cNvPr id="170" name="Google Shape;17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12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 an example, suppose we want to find a neighbor for the pixel in grey. The blue pixels are valid neighbors, and the red lines are edges.</a:t>
            </a:r>
            <a:endParaRPr/>
          </a:p>
        </p:txBody>
      </p:sp>
      <p:sp>
        <p:nvSpPr>
          <p:cNvPr id="1079" name="Google Shape;1079;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12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best neighbor can be found using this path. </a:t>
            </a:r>
            <a:endParaRPr/>
          </a:p>
        </p:txBody>
      </p:sp>
      <p:sp>
        <p:nvSpPr>
          <p:cNvPr id="1087" name="Google Shape;1087;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1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But how do we perform this search quickly. Given the start and target pixels, there are many ways to find the same pixel, and flood fill is going to be too slow.</a:t>
            </a:r>
            <a:endParaRPr/>
          </a:p>
        </p:txBody>
      </p:sp>
      <p:sp>
        <p:nvSpPr>
          <p:cNvPr id="1095" name="Google Shape;1095;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p12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 an optimization, we can have a pre-specified search path. In theory this approach can miss valid paths to some pixels, but if we need multiple 90 degree rotation to find a pixel, it probably isn’t a great candidate anyways.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While the obvious way to search this pattern would be with a for loop, we can actually optimize it as a binary expression.</a:t>
            </a:r>
            <a:endParaRPr/>
          </a:p>
        </p:txBody>
      </p:sp>
      <p:sp>
        <p:nvSpPr>
          <p:cNvPr id="1105" name="Google Shape;1105;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1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So given the center pixel in grey, we have only one path that we need to go through to see if that blue pixel is the one we want.</a:t>
            </a:r>
            <a:endParaRPr/>
          </a:p>
        </p:txBody>
      </p:sp>
      <p:sp>
        <p:nvSpPr>
          <p:cNvPr id="1113" name="Google Shape;1113;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1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There are three rules here.</a:t>
            </a:r>
            <a:endParaRPr/>
          </a:p>
        </p:txBody>
      </p:sp>
      <p:sp>
        <p:nvSpPr>
          <p:cNvPr id="1122" name="Google Shape;1122;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1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First, we should not have any valid pixels on the way to the search path. Otherwise, that pixel in pink would be the hit, not this one in blue.</a:t>
            </a:r>
            <a:endParaRPr/>
          </a:p>
        </p:txBody>
      </p:sp>
      <p:sp>
        <p:nvSpPr>
          <p:cNvPr id="1129" name="Google Shape;1129;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p1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Second, we shouldn’t have any horizontal borders.</a:t>
            </a:r>
            <a:endParaRPr/>
          </a:p>
        </p:txBody>
      </p:sp>
      <p:sp>
        <p:nvSpPr>
          <p:cNvPr id="1138" name="Google Shape;1138;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12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third, we should have any vertical borders along the path.</a:t>
            </a:r>
            <a:endParaRPr/>
          </a:p>
        </p:txBody>
      </p:sp>
      <p:sp>
        <p:nvSpPr>
          <p:cNvPr id="1148" name="Google Shape;1148;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1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best way to evaluate this is as a boolean expression. We don’t need a for loop.</a:t>
            </a:r>
            <a:endParaRPr/>
          </a:p>
        </p:txBody>
      </p:sp>
      <p:sp>
        <p:nvSpPr>
          <p:cNvPr id="1159" name="Google Shape;1159;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 well as various approaches for Variable Rate Shading.</a:t>
            </a:r>
            <a:endParaRPr/>
          </a:p>
        </p:txBody>
      </p:sp>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1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the great thing about booleans is that we can pack them into uints. Since our search radius is only 4 pixels, we can search for 24 pixels at a time with 4 bits of pad on each side.</a:t>
            </a:r>
            <a:endParaRPr/>
          </a:p>
        </p:txBody>
      </p:sp>
      <p:sp>
        <p:nvSpPr>
          <p:cNvPr id="1170" name="Google Shape;1170;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13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After evaluating this giant boolean expression for all of the search positions, we have a result between -4 and +4 in each dimension, as well as a special value for no hit at all. And four directions can be packed into a single 32 bit int.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It’s slower than I would like, and optimizing that pass is on my todo list.</a:t>
            </a:r>
            <a:endParaRPr/>
          </a:p>
        </p:txBody>
      </p:sp>
      <p:sp>
        <p:nvSpPr>
          <p:cNvPr id="1179" name="Google Shape;1179;p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3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To show the algorithm, first, we have some sparse samples chosen to render.</a:t>
            </a:r>
            <a:endParaRPr/>
          </a:p>
        </p:txBody>
      </p:sp>
      <p:sp>
        <p:nvSpPr>
          <p:cNvPr id="1186" name="Google Shape;1186;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1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then need to find the vertical edges…</a:t>
            </a:r>
            <a:endParaRPr/>
          </a:p>
        </p:txBody>
      </p:sp>
      <p:sp>
        <p:nvSpPr>
          <p:cNvPr id="1194" name="Google Shape;1194;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1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the horizontal edges.</a:t>
            </a:r>
            <a:endParaRPr/>
          </a:p>
        </p:txBody>
      </p:sp>
      <p:sp>
        <p:nvSpPr>
          <p:cNvPr id="1202" name="Google Shape;1202;p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13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From there, we can interpolate using the best 4 hits, without crossing borders. A few pixels will not find a valid hit, and are marked in red if you look closely.</a:t>
            </a:r>
            <a:endParaRPr/>
          </a:p>
        </p:txBody>
      </p:sp>
      <p:sp>
        <p:nvSpPr>
          <p:cNvPr id="1210" name="Google Shape;1210;p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p13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Then we can apply TAA, and we have to modify our TAA algorithm such that we can disregard pixels from the current frame that failed to find at least one neighbor.</a:t>
            </a:r>
            <a:endParaRPr/>
          </a:p>
        </p:txBody>
      </p:sp>
      <p:sp>
        <p:nvSpPr>
          <p:cNvPr id="1218" name="Google Shape;1218;p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13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Also, fully variable rate does have some issues with TAA when light changes. The problem is that the neighbors of the current frame used for the color clamp are changing every frame, making the color clamp inconsistent. This causes artifacts with sudden light shifts. It’s one of those TAA issues that you have to tweak forever. However the 1x, 2x, and 4x patterns work reliably.</a:t>
            </a:r>
            <a:endParaRPr/>
          </a:p>
        </p:txBody>
      </p:sp>
      <p:sp>
        <p:nvSpPr>
          <p:cNvPr id="1226" name="Google Shape;1226;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13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32) Performance numbers.</a:t>
            </a:r>
            <a:endParaRPr/>
          </a:p>
        </p:txBody>
      </p:sp>
      <p:sp>
        <p:nvSpPr>
          <p:cNvPr id="1235" name="Google Shape;1235;p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1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Now, let’s talk about performance, and we’ll start with some synthetic tests I did a few years ago. In these tests, I had a complex material and a quad that was tessellated to micromanage the size of the triangles.</a:t>
            </a:r>
            <a:endParaRPr/>
          </a:p>
        </p:txBody>
      </p:sp>
      <p:sp>
        <p:nvSpPr>
          <p:cNvPr id="1240" name="Google Shape;1240;p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08) Before we really get into Visibility Buffer rendering and VRS, we first need to have solid understanding of quad utilization.</a:t>
            </a:r>
            <a:endParaRPr/>
          </a:p>
        </p:txBody>
      </p:sp>
      <p:sp>
        <p:nvSpPr>
          <p:cNvPr id="184" name="Google Shape;18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p1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 the test with large triangles, forward and deferred perform quite well. The VBuffer pass costs slightly more in the material and lighting passes, and VBuffer has some extra passes for managing the data. In these scene VBuffer is a small performance loss.</a:t>
            </a:r>
            <a:endParaRPr/>
          </a:p>
        </p:txBody>
      </p:sp>
      <p:sp>
        <p:nvSpPr>
          <p:cNvPr id="1249" name="Google Shape;1249;p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p14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However, if we use tiny 1-pixel triangles, everything changes. The combined material and lighting pass of forward explodes in cost. The deferred material cost increase significantly as well. But the VBuffer cost stays relatively stable, and VBuffer is the clear winner.</a:t>
            </a:r>
            <a:endParaRPr/>
          </a:p>
        </p:txBody>
      </p:sp>
      <p:sp>
        <p:nvSpPr>
          <p:cNvPr id="1258" name="Google Shape;1258;p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1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Looking at the ratio of tiny triangle to large triangle time, the forward cost ends up being 5.6x slower and the deferred pass becomes more than 4.3x slower. The Vbuffer cost goes up slightly, since more vertices means more bandwidth and more cache misses, but stays much more stable.</a:t>
            </a:r>
            <a:endParaRPr/>
          </a:p>
        </p:txBody>
      </p:sp>
      <p:sp>
        <p:nvSpPr>
          <p:cNvPr id="1267" name="Google Shape;1267;p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14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Then if we have tiny triangle with VRS, we get the numbers shown here.</a:t>
            </a:r>
            <a:endParaRPr/>
          </a:p>
        </p:txBody>
      </p:sp>
      <p:sp>
        <p:nvSpPr>
          <p:cNvPr id="1276" name="Google Shape;1276;p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1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And here is a comparison of the cost between VRS and non-VRS for tiny triangles. In the forward case, we get no benefit from VRS. Interestingly, the deferred path is actually slower with VRS than without it. However, the VBuffer approach gains significantly. It doesn’t quite get the ideal 25% cost that we would like, but it is still pretty good.</a:t>
            </a:r>
            <a:endParaRPr/>
          </a:p>
        </p:txBody>
      </p:sp>
      <p:sp>
        <p:nvSpPr>
          <p:cNvPr id="1285" name="Google Shape;1285;p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p1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For some performance numbers, we can use a test scene, with a bunch of monkeys. This mesh is subdivided to about 1m triangles, with automatic LODs from meshoptimizer. None of the meshes are actually at LOD 0 though, although 6 are at LOD 1 which is 500k tris.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For numbers, I’m going to skip the prepass, shadow passes even though they are significant. But they are about the same on all platforms. In particular, I make the assumption that you always need normals in the prepass, because they are necessary for DBuffer decals.</a:t>
            </a:r>
            <a:endParaRPr/>
          </a:p>
        </p:txBody>
      </p:sp>
      <p:sp>
        <p:nvSpPr>
          <p:cNvPr id="1294" name="Google Shape;1294;p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14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With forward rendering, the combined material and lighting pass takes about 2.47ms.</a:t>
            </a:r>
            <a:endParaRPr/>
          </a:p>
        </p:txBody>
      </p:sp>
      <p:sp>
        <p:nvSpPr>
          <p:cNvPr id="1302" name="Google Shape;1302;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p14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GBuffer approach looks the same, requiring only 1.94 ms.</a:t>
            </a:r>
            <a:endParaRPr/>
          </a:p>
        </p:txBody>
      </p:sp>
      <p:sp>
        <p:nvSpPr>
          <p:cNvPr id="1310" name="Google Shape;1310;p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p14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VBuffer looks takes a combined total of 1.67ms.</a:t>
            </a:r>
            <a:endParaRPr/>
          </a:p>
        </p:txBody>
      </p:sp>
      <p:sp>
        <p:nvSpPr>
          <p:cNvPr id="1318" name="Google Shape;1318;p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14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 order to perform 2x checkerboard, we need to perform the edge detection pass, as well as apply reconstruction passses. The total time is 1.44ms.</a:t>
            </a:r>
            <a:endParaRPr/>
          </a:p>
        </p:txBody>
      </p:sp>
      <p:sp>
        <p:nvSpPr>
          <p:cNvPr id="1326" name="Google Shape;1326;p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GPUs are not magical. And the pixel shader interface that we use to program them hides some of the subtle details and performance implications.</a:t>
            </a:r>
            <a:endParaRPr/>
          </a:p>
        </p:txBody>
      </p:sp>
      <p:sp>
        <p:nvSpPr>
          <p:cNvPr id="189" name="Google Shape;18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15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half resolution pass requires the edge detection pass, similar to the checkerboard pass. It performs the full 4 region search because I haven’t had time to optimize it.</a:t>
            </a:r>
            <a:endParaRPr/>
          </a:p>
        </p:txBody>
      </p:sp>
      <p:sp>
        <p:nvSpPr>
          <p:cNvPr id="1334" name="Google Shape;1334;p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p15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finally, the fully generic sparse sampling pass, which also has to perform extra work to sort and choose which pixels to use.</a:t>
            </a:r>
            <a:endParaRPr/>
          </a:p>
        </p:txBody>
      </p:sp>
      <p:sp>
        <p:nvSpPr>
          <p:cNvPr id="1342" name="Google Shape;1342;p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p15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 general, the VBuffer approach at 1x is faster and looks the same as deferred. The benefits from quad occupancy outweigh the costs of the extra passes, even though material evaluation shader is extremely light. The variable rate images have a gain, but it is pretty minimal.</a:t>
            </a:r>
            <a:endParaRPr/>
          </a:p>
        </p:txBody>
      </p:sp>
      <p:sp>
        <p:nvSpPr>
          <p:cNvPr id="1350" name="Google Shape;1350;p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p15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 this table, for each of the VBuffer VRS variations, the Material, Lighting, have been separated. Other is “everything else”. Even though it’s a pretty short material shader, we get pretty good scaling of the material and lighting cost as the resolution decreases. At 4x VRS we just don’t have enough work to keep the GPU busy.</a:t>
            </a:r>
            <a:endParaRPr/>
          </a:p>
        </p:txBody>
      </p:sp>
      <p:sp>
        <p:nvSpPr>
          <p:cNvPr id="1358" name="Google Shape;1358;p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p15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Looking at the overall numbers, scenes with dense triangles and complex materials on high-end GPUs will run much better with VBuffer rendering. However, on less complex scenes on less powerful GPUs VBuffer does not make sense because the overhead of VBuffer rendering outweighs the benefits.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But here’s the thing. GPUs become more powerful every year. So in all these cases where VBuffer is a net loss because of the overhead, eventually the GPUs will improve and VBuffer will be a win.</a:t>
            </a:r>
            <a:endParaRPr/>
          </a:p>
        </p:txBody>
      </p:sp>
      <p:sp>
        <p:nvSpPr>
          <p:cNvPr id="1367" name="Google Shape;1367;p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p1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is my personal opinion, and you can agree or disagree for yourself. But it’s tempting to ask the question, is VBuffer the better approach.</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But in my very subjective and very biased opinion which you should be skeptical of, it isn’t a question. VBuffer is the better approach…eventually. But eventually can be a pretty long time. So the right question is when is the transition point where VBuffer makes sense, and how do we logistically manage that transition. Because eventually we’ll all get there, but it’s going to be a pretty bumpy road.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That being said, this is 100% my personal opinion, which you are free to disagree with. And since I’m giving a presentation on how great VBuffer rendering is, I’m too biased and you should not believe or trust anything that I say about it. Run the numbers yourself and make your own conclusion.</a:t>
            </a:r>
            <a:endParaRPr/>
          </a:p>
          <a:p>
            <a:pPr marL="0" lvl="0" indent="0" algn="l" rtl="0">
              <a:lnSpc>
                <a:spcPct val="100000"/>
              </a:lnSpc>
              <a:spcBef>
                <a:spcPts val="0"/>
              </a:spcBef>
              <a:spcAft>
                <a:spcPts val="0"/>
              </a:spcAft>
              <a:buClr>
                <a:schemeClr val="dk1"/>
              </a:buClr>
              <a:buSzPts val="1100"/>
              <a:buFont typeface="Arial"/>
              <a:buNone/>
            </a:pPr>
            <a:endParaRPr/>
          </a:p>
        </p:txBody>
      </p:sp>
      <p:sp>
        <p:nvSpPr>
          <p:cNvPr id="1377" name="Google Shape;1377;p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1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is my personal opinion, and you can agree or disagree for yourself. But it’s tempting to ask the question, is VBuffer the better approach.</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But in my very subjective and very biased opinion which you should be skeptical of, it isn’t a question. VBuffer is the better approach…eventually. But eventually can be a pretty long time. So the right question is when is the transition point where VBuffer makes sense, and how do we logistically manage that transition. Because eventually we’ll all get there, but it’s going to be a pretty bumpy road.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That being said, this is 100% my personal opinion, which you are free to disagree with. And since I’m giving a presentation on how great VBuffer rendering is, I’m too biased and you should not believe or trust anything that I say about it. Run the numbers yourself and make your own conclusion.</a:t>
            </a:r>
            <a:endParaRPr/>
          </a:p>
          <a:p>
            <a:pPr marL="0" lvl="0" indent="0" algn="l" rtl="0">
              <a:lnSpc>
                <a:spcPct val="100000"/>
              </a:lnSpc>
              <a:spcBef>
                <a:spcPts val="0"/>
              </a:spcBef>
              <a:spcAft>
                <a:spcPts val="0"/>
              </a:spcAft>
              <a:buClr>
                <a:schemeClr val="dk1"/>
              </a:buClr>
              <a:buSzPts val="1100"/>
              <a:buFont typeface="Arial"/>
              <a:buNone/>
            </a:pPr>
            <a:endParaRPr/>
          </a:p>
        </p:txBody>
      </p:sp>
      <p:sp>
        <p:nvSpPr>
          <p:cNvPr id="1383" name="Google Shape;1383;p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p1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is my personal opinion, and you can agree or disagree for yourself. But it’s tempting to ask the question, is VBuffer the better approach.</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But in my very subjective and very biased opinion which you should be skeptical of, it isn’t a question. VBuffer is the better approach…eventually. But eventually can be a pretty long time. So the right question is when is the transition point where VBuffer makes sense, and how do we logistically manage that transition. Because eventually we’ll all get there, but it’s going to be a pretty bumpy road.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That being said, this is 100% my personal opinion, which you are free to disagree with. And since I’m giving a presentation on how great VBuffer rendering is, I’m too biased and you should not believe or trust anything that I say about it. Run the numbers yourself and make your own conclusion.</a:t>
            </a:r>
            <a:endParaRPr/>
          </a:p>
          <a:p>
            <a:pPr marL="0" lvl="0" indent="0" algn="l" rtl="0">
              <a:lnSpc>
                <a:spcPct val="100000"/>
              </a:lnSpc>
              <a:spcBef>
                <a:spcPts val="0"/>
              </a:spcBef>
              <a:spcAft>
                <a:spcPts val="0"/>
              </a:spcAft>
              <a:buClr>
                <a:schemeClr val="dk1"/>
              </a:buClr>
              <a:buSzPts val="1100"/>
              <a:buFont typeface="Arial"/>
              <a:buNone/>
            </a:pPr>
            <a:endParaRPr/>
          </a:p>
        </p:txBody>
      </p:sp>
      <p:sp>
        <p:nvSpPr>
          <p:cNvPr id="1390" name="Google Shape;1390;p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p1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is my personal opinion, and you can agree or disagree for yourself. But it’s tempting to ask the question, is VBuffer the better approach.</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But in my very subjective and very biased opinion which you should be skeptical of, it isn’t a question. VBuffer is the better approach…eventually. But eventually can be a pretty long time. So the right question is when is the transition point where VBuffer makes sense, and how do we logistically manage that transition. Because eventually we’ll all get there, but it’s going to be a pretty bumpy road.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That being said, this is 100% my personal opinion, which you are free to disagree with. Run the numbers yourself and make your own conclusion.</a:t>
            </a:r>
            <a:endParaRPr/>
          </a:p>
          <a:p>
            <a:pPr marL="0" lvl="0" indent="0" algn="l" rtl="0">
              <a:lnSpc>
                <a:spcPct val="100000"/>
              </a:lnSpc>
              <a:spcBef>
                <a:spcPts val="0"/>
              </a:spcBef>
              <a:spcAft>
                <a:spcPts val="0"/>
              </a:spcAft>
              <a:buClr>
                <a:schemeClr val="dk1"/>
              </a:buClr>
              <a:buSzPts val="1100"/>
              <a:buFont typeface="Arial"/>
              <a:buNone/>
            </a:pPr>
            <a:endParaRPr/>
          </a:p>
        </p:txBody>
      </p:sp>
      <p:sp>
        <p:nvSpPr>
          <p:cNvPr id="1397" name="Google Shape;1397;p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15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39) Finally, let’s take a moment to discuss OIT. Before we finish up, there are some interesting opportunities for OIT, and here are the results of a prototype. I wouldn’t call this a finished product, but it’s an interesting experiment that shows promise.</a:t>
            </a:r>
            <a:endParaRPr/>
          </a:p>
        </p:txBody>
      </p:sp>
      <p:sp>
        <p:nvSpPr>
          <p:cNvPr id="1404" name="Google Shape;1404;p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most important thing to remember is that pixel shaders are always invoked in groups of 4, called a quad. While your MainPS function only process one, under the hood it’s ALWAYS running 4 pixels at a time.</a:t>
            </a:r>
            <a:endParaRPr/>
          </a:p>
        </p:txBody>
      </p:sp>
      <p:sp>
        <p:nvSpPr>
          <p:cNvPr id="199" name="Google Shape;19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1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Here is the classic OIT issue, with just a torus. In the top, you can see an artifact from the invalid blend order, and how it is fixed below. It turns out that if we do everything for a VBuffer with VRS, then adding OIT support is actually easy. The hard part is everything else.</a:t>
            </a:r>
            <a:endParaRPr/>
          </a:p>
        </p:txBody>
      </p:sp>
      <p:sp>
        <p:nvSpPr>
          <p:cNvPr id="1410" name="Google Shape;1410;p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p16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Here is a diagram for a simple transparent mesh. How would we render this with OIT?</a:t>
            </a:r>
            <a:endParaRPr/>
          </a:p>
        </p:txBody>
      </p:sp>
      <p:sp>
        <p:nvSpPr>
          <p:cNvPr id="1419" name="Google Shape;1419;p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16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If you want accurate ordering of the layers, the typical method would be to render the mesh while storing all the samples in a per-pixel linked list, which seems to have replaced depth peeling. Note that I’m focused on accurate representations, so moment-based OIT isn’t an option here.</a:t>
            </a:r>
            <a:endParaRPr/>
          </a:p>
        </p:txBody>
      </p:sp>
      <p:sp>
        <p:nvSpPr>
          <p:cNvPr id="1427" name="Google Shape;1427;p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p16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Unfortunately, the number of samples is unbounded. So you can end up with bad camera angles that have unbounded numbers of samples. This means unbounded memory and unbounded performance costs.</a:t>
            </a:r>
            <a:endParaRPr/>
          </a:p>
        </p:txBody>
      </p:sp>
      <p:sp>
        <p:nvSpPr>
          <p:cNvPr id="1436" name="Google Shape;1436;p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16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Rather, we’ll just set a hard limit on the number of samples. Instead of storing the layer information for every pixel, we will store the full layers for as many pixels as we can. For the other pixels, we will interpolate based on neighbors. This approach has bounded memory and bounded performance, at the expense of quality.</a:t>
            </a:r>
            <a:endParaRPr/>
          </a:p>
        </p:txBody>
      </p:sp>
      <p:sp>
        <p:nvSpPr>
          <p:cNvPr id="1445" name="Google Shape;1445;p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p16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However, suppose we have another valid pixel to the left. But since this pixel has only 2 samples, it will look quite different from the pixel with 6 samples next to it.</a:t>
            </a:r>
            <a:endParaRPr/>
          </a:p>
        </p:txBody>
      </p:sp>
      <p:sp>
        <p:nvSpPr>
          <p:cNvPr id="1453" name="Google Shape;1453;p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p16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is a problem if we want to interpolate this new blue pixel. Since it has 6 samples, we want to interpolate from the similar pixel on the right with 6 samples, but we want to ignore the pixel on the left with two samples. The trick is we can calculate a hash for each pixel, and only interpolate from nearby pixels with the same hash.</a:t>
            </a:r>
            <a:endParaRPr/>
          </a:p>
        </p:txBody>
      </p:sp>
      <p:sp>
        <p:nvSpPr>
          <p:cNvPr id="1461" name="Google Shape;1461;p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1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 an example, here is a different march of the monkeys, with transparency.</a:t>
            </a:r>
            <a:endParaRPr/>
          </a:p>
        </p:txBody>
      </p:sp>
      <p:sp>
        <p:nvSpPr>
          <p:cNvPr id="1469" name="Google Shape;1469;p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16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can give each mesh a unique id, then increment the hash for every sample that touches that pixel.</a:t>
            </a:r>
            <a:endParaRPr/>
          </a:p>
        </p:txBody>
      </p:sp>
      <p:sp>
        <p:nvSpPr>
          <p:cNvPr id="1477" name="Google Shape;1477;p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16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Here is the actual shader code. You can look at it later. Every mesh has a 16 bit id. For every sample we add the value of 1 plus the hash shifted 8 bits to the left. The bottom 8 bits store the count, the middle 16 bits will store a unique hash, and the top 8 bits are to prevent overflow.</a:t>
            </a:r>
            <a:endParaRPr/>
          </a:p>
        </p:txBody>
      </p:sp>
      <p:sp>
        <p:nvSpPr>
          <p:cNvPr id="1485" name="Google Shape;1485;p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If you render a triangle, and it does not cover the full 2x2 quad, the empty pixel still has to run. Pixels that are being rendered to appear on the screen are called “Active Lanes”, and the soon-to-be discarded pixel shader invocations are called “Helper Lanes”.</a:t>
            </a:r>
            <a:endParaRPr/>
          </a:p>
        </p:txBody>
      </p:sp>
      <p:sp>
        <p:nvSpPr>
          <p:cNvPr id="207" name="Google Shape;20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p17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From the rendered hash, we choose as many samples as we can while staying below a hard cutoff. As the number of layers increases, the pixels become increasingly sparse.</a:t>
            </a:r>
            <a:endParaRPr/>
          </a:p>
        </p:txBody>
      </p:sp>
      <p:sp>
        <p:nvSpPr>
          <p:cNvPr id="1494" name="Google Shape;1494;p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17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One the pixels are chosen, we can bump allocate all the visibility samples for the valid pixels.</a:t>
            </a:r>
            <a:endParaRPr/>
          </a:p>
        </p:txBody>
      </p:sp>
      <p:sp>
        <p:nvSpPr>
          <p:cNvPr id="1502" name="Google Shape;1502;p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p17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actual passes for OIT are very similar to the passed for opaque geometry. We sort the samples by material, and perform an execute indirect for each material which stores the GBuffer data. Then we have a lighting pass, just like the opaque pass. For edges detection, we can use the hash instead of the depth, normal, and instance id. And the reconstruction chooses the a neighbor from each of the 4 regions.</a:t>
            </a:r>
            <a:endParaRPr/>
          </a:p>
        </p:txBody>
      </p:sp>
      <p:sp>
        <p:nvSpPr>
          <p:cNvPr id="1510" name="Google Shape;1510;p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p1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That’s the final algorithm. Rasterize the hash, choose the pixels that fit within the hard cutoff, write the sample IDs, sort the pixels, calculate and blend the colors, interpolate them, and then apply TAA.</a:t>
            </a:r>
            <a:endParaRPr/>
          </a:p>
        </p:txBody>
      </p:sp>
      <p:sp>
        <p:nvSpPr>
          <p:cNvPr id="1516" name="Google Shape;1516;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1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From a timing comparison, the OIT pass is only slightly lower than forward. That being said, the OIT pass has significantly less resolution.</a:t>
            </a:r>
            <a:endParaRPr/>
          </a:p>
        </p:txBody>
      </p:sp>
      <p:sp>
        <p:nvSpPr>
          <p:cNvPr id="1524" name="Google Shape;1524;p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p17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main issue is that there are a lot of passes. None of them are particularly slow, but they all add up. The actual lighting/material calculation is significantly faster than the forward version because of sparsity. With more complicated lighting or materials, it could catch up, but an extra 1ms of fixed cost is A LOT.</a:t>
            </a:r>
            <a:endParaRPr/>
          </a:p>
        </p:txBody>
      </p:sp>
      <p:sp>
        <p:nvSpPr>
          <p:cNvPr id="1532" name="Google Shape;1532;p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1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There are some interesting benefits. The memory size is guaranteed. It scales well with the complexity of the materials and the lighting. The major downside is the hefty fixed cost.</a:t>
            </a:r>
            <a:endParaRPr/>
          </a:p>
          <a:p>
            <a:pPr marL="0" lvl="0" indent="0" algn="l" rtl="0">
              <a:lnSpc>
                <a:spcPct val="100000"/>
              </a:lnSpc>
              <a:spcBef>
                <a:spcPts val="0"/>
              </a:spcBef>
              <a:spcAft>
                <a:spcPts val="0"/>
              </a:spcAft>
              <a:buSzPts val="1100"/>
              <a:buNone/>
            </a:pPr>
            <a:endParaRPr/>
          </a:p>
        </p:txBody>
      </p:sp>
      <p:sp>
        <p:nvSpPr>
          <p:cNvPr id="1541" name="Google Shape;1541;p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17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real win is that this approach has the potential a stepping stone to several unsolved problems. Since the algorithm stores depth information, it’s potentially viable to have arbitrary refraction by using raymarching. We could possibly tackle some hard problems like DOF with transparency.</a:t>
            </a:r>
            <a:endParaRPr/>
          </a:p>
        </p:txBody>
      </p:sp>
      <p:sp>
        <p:nvSpPr>
          <p:cNvPr id="1549" name="Google Shape;1549;p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p17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this all goes back to my initial use case. If an asset is designed with for an offline path tracer, it’s not practical to match the exact quality with a realtime renderer. OpenPBR specifies refraction, and it would be nice to have a better option than just turning refraction off in realtime mode. If we can solve these problems like refraction and depth of field in a generic way it should be possible to create a reasonable approximation that “just works”. And my hope is that sparse OIT can be a step in that direction.</a:t>
            </a:r>
            <a:endParaRPr/>
          </a:p>
          <a:p>
            <a:pPr marL="0" lvl="0" indent="0" algn="l" rtl="0">
              <a:lnSpc>
                <a:spcPct val="100000"/>
              </a:lnSpc>
              <a:spcBef>
                <a:spcPts val="0"/>
              </a:spcBef>
              <a:spcAft>
                <a:spcPts val="0"/>
              </a:spcAft>
              <a:buSzPts val="1100"/>
              <a:buNone/>
            </a:pPr>
            <a:endParaRPr/>
          </a:p>
        </p:txBody>
      </p:sp>
      <p:sp>
        <p:nvSpPr>
          <p:cNvPr id="1557" name="Google Shape;1557;p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p17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Finally, I need to add a thank you to a bunch of people at Unity.</a:t>
            </a:r>
            <a:endParaRPr/>
          </a:p>
        </p:txBody>
      </p:sp>
      <p:sp>
        <p:nvSpPr>
          <p:cNvPr id="1565" name="Google Shape;1565;p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So let’s look at an example, where three different triangles cover this single 2x2 quad.</a:t>
            </a:r>
            <a:endParaRPr/>
          </a:p>
        </p:txBody>
      </p:sp>
      <p:sp>
        <p:nvSpPr>
          <p:cNvPr id="215" name="Google Shape;21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2f0a0b51042_0_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Finally, I need to add a thank you to a bunch of people at Unity.</a:t>
            </a:r>
            <a:endParaRPr/>
          </a:p>
        </p:txBody>
      </p:sp>
      <p:sp>
        <p:nvSpPr>
          <p:cNvPr id="1573" name="Google Shape;1573;g2f0a0b5104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p18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for when you look at the slides later, here are the VBuffer references.</a:t>
            </a:r>
            <a:endParaRPr/>
          </a:p>
        </p:txBody>
      </p:sp>
      <p:sp>
        <p:nvSpPr>
          <p:cNvPr id="1579" name="Google Shape;1579;p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p18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VRS references.</a:t>
            </a:r>
            <a:endParaRPr/>
          </a:p>
        </p:txBody>
      </p:sp>
      <p:sp>
        <p:nvSpPr>
          <p:cNvPr id="1585" name="Google Shape;1585;p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p18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other references in the talk,</a:t>
            </a:r>
            <a:endParaRPr/>
          </a:p>
        </p:txBody>
      </p:sp>
      <p:sp>
        <p:nvSpPr>
          <p:cNvPr id="1591" name="Google Shape;1591;p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7" name="Google Shape;1597;p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Any questions?</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4" name="Google Shape;1604;p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45) Any questions?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green triangle gets a quad with one active lane and three helper lanes.</a:t>
            </a:r>
            <a:endParaRPr/>
          </a:p>
          <a:p>
            <a:pPr marL="0" lvl="0" indent="0" algn="l" rtl="0">
              <a:lnSpc>
                <a:spcPct val="100000"/>
              </a:lnSpc>
              <a:spcBef>
                <a:spcPts val="0"/>
              </a:spcBef>
              <a:spcAft>
                <a:spcPts val="0"/>
              </a:spcAft>
              <a:buSzPts val="1100"/>
              <a:buNone/>
            </a:pPr>
            <a:r>
              <a:rPr lang="en"/>
              <a:t>The blue triangle gets a quad with two active lanes and two helper lanes.</a:t>
            </a:r>
            <a:endParaRPr/>
          </a:p>
          <a:p>
            <a:pPr marL="0" lvl="0" indent="0" algn="l" rtl="0">
              <a:lnSpc>
                <a:spcPct val="100000"/>
              </a:lnSpc>
              <a:spcBef>
                <a:spcPts val="0"/>
              </a:spcBef>
              <a:spcAft>
                <a:spcPts val="0"/>
              </a:spcAft>
              <a:buSzPts val="1100"/>
              <a:buNone/>
            </a:pPr>
            <a:r>
              <a:rPr lang="en"/>
              <a:t>And the red triangle gets a quad with one active lane and three helper lanes.</a:t>
            </a:r>
            <a:endParaRPr/>
          </a:p>
        </p:txBody>
      </p:sp>
      <p:sp>
        <p:nvSpPr>
          <p:cNvPr id="223" name="Google Shape;22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I’ve been around for a while, mostly working on console gaming and engines, but also working on other projects like building photogrammetry rigs and VCams for movie previs. Up until last November I was at Unity working in Natasha’s graphics group. At that point I left Unity to begin my startup adventure: Visible Threshold.</a:t>
            </a:r>
            <a:endParaRPr/>
          </a:p>
        </p:txBody>
      </p:sp>
      <p:sp>
        <p:nvSpPr>
          <p:cNvPr id="77" name="Google Shape;77;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Now you might be thinking: “Isn’t this inefficient.” Well, the answer is “yes”. In my mental model of GPUs, I think of quads as overdraw, as the GPU has to run the Pixel Shader multiple times despite only one pixel being visible.</a:t>
            </a:r>
            <a:endParaRPr/>
          </a:p>
        </p:txBody>
      </p:sp>
      <p:sp>
        <p:nvSpPr>
          <p:cNvPr id="234" name="Google Shape;23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Now if we have big triangles, the extra helper lanes aren’t a major concern. With so many active lanes and so few helper lanes, the cost of the helper lanes is marginal.</a:t>
            </a:r>
            <a:endParaRPr/>
          </a:p>
        </p:txBody>
      </p:sp>
      <p:sp>
        <p:nvSpPr>
          <p:cNvPr id="243" name="Google Shape;24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However, with tiny triangles, we have a major problem. A single triangle that only covers one pixel still needs a full 2x2 quad.</a:t>
            </a:r>
            <a:endParaRPr/>
          </a:p>
        </p:txBody>
      </p:sp>
      <p:sp>
        <p:nvSpPr>
          <p:cNvPr id="251" name="Google Shape;25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Of course, most game triangles are in the middle. Here is an example of a 10 pixel triangle, and it has a small overhead from helper lanes.</a:t>
            </a:r>
            <a:endParaRPr/>
          </a:p>
        </p:txBody>
      </p:sp>
      <p:sp>
        <p:nvSpPr>
          <p:cNvPr id="259" name="Google Shape;25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But the number of helper lanes varies depending on how the triangle aligns to the screen grid. And on average, that triangle will have a 1.9x cost.</a:t>
            </a:r>
            <a:endParaRPr/>
          </a:p>
        </p:txBody>
      </p:sp>
      <p:sp>
        <p:nvSpPr>
          <p:cNvPr id="267" name="Google Shape;26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It typically gets a little worse if the triangles are longer and thin. In this case, an L-shaped 8x2 triangle has on average 2.1x quad overdraw.</a:t>
            </a:r>
            <a:endParaRPr/>
          </a:p>
        </p:txBody>
      </p:sp>
      <p:sp>
        <p:nvSpPr>
          <p:cNvPr id="275" name="Google Shape;27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just for reference here is the worst possible case, although it’s pretty unlikely. It has a 3.2x overdraw cost.</a:t>
            </a:r>
            <a:endParaRPr/>
          </a:p>
        </p:txBody>
      </p:sp>
      <p:sp>
        <p:nvSpPr>
          <p:cNvPr id="283" name="Google Shape;28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If you want you can and measure every single triangle pattern, but I think about it in a simplified way. If you have large triangles, quad overdraw doesn’t matter. If you have tiny one pixel triangles, you pay a 4x cost. And for typical game triangles which are around 10 pixels, you pay a 2x cost.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And really, this is the most important thing that I want you to remember from this talk. When I talk about quad overdraw, most people think about it as something that only matters if you are targeting ultra-dense meshes. But 2x overdraw is still A LOT. If your triangles are 10 pixels in size, then you are paying a significant cost in quad overdraw, today, right now, on the game you are currently shipping.</a:t>
            </a:r>
            <a:endParaRPr/>
          </a:p>
        </p:txBody>
      </p:sp>
      <p:sp>
        <p:nvSpPr>
          <p:cNvPr id="291" name="Google Shape;29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Now, one option to mitigate pixel shader cost is Hardware VRS, so let’s look into how Hardware VRS affects quad overdraw.</a:t>
            </a:r>
            <a:endParaRPr/>
          </a:p>
        </p:txBody>
      </p:sp>
      <p:sp>
        <p:nvSpPr>
          <p:cNvPr id="301" name="Google Shape;30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 mentioned before, the screen is divided into 2x2 quads. If a triangle touches any of those 4 pixels, a 2x2 quad needs to be invoked.</a:t>
            </a:r>
            <a:endParaRPr/>
          </a:p>
        </p:txBody>
      </p:sp>
      <p:sp>
        <p:nvSpPr>
          <p:cNvPr id="307" name="Google Shape;30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To give you a little context, Visible Threshold is about USD for the Web. The USD ecosystem is maturing quite rapidly, especially with OpenPBR hitting the 1.0 release. At the same time WebGPU is officially released and getting adoption in the major browsers. So the goal with Visible Threshold is to figure out the workflow issue of turning a USD scene into a standalone web experience.</a:t>
            </a:r>
            <a:endParaRPr/>
          </a:p>
        </p:txBody>
      </p:sp>
      <p:sp>
        <p:nvSpPr>
          <p:cNvPr id="85" name="Google Shape;8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As mentioned before, the screen is divided into 2x2 quads. If a triangle touches any of those 4 pixels, a 2x2 quad needs to be invoked.</a:t>
            </a:r>
            <a:endParaRPr/>
          </a:p>
        </p:txBody>
      </p:sp>
      <p:sp>
        <p:nvSpPr>
          <p:cNvPr id="315" name="Google Shape;31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With VRS, the same concept applies, except with bigger quads. In the cases of 2x2 VRS, if a triangle touches any one of these 16 pixels, a 2x2 quad needs to be invoked.</a:t>
            </a:r>
            <a:endParaRPr/>
          </a:p>
        </p:txBody>
      </p:sp>
      <p:sp>
        <p:nvSpPr>
          <p:cNvPr id="323" name="Google Shape;32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With VRS, the same concept applies, except with bigger quads. In the cases of 2x2 VRS, if a triangle touches any one of these 16 pixels, a 2x2 quad needs to be invoked.</a:t>
            </a:r>
            <a:endParaRPr/>
          </a:p>
        </p:txBody>
      </p:sp>
      <p:sp>
        <p:nvSpPr>
          <p:cNvPr id="331" name="Google Shape;33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Once again, for large triangles, the cost of the helper lanes is marginal. Although even in this case, the helper lanes are starting to add up.</a:t>
            </a:r>
            <a:endParaRPr/>
          </a:p>
        </p:txBody>
      </p:sp>
      <p:sp>
        <p:nvSpPr>
          <p:cNvPr id="339" name="Google Shape;33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For a one pixel triangle, each triangle spawns a quad. It doesn’t matter if VRS is enabled or not, because any touched pixel must spawn a full 2x2 quad.</a:t>
            </a:r>
            <a:endParaRPr/>
          </a:p>
        </p:txBody>
      </p:sp>
      <p:sp>
        <p:nvSpPr>
          <p:cNvPr id="347" name="Google Shape;34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finally, for the 10 pixel triangle case we end up with about 1 PS invocation per pixel.</a:t>
            </a:r>
            <a:endParaRPr/>
          </a:p>
        </p:txBody>
      </p:sp>
      <p:sp>
        <p:nvSpPr>
          <p:cNvPr id="355" name="Google Shape;35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Getting back to rough numbers, large triangles work great for Hardware VRS. But tiny triangles still pay the 4x penalty. And 10 pixel triangles end up around 1x, which is better than without VRS, but not as good as we would like.</a:t>
            </a:r>
            <a:endParaRPr/>
          </a:p>
        </p:txBody>
      </p:sp>
      <p:sp>
        <p:nvSpPr>
          <p:cNvPr id="364" name="Google Shape;36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What we would ideally like is something like this, and that’s the entire point of this presentation. What if we could get .25x rate everywhere, regardless of triangle size. And it turns out we can, but we will have to pay some overhead.</a:t>
            </a:r>
            <a:endParaRPr/>
          </a:p>
        </p:txBody>
      </p:sp>
      <p:sp>
        <p:nvSpPr>
          <p:cNvPr id="372" name="Google Shape;37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0" name="Google Shape;38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 order to talk about Visibility Buffer rendering, first let’s take a step back and look at Forward Rendering. In Forward rendering our pixel shader takes in interpolators from the vertices. Then we have some material evaluation function that takes the interpolators and calculates the BRDF data. We also have a lighting evaluation function which takes the material data and calculates the resulting light.</a:t>
            </a:r>
            <a:endParaRPr/>
          </a:p>
        </p:txBody>
      </p:sp>
      <p:sp>
        <p:nvSpPr>
          <p:cNvPr id="385" name="Google Shape;38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01) Why do this?</a:t>
            </a:r>
            <a:endParaRPr/>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 order to talk about Visibility Buffer rendering, first let’s take a step back and look at Forward Rendering. In Forward rendering our pixel shader takes in interpolators from the vertices. Then we have some material evaluation function that takes the interpolators and calculates the BRDF data. We also have a lighting evaluation function which takes the material data and calculates the resulting light.</a:t>
            </a:r>
            <a:endParaRPr/>
          </a:p>
        </p:txBody>
      </p:sp>
      <p:sp>
        <p:nvSpPr>
          <p:cNvPr id="394" name="Google Shape;39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 order to talk about Visibility Buffer rendering, first let’s take a step back and look at Forward Rendering. In Forward rendering our pixel shader takes in interpolators from the vertices. Then we have some material evaluation function that takes the interpolators and calculates the BRDF data. We also have a lighting evaluation function which takes the material data and calculates the resulting light.</a:t>
            </a:r>
            <a:endParaRPr/>
          </a:p>
        </p:txBody>
      </p:sp>
      <p:sp>
        <p:nvSpPr>
          <p:cNvPr id="404" name="Google Shape;40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Deferred rendering splits this into two passes. We have a first pixel shader which writes the material data to a buffer. But then a second pass (either pixel shader or a compute shader) which fetches that material data, evaluates the lighting, and writes the result.</a:t>
            </a:r>
            <a:endParaRPr/>
          </a:p>
        </p:txBody>
      </p:sp>
      <p:sp>
        <p:nvSpPr>
          <p:cNvPr id="415" name="Google Shape;41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Deferred rendering splits this into two passes. We have a first pixel shader which writes the material data to a buffer. But then a second pass (either pixel shader or a compute shader) which fetches that material data, evaluates the lighting, and writes the result.</a:t>
            </a:r>
            <a:endParaRPr/>
          </a:p>
        </p:txBody>
      </p:sp>
      <p:sp>
        <p:nvSpPr>
          <p:cNvPr id="424" name="Google Shape;42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Deferred rendering splits this into two passes. We have a first pixel shader which writes the material data to a buffer. But then a second pass (either pixel shader or a compute shader) which fetches that material data, evaluates the lighting, and writes the result.</a:t>
            </a:r>
            <a:endParaRPr/>
          </a:p>
        </p:txBody>
      </p:sp>
      <p:sp>
        <p:nvSpPr>
          <p:cNvPr id="434" name="Google Shape;43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Visibility Buffer rendering splits it one more time. The first pass writes out the triangle ID. That’s it. Then the material pass needs to fetch the triangle ID, fetch the interpolators, evaluate the material and write the GBuffer. Then the lighting pass is the same as before.</a:t>
            </a:r>
            <a:endParaRPr/>
          </a:p>
        </p:txBody>
      </p:sp>
      <p:sp>
        <p:nvSpPr>
          <p:cNvPr id="445" name="Google Shape;44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Visibility Buffer rendering splits it one more time. The first pass writes out the triangle ID. That’s it. Then the material pass needs to fetch the triangle ID, fetch the interpolators, evaluate the material and write the GBuffer. Then the lighting pass is the same as before.</a:t>
            </a:r>
            <a:endParaRPr/>
          </a:p>
        </p:txBody>
      </p:sp>
      <p:sp>
        <p:nvSpPr>
          <p:cNvPr id="454" name="Google Shape;45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Visibility Buffer rendering splits it one more time. The first pass writes out the triangle ID. That’s it. Then the material pass needs to fetch the triangle ID, fetch the interpolators, evaluate the material and write the GBuffer. Then the lighting pass is the same as before.</a:t>
            </a:r>
            <a:endParaRPr/>
          </a:p>
        </p:txBody>
      </p:sp>
      <p:sp>
        <p:nvSpPr>
          <p:cNvPr id="464" name="Google Shape;46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4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Now, what is the cost for all three approaches if we have tiny, one-pixel triangles? In the case of forward, we have a single pass, and our combined material and lighting pixel shader runs with 4x overdraw. In deferred, the material pass needs to run with 4x overdraw, but the lighting would run at 1x. And with VBuffer, both the material and lighting execute only once per pixel. But the downside is we have extra complexity.</a:t>
            </a:r>
            <a:endParaRPr/>
          </a:p>
          <a:p>
            <a:pPr marL="0" lvl="0" indent="0" algn="l" rtl="0">
              <a:lnSpc>
                <a:spcPct val="100000"/>
              </a:lnSpc>
              <a:spcBef>
                <a:spcPts val="0"/>
              </a:spcBef>
              <a:spcAft>
                <a:spcPts val="0"/>
              </a:spcAft>
              <a:buSzPts val="1100"/>
              <a:buNone/>
            </a:pPr>
            <a:endParaRPr/>
          </a:p>
        </p:txBody>
      </p:sp>
      <p:sp>
        <p:nvSpPr>
          <p:cNvPr id="475" name="Google Shape;47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Looking at our outline for VBuffer rendering, we have a few tricky details.</a:t>
            </a:r>
            <a:endParaRPr/>
          </a:p>
        </p:txBody>
      </p:sp>
      <p:sp>
        <p:nvSpPr>
          <p:cNvPr id="486" name="Google Shape;48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key is idea is that our eyes don’t see pixels. Rather, we see gradients. The eye is neural network that assembles these gradients into a hallucinated image.</a:t>
            </a:r>
            <a:endParaRPr/>
          </a:p>
        </p:txBody>
      </p:sp>
      <p:sp>
        <p:nvSpPr>
          <p:cNvPr id="101" name="Google Shape;10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5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First, how exactly do we get that triangle ID in the pass that writes the VBuffer?</a:t>
            </a:r>
            <a:endParaRPr/>
          </a:p>
        </p:txBody>
      </p:sp>
      <p:sp>
        <p:nvSpPr>
          <p:cNvPr id="494" name="Google Shape;49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5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Second, how do we fetch the interpolators? The hardware can no longer just fetch it for us.</a:t>
            </a:r>
            <a:endParaRPr/>
          </a:p>
        </p:txBody>
      </p:sp>
      <p:sp>
        <p:nvSpPr>
          <p:cNvPr id="503" name="Google Shape;50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5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Third, while the material evaluation is the same, we are going to need to figure out how to calculate the derivatives for mipmapping.</a:t>
            </a:r>
            <a:endParaRPr/>
          </a:p>
        </p:txBody>
      </p:sp>
      <p:sp>
        <p:nvSpPr>
          <p:cNvPr id="513" name="Google Shape;51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finally, we need to split these pixels, sort them, and put them back together into a final image.</a:t>
            </a:r>
            <a:endParaRPr/>
          </a:p>
        </p:txBody>
      </p:sp>
      <p:sp>
        <p:nvSpPr>
          <p:cNvPr id="522" name="Google Shape;52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5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11) First, we need to talk about the Primitive ID.</a:t>
            </a:r>
            <a:endParaRPr/>
          </a:p>
        </p:txBody>
      </p:sp>
      <p:sp>
        <p:nvSpPr>
          <p:cNvPr id="530" name="Google Shape;53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first problem is how are we going to render the texture of triangle IDs. We really want one solution that works everywhere with no major performance cliffs.</a:t>
            </a:r>
            <a:endParaRPr/>
          </a:p>
        </p:txBody>
      </p:sp>
      <p:sp>
        <p:nvSpPr>
          <p:cNvPr id="535" name="Google Shape;535;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There are a lot of options, so here we go.</a:t>
            </a:r>
            <a:endParaRPr/>
          </a:p>
        </p:txBody>
      </p:sp>
      <p:sp>
        <p:nvSpPr>
          <p:cNvPr id="543" name="Google Shape;54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first option is to use the SV_Primitive ID semantic, or gl_PrimitiveId in glsl. It’s extremely easy, in that it’s literally one line of code. But it isn’t supported on all platforms, and does have some performance penalties.</a:t>
            </a:r>
            <a:endParaRPr/>
          </a:p>
        </p:txBody>
      </p:sp>
      <p:sp>
        <p:nvSpPr>
          <p:cNvPr id="550" name="Google Shape;55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second option is NonIndexed. Suppose we want to render this cube. For this first triangle, we need to render three vertices, and we want the full triangle to have the pink ID. We can do this by rendering three vertices each with pin as the color.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downside is that when rendering the next triangle, we have to render three vertices again, with a different color. So while this approach is simple and easy, we lose the benefits of vertex reuse, and we need 3 unique vertex invocations for each triangle.</a:t>
            </a:r>
            <a:endParaRPr/>
          </a:p>
          <a:p>
            <a:pPr marL="0" lvl="0" indent="0" algn="l" rtl="0">
              <a:lnSpc>
                <a:spcPct val="100000"/>
              </a:lnSpc>
              <a:spcBef>
                <a:spcPts val="0"/>
              </a:spcBef>
              <a:spcAft>
                <a:spcPts val="0"/>
              </a:spcAft>
              <a:buSzPts val="1100"/>
              <a:buNone/>
            </a:pPr>
            <a:endParaRPr/>
          </a:p>
        </p:txBody>
      </p:sp>
      <p:sp>
        <p:nvSpPr>
          <p:cNvPr id="560" name="Google Shape;560;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5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The second option is NonIndexed. Suppose we want to render this cube. For this first triangle, we need to render three vertices, and we want the full triangle to have the pink ID. We can do this by rendering three vertices each with pink as the color.</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The downside is that when rendering the next triangle, we have to render three vertices again, with a different color. So while this approach is simple and easy, we lose the benefits of vertex reuse, and we need 3 unique vertex invocations for each triangle.</a:t>
            </a:r>
            <a:endParaRPr/>
          </a:p>
        </p:txBody>
      </p:sp>
      <p:sp>
        <p:nvSpPr>
          <p:cNvPr id="570" name="Google Shape;57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Let’s enhance this image, and focus on one of the geometry borders.</a:t>
            </a:r>
            <a:endParaRPr/>
          </a:p>
          <a:p>
            <a:pPr marL="0" lvl="0" indent="0" algn="l" rtl="0">
              <a:lnSpc>
                <a:spcPct val="100000"/>
              </a:lnSpc>
              <a:spcBef>
                <a:spcPts val="0"/>
              </a:spcBef>
              <a:spcAft>
                <a:spcPts val="0"/>
              </a:spcAft>
              <a:buSzPts val="1100"/>
              <a:buNone/>
            </a:pPr>
            <a:endParaRPr/>
          </a:p>
        </p:txBody>
      </p:sp>
      <p:sp>
        <p:nvSpPr>
          <p:cNvPr id="109" name="Google Shape;10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The second option is NonIndexed. Suppose we want to render this cube. For this first triangle, we need to render three vertices, and we want the full triangle to have the pink ID. We can do this by rendering three vertices each with pin as the color.</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The downside is that when rendering the next triangle, we have to render three vertices again, with a different color. So while this approach is simple and easy, we lose the benefits of vertex reuse, and we need 3 unique vertex invocations for each triangle.</a:t>
            </a:r>
            <a:endParaRPr/>
          </a:p>
        </p:txBody>
      </p:sp>
      <p:sp>
        <p:nvSpPr>
          <p:cNvPr id="580" name="Google Shape;580;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6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But there is a trick. When we use nointerpolate or flat shading, the interpolator will simply use one vertex for the color, and the other two vertex colors are ignored. This vertex is called the “provoking” vertex, hence the name.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In this case, with the pink triangle, the top-right vertex is the provoking vertex. As long as that vertex is pink, we actually do not care what the color of the other two vertices is.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Then for the yellow-ish triangle, we can use the bottom right vertex as the provoking vertex, and choose the appropriate color.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Since both triangles have a different provoking vertex, they can reuse the same vertices across the edges. With this approach, we can get 1 vertex invocation per triangle. It’s not as good as the theoretical ideal of half a vertex per triangle, it’s still much better than the 3 VS invocations per triangle of NonIndexed.</a:t>
            </a:r>
            <a:endParaRPr/>
          </a:p>
        </p:txBody>
      </p:sp>
      <p:sp>
        <p:nvSpPr>
          <p:cNvPr id="590" name="Google Shape;590;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6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But there is a trick. When we use nointerpolate or flat shading, the interpolator will simply use one vertex for the color, and the other two vertices are ignored. This vertex is called the “provoking” vertex, hence the name.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In this case, with the pink triangle, the top-right vertex is the provoking vertex. So as long as that vertex is pink, we actually do not care what the color of the other two vertices is.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Then for the yellow-ish triangle, we can use the bottom right vertex as the provoking vertex, and choose the appropriate color.</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Since both triangles have a different provoking vertex, they can reuse the same vertices across the edges. With this approach, we can get 1 vertex invocation per triangle. It’s not as good as the theoretical ideal of half a vertex per triangle, it’s still much better than the 3 VS invocations per triangle of NonIndexed.</a:t>
            </a:r>
            <a:endParaRPr>
              <a:solidFill>
                <a:schemeClr val="dk1"/>
              </a:solidFill>
            </a:endParaRPr>
          </a:p>
          <a:p>
            <a:pPr marL="0" lvl="0" indent="0" algn="l" rtl="0">
              <a:lnSpc>
                <a:spcPct val="100000"/>
              </a:lnSpc>
              <a:spcBef>
                <a:spcPts val="0"/>
              </a:spcBef>
              <a:spcAft>
                <a:spcPts val="0"/>
              </a:spcAft>
              <a:buSzPts val="1100"/>
              <a:buNone/>
            </a:pPr>
            <a:endParaRPr/>
          </a:p>
        </p:txBody>
      </p:sp>
      <p:sp>
        <p:nvSpPr>
          <p:cNvPr id="600" name="Google Shape;60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6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But there is a trick. When we use nointerpolate or flat shading, the interpolator will simply use one vertex for the color, and the other two vertices are ignored. This vertex is called the “provoking” vertex, hence the name.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In this case, with the pink triangle, the top-right vertex is the provoking vertex. So as long as that vertex is pink, we actually do not care what the color of the other two vertices is.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Then for the yellow-ish triangle, we can use the bottom right vertex as the provoking vertex, and choose the appropriate color.</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Since both triangles have a different provoking vertex, they can reuse the same vertices across the edges. With this approach, we can get 1 vertex invocation per triangle. It’s not as good as the theoretical ideal of half a vertex per triangle, it’s still much better than the 3 VS invocations per triangle of NonIndexed.</a:t>
            </a:r>
            <a:endParaRPr>
              <a:solidFill>
                <a:schemeClr val="dk1"/>
              </a:solidFill>
            </a:endParaRPr>
          </a:p>
          <a:p>
            <a:pPr marL="0" lvl="0" indent="0" algn="l" rtl="0">
              <a:lnSpc>
                <a:spcPct val="100000"/>
              </a:lnSpc>
              <a:spcBef>
                <a:spcPts val="0"/>
              </a:spcBef>
              <a:spcAft>
                <a:spcPts val="0"/>
              </a:spcAft>
              <a:buSzPts val="1100"/>
              <a:buNone/>
            </a:pPr>
            <a:endParaRPr/>
          </a:p>
        </p:txBody>
      </p:sp>
      <p:sp>
        <p:nvSpPr>
          <p:cNvPr id="610" name="Google Shape;61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6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next option is mesh shaders. If your min spec supports it, then it’s the best option. But quite far from full support.</a:t>
            </a:r>
            <a:endParaRPr/>
          </a:p>
        </p:txBody>
      </p:sp>
      <p:sp>
        <p:nvSpPr>
          <p:cNvPr id="620" name="Google Shape;620;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6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 software rasterizer is the fastest option on some platforms. But requires 64 bit atomics, generally requires a fallback for large triangles, and would have battery issues on mobile.</a:t>
            </a:r>
            <a:endParaRPr/>
          </a:p>
        </p:txBody>
      </p:sp>
      <p:sp>
        <p:nvSpPr>
          <p:cNvPr id="629" name="Google Shape;62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6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 geometry shader could work, but the performance across vendors is extremely inconsistent.</a:t>
            </a:r>
            <a:endParaRPr/>
          </a:p>
        </p:txBody>
      </p:sp>
      <p:sp>
        <p:nvSpPr>
          <p:cNvPr id="638" name="Google Shape;638;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So we have three viable options as a complete solution. SV_PrimitiveID, NonIndexed, and Provoking Vertex could work. Mesh shaders and a software rasterizer are good candidates for optimization later, but for the first implementation we only have the three options on the left.</a:t>
            </a:r>
            <a:endParaRPr/>
          </a:p>
        </p:txBody>
      </p:sp>
      <p:sp>
        <p:nvSpPr>
          <p:cNvPr id="647" name="Google Shape;647;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6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 order to decide which option, we need to test the performance, which is quite an undertaking. Fortunately, Sebastian Aaltonen did a thorough investigation several years ago and posted the results on twitter. He tested one NVIDIA, one AMD, and one Intel machine.</a:t>
            </a:r>
            <a:endParaRPr/>
          </a:p>
        </p:txBody>
      </p:sp>
      <p:sp>
        <p:nvSpPr>
          <p:cNvPr id="656" name="Google Shape;65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6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On NVIDIA, Leading Vertex was the fastest option. SV_PrimitiveID was roughly 50% slower and non-indexed was roughly 100% slower.</a:t>
            </a:r>
            <a:endParaRPr/>
          </a:p>
        </p:txBody>
      </p:sp>
      <p:sp>
        <p:nvSpPr>
          <p:cNvPr id="666" name="Google Shape;666;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In the two pixels selected in green, one is lit directly from the sun and the pixel behind it only receives light from indirect bounces. As a result, there is a sharp luminance edge in the resulting image.</a:t>
            </a:r>
            <a:endParaRPr/>
          </a:p>
        </p:txBody>
      </p:sp>
      <p:sp>
        <p:nvSpPr>
          <p:cNvPr id="119" name="Google Shape;1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7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AMD was similar to NVIDIA. Leading vertex had a slight cost but SV_PrimitiveId and non-indexed where significantly more expensive.</a:t>
            </a:r>
            <a:endParaRPr/>
          </a:p>
        </p:txBody>
      </p:sp>
      <p:sp>
        <p:nvSpPr>
          <p:cNvPr id="675" name="Google Shape;675;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7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Intel was interesting. Intel has a very fast SV_PrimitiveID implementation, and it was nearly free, as was leading vertex. Non-indexed had a significant penalty.</a:t>
            </a:r>
            <a:endParaRPr/>
          </a:p>
        </p:txBody>
      </p:sp>
      <p:sp>
        <p:nvSpPr>
          <p:cNvPr id="684" name="Google Shape;68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7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Putting them all together as a scale factor relative to the baseline, Leading Vertex was the obvious winner. SV_PrimitiveID and Non-Indexed had various performance penalties, but Leading Vertex had at most a tiny additional cost over the baseline.</a:t>
            </a:r>
            <a:endParaRPr/>
          </a:p>
        </p:txBody>
      </p:sp>
      <p:sp>
        <p:nvSpPr>
          <p:cNvPr id="693" name="Google Shape;693;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So, how do we actually reorder our cluster for leading vertex rendering. Let’s take an example with a few triangles.</a:t>
            </a:r>
            <a:endParaRPr/>
          </a:p>
          <a:p>
            <a:pPr marL="0" lvl="0" indent="0" algn="l" rtl="0">
              <a:lnSpc>
                <a:spcPct val="100000"/>
              </a:lnSpc>
              <a:spcBef>
                <a:spcPts val="0"/>
              </a:spcBef>
              <a:spcAft>
                <a:spcPts val="0"/>
              </a:spcAft>
              <a:buSzPts val="1100"/>
              <a:buNone/>
            </a:pPr>
            <a:endParaRPr/>
          </a:p>
        </p:txBody>
      </p:sp>
      <p:sp>
        <p:nvSpPr>
          <p:cNvPr id="700" name="Google Shape;700;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And to show the concept, let’s just just order the vertices in this way.</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p>
        </p:txBody>
      </p:sp>
      <p:sp>
        <p:nvSpPr>
          <p:cNvPr id="708" name="Google Shape;708;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7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If we do that, we end up with an index list that looks like this.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p>
        </p:txBody>
      </p:sp>
      <p:sp>
        <p:nvSpPr>
          <p:cNvPr id="716" name="Google Shape;716;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With the ordering listed here, we now have them set up where the primitive ID exactly matches the leading vertex id.</a:t>
            </a:r>
            <a:endParaRPr/>
          </a:p>
        </p:txBody>
      </p:sp>
      <p:sp>
        <p:nvSpPr>
          <p:cNvPr id="725" name="Google Shape;725;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7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If we have the indices laid out in this way, the vertex shader is quite simple. The primitive id is simply the incoming vertex id. And we need a single indirection to convert the incoming index into the actual vertex buffer index.</a:t>
            </a:r>
            <a:endParaRPr/>
          </a:p>
        </p:txBody>
      </p:sp>
      <p:sp>
        <p:nvSpPr>
          <p:cNvPr id="734" name="Google Shape;734;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7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can optimize a cluster in this way in two steps. The first step will be a quick, greedy attempt to initialize as many triangles as possible to a provoking vertex. And a second pass will rotate the vertices to fill in any triangles leftover from step 1.</a:t>
            </a:r>
            <a:endParaRPr/>
          </a:p>
        </p:txBody>
      </p:sp>
      <p:sp>
        <p:nvSpPr>
          <p:cNvPr id="743" name="Google Shape;743;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7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 a first step, it helps to count the number of triangles touching each vertex.</a:t>
            </a:r>
            <a:endParaRPr/>
          </a:p>
        </p:txBody>
      </p:sp>
      <p:sp>
        <p:nvSpPr>
          <p:cNvPr id="751" name="Google Shape;751;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 yellow, two pixels are selected. This gradient is important, but it’s much less important than the pixels selected in green.</a:t>
            </a:r>
            <a:endParaRPr/>
          </a:p>
        </p:txBody>
      </p:sp>
      <p:sp>
        <p:nvSpPr>
          <p:cNvPr id="129" name="Google Shape;12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8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first pass is a greedy for loop where each triangle simply chooses the best forward vertex. Intuitively, the “best” choice is the one with the lowest valence, as the higher valence vertices are more likely to be usable by other triangles. Also, this approach will tend to pick the borders first.</a:t>
            </a:r>
            <a:endParaRPr/>
          </a:p>
        </p:txBody>
      </p:sp>
      <p:sp>
        <p:nvSpPr>
          <p:cNvPr id="759" name="Google Shape;759;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8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So this algorithm is pretty simple. Iterate over each triangle, and choose the best provoking vertex available. If nothing is available, then wait for the next pass.</a:t>
            </a:r>
            <a:endParaRPr/>
          </a:p>
        </p:txBody>
      </p:sp>
      <p:sp>
        <p:nvSpPr>
          <p:cNvPr id="767" name="Google Shape;767;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8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After the first greedy pass, some of the triangles will have chosen their provoking vertex. Here, the purple dots show the chosen provoking vertices for those triangles.</a:t>
            </a:r>
            <a:endParaRPr/>
          </a:p>
        </p:txBody>
      </p:sp>
      <p:sp>
        <p:nvSpPr>
          <p:cNvPr id="775" name="Google Shape;775;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8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now we want to choose the provoking vertex for this triangle in blue.</a:t>
            </a:r>
            <a:endParaRPr/>
          </a:p>
        </p:txBody>
      </p:sp>
      <p:sp>
        <p:nvSpPr>
          <p:cNvPr id="783" name="Google Shape;783;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8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However, all the vertices have been chosen by other triangles.</a:t>
            </a:r>
            <a:endParaRPr/>
          </a:p>
        </p:txBody>
      </p:sp>
      <p:sp>
        <p:nvSpPr>
          <p:cNvPr id="791" name="Google Shape;791;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8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Thankfully, we have this free vertex over here. We could find it by doing a depth-first search around the triangle.</a:t>
            </a:r>
            <a:endParaRPr/>
          </a:p>
        </p:txBody>
      </p:sp>
      <p:sp>
        <p:nvSpPr>
          <p:cNvPr id="799" name="Google Shape;799;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8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Once we have a path found, we can free up a vertex from our new triangle by rotating the provoking vertex.</a:t>
            </a:r>
            <a:endParaRPr/>
          </a:p>
        </p:txBody>
      </p:sp>
      <p:sp>
        <p:nvSpPr>
          <p:cNvPr id="808" name="Google Shape;808;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8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First, we’ll rotate the provoking vertex from the neighbor triangle.</a:t>
            </a:r>
            <a:endParaRPr/>
          </a:p>
        </p:txBody>
      </p:sp>
      <p:sp>
        <p:nvSpPr>
          <p:cNvPr id="817" name="Google Shape;817;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8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the next triangle…</a:t>
            </a:r>
            <a:endParaRPr/>
          </a:p>
        </p:txBody>
      </p:sp>
      <p:sp>
        <p:nvSpPr>
          <p:cNvPr id="826" name="Google Shape;826;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8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the next triangle…</a:t>
            </a:r>
            <a:endParaRPr/>
          </a:p>
        </p:txBody>
      </p:sp>
      <p:sp>
        <p:nvSpPr>
          <p:cNvPr id="835" name="Google Shape;835;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Finally, here are two pixels selected in red. The difference between the pixels in imperceptible, so this gradient matters even less.</a:t>
            </a:r>
            <a:endParaRPr/>
          </a:p>
        </p:txBody>
      </p:sp>
      <p:sp>
        <p:nvSpPr>
          <p:cNvPr id="139" name="Google Shape;13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9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triangle has a free vertex which we can select as the new provoking vertex for the this triangle.</a:t>
            </a:r>
            <a:endParaRPr/>
          </a:p>
        </p:txBody>
      </p:sp>
      <p:sp>
        <p:nvSpPr>
          <p:cNvPr id="844" name="Google Shape;844;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9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afterwards, we now have a provoking vertex for all of the triangles processed so far.</a:t>
            </a:r>
            <a:endParaRPr/>
          </a:p>
        </p:txBody>
      </p:sp>
      <p:sp>
        <p:nvSpPr>
          <p:cNvPr id="853" name="Google Shape;853;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9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algorithm runs in two stages. The first pass simply chooses the best vertex based on lowest valence. And the second stage performs a depth first search and rotates the provoking vertices. It actually turns out that in most cases, the second stage doesn’t even need to run because the first step finds a valid provoking vertex for each triangle.</a:t>
            </a:r>
            <a:endParaRPr/>
          </a:p>
        </p:txBody>
      </p:sp>
      <p:sp>
        <p:nvSpPr>
          <p:cNvPr id="861" name="Google Shape;861;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9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However, there are some failure cases. In my case, clusters are always 64 triangles and 64 vertices.</a:t>
            </a:r>
            <a:endParaRPr/>
          </a:p>
        </p:txBody>
      </p:sp>
      <p:sp>
        <p:nvSpPr>
          <p:cNvPr id="869" name="Google Shape;869;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9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most common failure case is when one triangle is loosely connected to the rest of the cluster by a single index. It chooses the purple vertex as its provoking vertex. But the green vertex can’t be rotated into the cluster, and thus there is a triangle somewhere in the cluster that does not fit.</a:t>
            </a:r>
            <a:endParaRPr/>
          </a:p>
        </p:txBody>
      </p:sp>
      <p:sp>
        <p:nvSpPr>
          <p:cNvPr id="877" name="Google Shape;877;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9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algorithm is incorporated into my fork of MeshOptimizer, which I also use for LODs because it is ridiculously fast. MeshOptimzer employs a greedy algorithm where it adds triangles to a buffer, one at a time. Once the buffer exceeds the limit you specify, which in my case is 64 tris and 64 verts, it then emits a cluster and begins a new 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change I made looks at the cluster which is being emitted, and reorders the triangles for provoking vertex. If a triangle fails to find a provoking vertex, then it gets put back into the buffer for the next cluster generated. In practice, usually all the triangles fit, but there are occasional clusters that end up missing a triangle or two.</a:t>
            </a:r>
            <a:endParaRPr/>
          </a:p>
        </p:txBody>
      </p:sp>
      <p:sp>
        <p:nvSpPr>
          <p:cNvPr id="885" name="Google Shape;885;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9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actual data structure on disk is pretty tight. For each cluster, we need 64 indices into the source vertex buffer, and there will likely be duplicates.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Also, we don’t need to store two of the three indices, as the first vertex is implied. If we pack them into 6 bits per index, 32bit index meshes end up as 5.5 bytes per triangle, which is a nice win for disk space over storing uncompressed indices.</a:t>
            </a:r>
            <a:endParaRPr/>
          </a:p>
        </p:txBody>
      </p:sp>
      <p:sp>
        <p:nvSpPr>
          <p:cNvPr id="891" name="Google Shape;891;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9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There is one more practical issue. Suppose we want to support different mesh implementations on the same platform? For example, on a new GPU you might want to use mesh shaders but on an older GPU you would fall back to leading vertex or even regular GBuffer rendering.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In this case, we really do not want to store three versions of the mesh on disk.</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Fortunately, converting from the packed leading vertex clusters to other interpretations is trivial. The tightly packed representation is the only one you need on disk. Then you can expand the index list at run time if necessary. Games are very tight on disk space these days so the compression is, in my opinion, a win even for games that will only ever use the fat index list for regular GBuffer rendering.</a:t>
            </a:r>
            <a:endParaRPr/>
          </a:p>
        </p:txBody>
      </p:sp>
      <p:sp>
        <p:nvSpPr>
          <p:cNvPr id="899" name="Google Shape;899;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9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22) Next up, we have to discuss meshes a bit.</a:t>
            </a:r>
            <a:endParaRPr/>
          </a:p>
        </p:txBody>
      </p:sp>
      <p:sp>
        <p:nvSpPr>
          <p:cNvPr id="905" name="Google Shape;905;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9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next problem is fetching vertices and indices from the triangle ID. And in order to do this, you will need to store all of your meshes in one giant buffer, instead of a bunch of little ones.</a:t>
            </a:r>
            <a:endParaRPr/>
          </a:p>
        </p:txBody>
      </p:sp>
      <p:sp>
        <p:nvSpPr>
          <p:cNvPr id="910" name="Google Shape;910;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11"/>
        <p:cNvGrpSpPr/>
        <p:nvPr/>
      </p:nvGrpSpPr>
      <p:grpSpPr>
        <a:xfrm>
          <a:off x="0" y="0"/>
          <a:ext cx="0" cy="0"/>
          <a:chOff x="0" y="0"/>
          <a:chExt cx="0" cy="0"/>
        </a:xfrm>
      </p:grpSpPr>
      <p:pic>
        <p:nvPicPr>
          <p:cNvPr id="12" name="Google Shape;12;p186" descr="A close-up of a cigarette&#10;&#10;Description automatically generated"/>
          <p:cNvPicPr preferRelativeResize="0"/>
          <p:nvPr/>
        </p:nvPicPr>
        <p:blipFill rotWithShape="1">
          <a:blip r:embed="rId2">
            <a:alphaModFix/>
          </a:blip>
          <a:srcRect/>
          <a:stretch/>
        </p:blipFill>
        <p:spPr>
          <a:xfrm>
            <a:off x="1143" y="-1642"/>
            <a:ext cx="9141714" cy="5146785"/>
          </a:xfrm>
          <a:prstGeom prst="rect">
            <a:avLst/>
          </a:prstGeom>
          <a:noFill/>
          <a:ln>
            <a:noFill/>
          </a:ln>
        </p:spPr>
      </p:pic>
      <p:pic>
        <p:nvPicPr>
          <p:cNvPr id="13" name="Google Shape;13;p186" descr="A black screen with white text&#10;&#10;Description automatically generated"/>
          <p:cNvPicPr preferRelativeResize="0"/>
          <p:nvPr/>
        </p:nvPicPr>
        <p:blipFill rotWithShape="1">
          <a:blip r:embed="rId3">
            <a:alphaModFix/>
          </a:blip>
          <a:srcRect/>
          <a:stretch/>
        </p:blipFill>
        <p:spPr>
          <a:xfrm>
            <a:off x="1143" y="-1642"/>
            <a:ext cx="9141714" cy="5146784"/>
          </a:xfrm>
          <a:prstGeom prst="rect">
            <a:avLst/>
          </a:prstGeom>
          <a:noFill/>
          <a:ln>
            <a:noFill/>
          </a:ln>
        </p:spPr>
      </p:pic>
      <p:sp>
        <p:nvSpPr>
          <p:cNvPr id="14" name="Google Shape;14;p186"/>
          <p:cNvSpPr txBox="1">
            <a:spLocks noGrp="1"/>
          </p:cNvSpPr>
          <p:nvPr>
            <p:ph type="subTitle" idx="1"/>
          </p:nvPr>
        </p:nvSpPr>
        <p:spPr>
          <a:xfrm>
            <a:off x="668984" y="3303024"/>
            <a:ext cx="5087875" cy="415499"/>
          </a:xfrm>
          <a:prstGeom prst="rect">
            <a:avLst/>
          </a:prstGeom>
          <a:noFill/>
          <a:ln>
            <a:noFill/>
          </a:ln>
        </p:spPr>
        <p:txBody>
          <a:bodyPr spcFirstLastPara="1" wrap="square" lIns="137150" tIns="0" rIns="137150" bIns="68575" anchor="t" anchorCtr="0">
            <a:noAutofit/>
          </a:bodyPr>
          <a:lstStyle>
            <a:lvl1pPr lvl="0" algn="l">
              <a:lnSpc>
                <a:spcPct val="100000"/>
              </a:lnSpc>
              <a:spcBef>
                <a:spcPts val="0"/>
              </a:spcBef>
              <a:spcAft>
                <a:spcPts val="0"/>
              </a:spcAft>
              <a:buSzPts val="2200"/>
              <a:buNone/>
              <a:defRPr sz="2200" b="0" cap="none">
                <a:solidFill>
                  <a:schemeClr val="lt1"/>
                </a:solidFill>
              </a:defRPr>
            </a:lvl1pPr>
            <a:lvl2pPr lvl="1" algn="ctr">
              <a:lnSpc>
                <a:spcPct val="130000"/>
              </a:lnSpc>
              <a:spcBef>
                <a:spcPts val="0"/>
              </a:spcBef>
              <a:spcAft>
                <a:spcPts val="0"/>
              </a:spcAft>
              <a:buSzPts val="1500"/>
              <a:buNone/>
              <a:defRPr sz="1500"/>
            </a:lvl2pPr>
            <a:lvl3pPr lvl="2" algn="ctr">
              <a:lnSpc>
                <a:spcPct val="130000"/>
              </a:lnSpc>
              <a:spcBef>
                <a:spcPts val="500"/>
              </a:spcBef>
              <a:spcAft>
                <a:spcPts val="0"/>
              </a:spcAft>
              <a:buSzPts val="1400"/>
              <a:buNone/>
              <a:defRPr sz="1400"/>
            </a:lvl3pPr>
            <a:lvl4pPr lvl="3" algn="ctr">
              <a:lnSpc>
                <a:spcPct val="130000"/>
              </a:lnSpc>
              <a:spcBef>
                <a:spcPts val="500"/>
              </a:spcBef>
              <a:spcAft>
                <a:spcPts val="0"/>
              </a:spcAft>
              <a:buSzPts val="1200"/>
              <a:buNone/>
              <a:defRPr sz="1200"/>
            </a:lvl4pPr>
            <a:lvl5pPr lvl="4" algn="ctr">
              <a:lnSpc>
                <a:spcPct val="130000"/>
              </a:lnSpc>
              <a:spcBef>
                <a:spcPts val="500"/>
              </a:spcBef>
              <a:spcAft>
                <a:spcPts val="0"/>
              </a:spcAft>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5" name="Google Shape;15;p186"/>
          <p:cNvSpPr txBox="1">
            <a:spLocks noGrp="1"/>
          </p:cNvSpPr>
          <p:nvPr>
            <p:ph type="ctrTitle"/>
          </p:nvPr>
        </p:nvSpPr>
        <p:spPr>
          <a:xfrm>
            <a:off x="668984" y="2028232"/>
            <a:ext cx="5087876" cy="1054012"/>
          </a:xfrm>
          <a:prstGeom prst="rect">
            <a:avLst/>
          </a:prstGeom>
          <a:noFill/>
          <a:ln>
            <a:noFill/>
          </a:ln>
        </p:spPr>
        <p:txBody>
          <a:bodyPr spcFirstLastPara="1" wrap="square" lIns="137150" tIns="34275" rIns="137150" bIns="0" anchor="b" anchorCtr="0">
            <a:normAutofit/>
          </a:bodyPr>
          <a:lstStyle>
            <a:lvl1pPr lvl="0" algn="l">
              <a:lnSpc>
                <a:spcPct val="100000"/>
              </a:lnSpc>
              <a:spcBef>
                <a:spcPts val="0"/>
              </a:spcBef>
              <a:spcAft>
                <a:spcPts val="0"/>
              </a:spcAft>
              <a:buClr>
                <a:schemeClr val="lt1"/>
              </a:buClr>
              <a:buSzPts val="3700"/>
              <a:buFont typeface="Arial"/>
              <a:buNone/>
              <a:defRPr sz="3700" b="1" i="0" cap="none">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186"/>
          <p:cNvSpPr txBox="1"/>
          <p:nvPr/>
        </p:nvSpPr>
        <p:spPr>
          <a:xfrm>
            <a:off x="326137" y="4794779"/>
            <a:ext cx="4785300" cy="161700"/>
          </a:xfrm>
          <a:prstGeom prst="rect">
            <a:avLst/>
          </a:prstGeom>
          <a:noFill/>
          <a:ln>
            <a:noFill/>
          </a:ln>
        </p:spPr>
        <p:txBody>
          <a:bodyPr spcFirstLastPara="1" wrap="square" lIns="0" tIns="34275" rIns="68575" bIns="34275" anchor="t" anchorCtr="0">
            <a:spAutoFit/>
          </a:bodyPr>
          <a:lstStyle/>
          <a:p>
            <a:pPr marL="0" marR="0" lvl="0" indent="0" algn="l" rtl="0">
              <a:lnSpc>
                <a:spcPct val="130000"/>
              </a:lnSpc>
              <a:spcBef>
                <a:spcPts val="0"/>
              </a:spcBef>
              <a:spcAft>
                <a:spcPts val="0"/>
              </a:spcAft>
              <a:buClr>
                <a:schemeClr val="accent2"/>
              </a:buClr>
              <a:buSzPts val="600"/>
              <a:buFont typeface="Arial"/>
              <a:buNone/>
            </a:pPr>
            <a:r>
              <a:rPr lang="en" sz="600" b="1" i="0" u="none" strike="noStrike" cap="none">
                <a:solidFill>
                  <a:schemeClr val="lt1"/>
                </a:solidFill>
                <a:latin typeface="Roboto"/>
                <a:ea typeface="Roboto"/>
                <a:cs typeface="Roboto"/>
                <a:sym typeface="Roboto"/>
              </a:rPr>
              <a:t>© 2024 SIGGRAPH ADVANCES IN REAL-TIME RENDERING IN GAMES </a:t>
            </a:r>
            <a:r>
              <a:rPr lang="en" sz="600" b="1" i="1" u="none" strike="noStrike" cap="none">
                <a:solidFill>
                  <a:schemeClr val="lt1"/>
                </a:solidFill>
                <a:latin typeface="Roboto"/>
                <a:ea typeface="Roboto"/>
                <a:cs typeface="Roboto"/>
                <a:sym typeface="Roboto"/>
              </a:rPr>
              <a:t>course</a:t>
            </a:r>
            <a:r>
              <a:rPr lang="en" sz="600" b="1" i="0" u="none" strike="noStrike" cap="none">
                <a:solidFill>
                  <a:schemeClr val="lt1"/>
                </a:solidFill>
                <a:latin typeface="Roboto"/>
                <a:ea typeface="Roboto"/>
                <a:cs typeface="Roboto"/>
                <a:sym typeface="Roboto"/>
              </a:rPr>
              <a:t>. ALL RIGHTS RESERVED.</a:t>
            </a:r>
            <a:endParaRPr sz="1100" b="0" i="0" u="none" strike="noStrike" cap="none">
              <a:solidFill>
                <a:srgbClr val="000000"/>
              </a:solidFill>
              <a:latin typeface="Roboto"/>
              <a:ea typeface="Roboto"/>
              <a:cs typeface="Roboto"/>
              <a:sym typeface="Roboto"/>
            </a:endParaRPr>
          </a:p>
        </p:txBody>
      </p:sp>
      <p:pic>
        <p:nvPicPr>
          <p:cNvPr id="17" name="Google Shape;17;p186"/>
          <p:cNvPicPr preferRelativeResize="0"/>
          <p:nvPr/>
        </p:nvPicPr>
        <p:blipFill rotWithShape="1">
          <a:blip r:embed="rId4">
            <a:alphaModFix/>
          </a:blip>
          <a:srcRect/>
          <a:stretch/>
        </p:blipFill>
        <p:spPr>
          <a:xfrm>
            <a:off x="811510" y="384694"/>
            <a:ext cx="2225299" cy="5272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
        <p:cNvGrpSpPr/>
        <p:nvPr/>
      </p:nvGrpSpPr>
      <p:grpSpPr>
        <a:xfrm>
          <a:off x="0" y="0"/>
          <a:ext cx="0" cy="0"/>
          <a:chOff x="0" y="0"/>
          <a:chExt cx="0" cy="0"/>
        </a:xfrm>
      </p:grpSpPr>
      <p:sp>
        <p:nvSpPr>
          <p:cNvPr id="62" name="Google Shape;62;p195"/>
          <p:cNvSpPr txBox="1">
            <a:spLocks noGrp="1"/>
          </p:cNvSpPr>
          <p:nvPr>
            <p:ph type="ctrTitle"/>
          </p:nvPr>
        </p:nvSpPr>
        <p:spPr>
          <a:xfrm>
            <a:off x="311708" y="744575"/>
            <a:ext cx="8520600" cy="2052600"/>
          </a:xfrm>
          <a:prstGeom prst="rect">
            <a:avLst/>
          </a:prstGeom>
          <a:noFill/>
          <a:ln>
            <a:noFill/>
          </a:ln>
        </p:spPr>
        <p:txBody>
          <a:bodyPr spcFirstLastPara="1" wrap="square" lIns="0" tIns="34275" rIns="68575" bIns="3427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3" name="Google Shape;63;p195"/>
          <p:cNvSpPr txBox="1">
            <a:spLocks noGrp="1"/>
          </p:cNvSpPr>
          <p:nvPr>
            <p:ph type="subTitle" idx="1"/>
          </p:nvPr>
        </p:nvSpPr>
        <p:spPr>
          <a:xfrm>
            <a:off x="311700" y="2834125"/>
            <a:ext cx="8520600" cy="792600"/>
          </a:xfrm>
          <a:prstGeom prst="rect">
            <a:avLst/>
          </a:prstGeom>
          <a:noFill/>
          <a:ln>
            <a:noFill/>
          </a:ln>
        </p:spPr>
        <p:txBody>
          <a:bodyPr spcFirstLastPara="1" wrap="square" lIns="0" tIns="34275" rIns="68575" bIns="3427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64" name="Google Shape;64;p1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196"/>
          <p:cNvSpPr txBox="1">
            <a:spLocks noGrp="1"/>
          </p:cNvSpPr>
          <p:nvPr>
            <p:ph type="title"/>
          </p:nvPr>
        </p:nvSpPr>
        <p:spPr>
          <a:xfrm>
            <a:off x="311700" y="445025"/>
            <a:ext cx="8520600" cy="572700"/>
          </a:xfrm>
          <a:prstGeom prst="rect">
            <a:avLst/>
          </a:prstGeom>
          <a:noFill/>
          <a:ln>
            <a:noFill/>
          </a:ln>
        </p:spPr>
        <p:txBody>
          <a:bodyPr spcFirstLastPara="1" wrap="square" lIns="0" tIns="34275" rIns="68575" bIns="34275" anchor="ctr" anchorCtr="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 name="Google Shape;67;p196"/>
          <p:cNvSpPr txBox="1">
            <a:spLocks noGrp="1"/>
          </p:cNvSpPr>
          <p:nvPr>
            <p:ph type="body" idx="1"/>
          </p:nvPr>
        </p:nvSpPr>
        <p:spPr>
          <a:xfrm>
            <a:off x="311700" y="1152475"/>
            <a:ext cx="8520600" cy="3416400"/>
          </a:xfrm>
          <a:prstGeom prst="rect">
            <a:avLst/>
          </a:prstGeom>
          <a:noFill/>
          <a:ln>
            <a:noFill/>
          </a:ln>
        </p:spPr>
        <p:txBody>
          <a:bodyPr spcFirstLastPara="1" wrap="square" lIns="0" tIns="34275" rIns="68575" bIns="34275" anchor="t" anchorCtr="0">
            <a:normAutofit/>
          </a:bodyPr>
          <a:lstStyle>
            <a:lvl1pPr marL="457200" lvl="0" indent="-342900" algn="l">
              <a:lnSpc>
                <a:spcPct val="130000"/>
              </a:lnSpc>
              <a:spcBef>
                <a:spcPts val="0"/>
              </a:spcBef>
              <a:spcAft>
                <a:spcPts val="0"/>
              </a:spcAft>
              <a:buSzPts val="1800"/>
              <a:buChar char="•"/>
              <a:defRPr/>
            </a:lvl1pPr>
            <a:lvl2pPr marL="914400" lvl="1" indent="-317500" algn="l">
              <a:lnSpc>
                <a:spcPct val="130000"/>
              </a:lnSpc>
              <a:spcBef>
                <a:spcPts val="500"/>
              </a:spcBef>
              <a:spcAft>
                <a:spcPts val="0"/>
              </a:spcAft>
              <a:buSzPts val="1400"/>
              <a:buChar char="–"/>
              <a:defRPr/>
            </a:lvl2pPr>
            <a:lvl3pPr marL="1371600" lvl="2" indent="-304800" algn="l">
              <a:lnSpc>
                <a:spcPct val="130000"/>
              </a:lnSpc>
              <a:spcBef>
                <a:spcPts val="500"/>
              </a:spcBef>
              <a:spcAft>
                <a:spcPts val="0"/>
              </a:spcAft>
              <a:buSzPts val="1200"/>
              <a:buChar char="•"/>
              <a:defRPr/>
            </a:lvl3pPr>
            <a:lvl4pPr marL="1828800" lvl="3" indent="-292100" algn="l">
              <a:lnSpc>
                <a:spcPct val="130000"/>
              </a:lnSpc>
              <a:spcBef>
                <a:spcPts val="500"/>
              </a:spcBef>
              <a:spcAft>
                <a:spcPts val="0"/>
              </a:spcAft>
              <a:buSzPts val="1000"/>
              <a:buChar char="–"/>
              <a:defRPr/>
            </a:lvl4pPr>
            <a:lvl5pPr marL="2286000" lvl="4" indent="-292100" algn="l">
              <a:lnSpc>
                <a:spcPct val="130000"/>
              </a:lnSpc>
              <a:spcBef>
                <a:spcPts val="500"/>
              </a:spcBef>
              <a:spcAft>
                <a:spcPts val="0"/>
              </a:spcAft>
              <a:buSzPts val="1000"/>
              <a:buChar char="•"/>
              <a:defRPr/>
            </a:lvl5pPr>
            <a:lvl6pPr marL="2743200" lvl="5" indent="-292100" algn="l">
              <a:lnSpc>
                <a:spcPct val="90000"/>
              </a:lnSpc>
              <a:spcBef>
                <a:spcPts val="500"/>
              </a:spcBef>
              <a:spcAft>
                <a:spcPts val="0"/>
              </a:spcAft>
              <a:buSzPts val="1000"/>
              <a:buChar char="–"/>
              <a:defRPr/>
            </a:lvl6pPr>
            <a:lvl7pPr marL="3200400" lvl="6" indent="-292100" algn="l">
              <a:lnSpc>
                <a:spcPct val="90000"/>
              </a:lnSpc>
              <a:spcBef>
                <a:spcPts val="400"/>
              </a:spcBef>
              <a:spcAft>
                <a:spcPts val="0"/>
              </a:spcAft>
              <a:buSzPts val="1000"/>
              <a:buChar char="•"/>
              <a:defRPr/>
            </a:lvl7pPr>
            <a:lvl8pPr marL="3657600" lvl="7" indent="-292100" algn="l">
              <a:lnSpc>
                <a:spcPct val="90000"/>
              </a:lnSpc>
              <a:spcBef>
                <a:spcPts val="400"/>
              </a:spcBef>
              <a:spcAft>
                <a:spcPts val="0"/>
              </a:spcAft>
              <a:buSzPts val="1000"/>
              <a:buChar char="–"/>
              <a:defRPr/>
            </a:lvl8pPr>
            <a:lvl9pPr marL="4114800" lvl="8" indent="-292100" algn="l">
              <a:lnSpc>
                <a:spcPct val="90000"/>
              </a:lnSpc>
              <a:spcBef>
                <a:spcPts val="400"/>
              </a:spcBef>
              <a:spcAft>
                <a:spcPts val="0"/>
              </a:spcAft>
              <a:buSzPts val="1000"/>
              <a:buChar char="•"/>
              <a:defRPr/>
            </a:lvl9pPr>
          </a:lstStyle>
          <a:p>
            <a:endParaRPr/>
          </a:p>
        </p:txBody>
      </p:sp>
      <p:sp>
        <p:nvSpPr>
          <p:cNvPr id="68" name="Google Shape;68;p1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peaker - Single">
  <p:cSld name="Speaker - Single">
    <p:spTree>
      <p:nvGrpSpPr>
        <p:cNvPr id="1" name="Shape 18"/>
        <p:cNvGrpSpPr/>
        <p:nvPr/>
      </p:nvGrpSpPr>
      <p:grpSpPr>
        <a:xfrm>
          <a:off x="0" y="0"/>
          <a:ext cx="0" cy="0"/>
          <a:chOff x="0" y="0"/>
          <a:chExt cx="0" cy="0"/>
        </a:xfrm>
      </p:grpSpPr>
      <p:sp>
        <p:nvSpPr>
          <p:cNvPr id="19" name="Google Shape;19;p187"/>
          <p:cNvSpPr txBox="1">
            <a:spLocks noGrp="1"/>
          </p:cNvSpPr>
          <p:nvPr>
            <p:ph type="title"/>
          </p:nvPr>
        </p:nvSpPr>
        <p:spPr>
          <a:xfrm>
            <a:off x="4058471" y="1080298"/>
            <a:ext cx="4415400" cy="334800"/>
          </a:xfrm>
          <a:prstGeom prst="rect">
            <a:avLst/>
          </a:prstGeom>
          <a:noFill/>
          <a:ln>
            <a:noFill/>
          </a:ln>
        </p:spPr>
        <p:txBody>
          <a:bodyPr spcFirstLastPara="1" wrap="square" lIns="0" tIns="34275" rIns="68575" bIns="0" anchor="ctr" anchorCtr="0">
            <a:normAutofit/>
          </a:bodyPr>
          <a:lstStyle>
            <a:lvl1pPr lvl="0" algn="l">
              <a:lnSpc>
                <a:spcPct val="100000"/>
              </a:lnSpc>
              <a:spcBef>
                <a:spcPts val="0"/>
              </a:spcBef>
              <a:spcAft>
                <a:spcPts val="0"/>
              </a:spcAft>
              <a:buClr>
                <a:schemeClr val="dk1"/>
              </a:buClr>
              <a:buSzPts val="2000"/>
              <a:buFont typeface="Arial"/>
              <a:buNone/>
              <a:defRPr>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 name="Google Shape;20;p187"/>
          <p:cNvSpPr>
            <a:spLocks noGrp="1"/>
          </p:cNvSpPr>
          <p:nvPr>
            <p:ph type="pic" idx="2"/>
          </p:nvPr>
        </p:nvSpPr>
        <p:spPr>
          <a:xfrm>
            <a:off x="725214" y="1079937"/>
            <a:ext cx="2781409" cy="3350173"/>
          </a:xfrm>
          <a:prstGeom prst="rect">
            <a:avLst/>
          </a:prstGeom>
          <a:solidFill>
            <a:srgbClr val="F2F2F2"/>
          </a:solidFill>
          <a:ln>
            <a:noFill/>
          </a:ln>
        </p:spPr>
      </p:sp>
      <p:sp>
        <p:nvSpPr>
          <p:cNvPr id="21" name="Google Shape;21;p187"/>
          <p:cNvSpPr txBox="1">
            <a:spLocks noGrp="1"/>
          </p:cNvSpPr>
          <p:nvPr>
            <p:ph type="subTitle" idx="1"/>
          </p:nvPr>
        </p:nvSpPr>
        <p:spPr>
          <a:xfrm>
            <a:off x="4058475" y="1415100"/>
            <a:ext cx="4024200" cy="438300"/>
          </a:xfrm>
          <a:prstGeom prst="rect">
            <a:avLst/>
          </a:prstGeom>
          <a:noFill/>
          <a:ln>
            <a:noFill/>
          </a:ln>
        </p:spPr>
        <p:txBody>
          <a:bodyPr spcFirstLastPara="1" wrap="square" lIns="0" tIns="34275" rIns="68575" bIns="34275" anchor="t" anchorCtr="0">
            <a:normAutofit/>
          </a:bodyPr>
          <a:lstStyle>
            <a:lvl1pPr lvl="0" algn="l">
              <a:lnSpc>
                <a:spcPct val="130000"/>
              </a:lnSpc>
              <a:spcBef>
                <a:spcPts val="0"/>
              </a:spcBef>
              <a:spcAft>
                <a:spcPts val="0"/>
              </a:spcAft>
              <a:buSzPts val="1600"/>
              <a:buNone/>
              <a:defRPr sz="1600" b="1">
                <a:solidFill>
                  <a:schemeClr val="accent2"/>
                </a:solidFill>
              </a:defRPr>
            </a:lvl1pPr>
            <a:lvl2pPr lvl="1" algn="l">
              <a:lnSpc>
                <a:spcPct val="130000"/>
              </a:lnSpc>
              <a:spcBef>
                <a:spcPts val="500"/>
              </a:spcBef>
              <a:spcAft>
                <a:spcPts val="0"/>
              </a:spcAft>
              <a:buSzPts val="1600"/>
              <a:buNone/>
              <a:defRPr sz="1600" b="1">
                <a:solidFill>
                  <a:schemeClr val="accent2"/>
                </a:solidFill>
              </a:defRPr>
            </a:lvl2pPr>
            <a:lvl3pPr lvl="2" algn="l">
              <a:lnSpc>
                <a:spcPct val="130000"/>
              </a:lnSpc>
              <a:spcBef>
                <a:spcPts val="500"/>
              </a:spcBef>
              <a:spcAft>
                <a:spcPts val="0"/>
              </a:spcAft>
              <a:buSzPts val="1600"/>
              <a:buNone/>
              <a:defRPr sz="1600" b="1">
                <a:solidFill>
                  <a:schemeClr val="accent2"/>
                </a:solidFill>
              </a:defRPr>
            </a:lvl3pPr>
            <a:lvl4pPr lvl="3" algn="l">
              <a:lnSpc>
                <a:spcPct val="130000"/>
              </a:lnSpc>
              <a:spcBef>
                <a:spcPts val="500"/>
              </a:spcBef>
              <a:spcAft>
                <a:spcPts val="0"/>
              </a:spcAft>
              <a:buSzPts val="1600"/>
              <a:buNone/>
              <a:defRPr sz="1600" b="1">
                <a:solidFill>
                  <a:schemeClr val="accent2"/>
                </a:solidFill>
              </a:defRPr>
            </a:lvl4pPr>
            <a:lvl5pPr lvl="4" algn="l">
              <a:lnSpc>
                <a:spcPct val="130000"/>
              </a:lnSpc>
              <a:spcBef>
                <a:spcPts val="500"/>
              </a:spcBef>
              <a:spcAft>
                <a:spcPts val="0"/>
              </a:spcAft>
              <a:buSzPts val="1600"/>
              <a:buNone/>
              <a:defRPr sz="1600" b="1">
                <a:solidFill>
                  <a:schemeClr val="accent2"/>
                </a:solidFill>
              </a:defRPr>
            </a:lvl5pPr>
            <a:lvl6pPr lvl="5" algn="l">
              <a:lnSpc>
                <a:spcPct val="90000"/>
              </a:lnSpc>
              <a:spcBef>
                <a:spcPts val="500"/>
              </a:spcBef>
              <a:spcAft>
                <a:spcPts val="0"/>
              </a:spcAft>
              <a:buSzPts val="1600"/>
              <a:buNone/>
              <a:defRPr sz="1600" b="1">
                <a:solidFill>
                  <a:schemeClr val="accent2"/>
                </a:solidFill>
              </a:defRPr>
            </a:lvl6pPr>
            <a:lvl7pPr lvl="6" algn="l">
              <a:lnSpc>
                <a:spcPct val="90000"/>
              </a:lnSpc>
              <a:spcBef>
                <a:spcPts val="400"/>
              </a:spcBef>
              <a:spcAft>
                <a:spcPts val="0"/>
              </a:spcAft>
              <a:buSzPts val="1600"/>
              <a:buNone/>
              <a:defRPr sz="1600" b="1">
                <a:solidFill>
                  <a:schemeClr val="accent2"/>
                </a:solidFill>
              </a:defRPr>
            </a:lvl7pPr>
            <a:lvl8pPr lvl="7" algn="l">
              <a:lnSpc>
                <a:spcPct val="90000"/>
              </a:lnSpc>
              <a:spcBef>
                <a:spcPts val="400"/>
              </a:spcBef>
              <a:spcAft>
                <a:spcPts val="0"/>
              </a:spcAft>
              <a:buSzPts val="1600"/>
              <a:buNone/>
              <a:defRPr sz="1600" b="1">
                <a:solidFill>
                  <a:schemeClr val="accent2"/>
                </a:solidFill>
              </a:defRPr>
            </a:lvl8pPr>
            <a:lvl9pPr lvl="8" algn="l">
              <a:lnSpc>
                <a:spcPct val="90000"/>
              </a:lnSpc>
              <a:spcBef>
                <a:spcPts val="400"/>
              </a:spcBef>
              <a:spcAft>
                <a:spcPts val="0"/>
              </a:spcAft>
              <a:buSzPts val="1600"/>
              <a:buNone/>
              <a:defRPr sz="1600" b="1">
                <a:solidFill>
                  <a:schemeClr val="accent2"/>
                </a:solidFill>
              </a:defRPr>
            </a:lvl9pPr>
          </a:lstStyle>
          <a:p>
            <a:endParaRPr/>
          </a:p>
        </p:txBody>
      </p:sp>
      <p:sp>
        <p:nvSpPr>
          <p:cNvPr id="22" name="Google Shape;22;p187"/>
          <p:cNvSpPr txBox="1">
            <a:spLocks noGrp="1"/>
          </p:cNvSpPr>
          <p:nvPr>
            <p:ph type="body" idx="3"/>
          </p:nvPr>
        </p:nvSpPr>
        <p:spPr>
          <a:xfrm>
            <a:off x="4058475" y="1867875"/>
            <a:ext cx="4157100" cy="2562300"/>
          </a:xfrm>
          <a:prstGeom prst="rect">
            <a:avLst/>
          </a:prstGeom>
          <a:noFill/>
          <a:ln>
            <a:noFill/>
          </a:ln>
        </p:spPr>
        <p:txBody>
          <a:bodyPr spcFirstLastPara="1" wrap="square" lIns="0" tIns="34275" rIns="68575" bIns="34275" anchor="t" anchorCtr="0">
            <a:normAutofit/>
          </a:bodyPr>
          <a:lstStyle>
            <a:lvl1pPr marL="457200" lvl="0" indent="-317500" algn="l">
              <a:lnSpc>
                <a:spcPct val="130000"/>
              </a:lnSpc>
              <a:spcBef>
                <a:spcPts val="0"/>
              </a:spcBef>
              <a:spcAft>
                <a:spcPts val="0"/>
              </a:spcAft>
              <a:buSzPts val="1400"/>
              <a:buChar char="•"/>
              <a:defRPr sz="1400"/>
            </a:lvl1pPr>
            <a:lvl2pPr marL="914400" lvl="1" indent="-304800" algn="l">
              <a:lnSpc>
                <a:spcPct val="130000"/>
              </a:lnSpc>
              <a:spcBef>
                <a:spcPts val="500"/>
              </a:spcBef>
              <a:spcAft>
                <a:spcPts val="0"/>
              </a:spcAft>
              <a:buSzPts val="1200"/>
              <a:buChar char="–"/>
              <a:defRPr sz="1200"/>
            </a:lvl2pPr>
            <a:lvl3pPr marL="1371600" lvl="2" indent="-292100" algn="l">
              <a:lnSpc>
                <a:spcPct val="130000"/>
              </a:lnSpc>
              <a:spcBef>
                <a:spcPts val="500"/>
              </a:spcBef>
              <a:spcAft>
                <a:spcPts val="0"/>
              </a:spcAft>
              <a:buSzPts val="1000"/>
              <a:buChar char="•"/>
              <a:defRPr sz="1000"/>
            </a:lvl3pPr>
            <a:lvl4pPr marL="1828800" lvl="3" indent="-292100" algn="l">
              <a:lnSpc>
                <a:spcPct val="130000"/>
              </a:lnSpc>
              <a:spcBef>
                <a:spcPts val="500"/>
              </a:spcBef>
              <a:spcAft>
                <a:spcPts val="0"/>
              </a:spcAft>
              <a:buSzPts val="1000"/>
              <a:buChar char="–"/>
              <a:defRPr/>
            </a:lvl4pPr>
            <a:lvl5pPr marL="2286000" lvl="4" indent="-292100" algn="l">
              <a:lnSpc>
                <a:spcPct val="130000"/>
              </a:lnSpc>
              <a:spcBef>
                <a:spcPts val="500"/>
              </a:spcBef>
              <a:spcAft>
                <a:spcPts val="0"/>
              </a:spcAft>
              <a:buSzPts val="1000"/>
              <a:buChar char="•"/>
              <a:defRPr/>
            </a:lvl5pPr>
            <a:lvl6pPr marL="2743200" lvl="5" indent="-292100" algn="l">
              <a:lnSpc>
                <a:spcPct val="90000"/>
              </a:lnSpc>
              <a:spcBef>
                <a:spcPts val="500"/>
              </a:spcBef>
              <a:spcAft>
                <a:spcPts val="0"/>
              </a:spcAft>
              <a:buSzPts val="1000"/>
              <a:buChar char="–"/>
              <a:defRPr/>
            </a:lvl6pPr>
            <a:lvl7pPr marL="3200400" lvl="6" indent="-292100" algn="l">
              <a:lnSpc>
                <a:spcPct val="90000"/>
              </a:lnSpc>
              <a:spcBef>
                <a:spcPts val="400"/>
              </a:spcBef>
              <a:spcAft>
                <a:spcPts val="0"/>
              </a:spcAft>
              <a:buSzPts val="1000"/>
              <a:buChar char="•"/>
              <a:defRPr/>
            </a:lvl7pPr>
            <a:lvl8pPr marL="3657600" lvl="7" indent="-292100" algn="l">
              <a:lnSpc>
                <a:spcPct val="90000"/>
              </a:lnSpc>
              <a:spcBef>
                <a:spcPts val="400"/>
              </a:spcBef>
              <a:spcAft>
                <a:spcPts val="0"/>
              </a:spcAft>
              <a:buSzPts val="1000"/>
              <a:buChar char="–"/>
              <a:defRPr/>
            </a:lvl8pPr>
            <a:lvl9pPr marL="4114800" lvl="8" indent="-292100" algn="l">
              <a:lnSpc>
                <a:spcPct val="90000"/>
              </a:lnSpc>
              <a:spcBef>
                <a:spcPts val="400"/>
              </a:spcBef>
              <a:spcAft>
                <a:spcPts val="0"/>
              </a:spcAft>
              <a:buSzPts val="10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3"/>
        <p:cNvGrpSpPr/>
        <p:nvPr/>
      </p:nvGrpSpPr>
      <p:grpSpPr>
        <a:xfrm>
          <a:off x="0" y="0"/>
          <a:ext cx="0" cy="0"/>
          <a:chOff x="0" y="0"/>
          <a:chExt cx="0" cy="0"/>
        </a:xfrm>
      </p:grpSpPr>
      <p:sp>
        <p:nvSpPr>
          <p:cNvPr id="24" name="Google Shape;24;p188"/>
          <p:cNvSpPr txBox="1">
            <a:spLocks noGrp="1"/>
          </p:cNvSpPr>
          <p:nvPr>
            <p:ph type="body" idx="1"/>
          </p:nvPr>
        </p:nvSpPr>
        <p:spPr>
          <a:xfrm>
            <a:off x="321906" y="1070654"/>
            <a:ext cx="4080510" cy="276999"/>
          </a:xfrm>
          <a:prstGeom prst="rect">
            <a:avLst/>
          </a:prstGeom>
          <a:noFill/>
          <a:ln>
            <a:noFill/>
          </a:ln>
        </p:spPr>
        <p:txBody>
          <a:bodyPr spcFirstLastPara="1" wrap="square" lIns="0" tIns="34275" rIns="68575" bIns="34275" anchor="t" anchorCtr="0">
            <a:spAutoFit/>
          </a:bodyPr>
          <a:lstStyle>
            <a:lvl1pPr marL="457200" lvl="0" indent="-228600" algn="l">
              <a:lnSpc>
                <a:spcPct val="100000"/>
              </a:lnSpc>
              <a:spcBef>
                <a:spcPts val="0"/>
              </a:spcBef>
              <a:spcAft>
                <a:spcPts val="0"/>
              </a:spcAft>
              <a:buSzPts val="1800"/>
              <a:buNone/>
              <a:defRPr b="1" cap="none">
                <a:solidFill>
                  <a:schemeClr val="dk1"/>
                </a:solidFill>
              </a:defRPr>
            </a:lvl1pPr>
            <a:lvl2pPr marL="914400" lvl="1" indent="-228600" algn="l">
              <a:lnSpc>
                <a:spcPct val="130000"/>
              </a:lnSpc>
              <a:spcBef>
                <a:spcPts val="500"/>
              </a:spcBef>
              <a:spcAft>
                <a:spcPts val="0"/>
              </a:spcAft>
              <a:buSzPts val="1500"/>
              <a:buNone/>
              <a:defRPr sz="1500" b="1"/>
            </a:lvl2pPr>
            <a:lvl3pPr marL="1371600" lvl="2" indent="-228600" algn="l">
              <a:lnSpc>
                <a:spcPct val="130000"/>
              </a:lnSpc>
              <a:spcBef>
                <a:spcPts val="500"/>
              </a:spcBef>
              <a:spcAft>
                <a:spcPts val="0"/>
              </a:spcAft>
              <a:buSzPts val="1400"/>
              <a:buNone/>
              <a:defRPr sz="1400" b="1"/>
            </a:lvl3pPr>
            <a:lvl4pPr marL="1828800" lvl="3" indent="-228600" algn="l">
              <a:lnSpc>
                <a:spcPct val="130000"/>
              </a:lnSpc>
              <a:spcBef>
                <a:spcPts val="500"/>
              </a:spcBef>
              <a:spcAft>
                <a:spcPts val="0"/>
              </a:spcAft>
              <a:buSzPts val="1200"/>
              <a:buNone/>
              <a:defRPr sz="1200" b="1"/>
            </a:lvl4pPr>
            <a:lvl5pPr marL="2286000" lvl="4" indent="-228600" algn="l">
              <a:lnSpc>
                <a:spcPct val="130000"/>
              </a:lnSpc>
              <a:spcBef>
                <a:spcPts val="500"/>
              </a:spcBef>
              <a:spcAft>
                <a:spcPts val="0"/>
              </a:spcAft>
              <a:buSzPts val="1200"/>
              <a:buNone/>
              <a:defRPr sz="1200" b="1"/>
            </a:lvl5pPr>
            <a:lvl6pPr marL="2743200" lvl="5" indent="-228600" algn="l">
              <a:lnSpc>
                <a:spcPct val="90000"/>
              </a:lnSpc>
              <a:spcBef>
                <a:spcPts val="5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5" name="Google Shape;25;p188"/>
          <p:cNvSpPr txBox="1">
            <a:spLocks noGrp="1"/>
          </p:cNvSpPr>
          <p:nvPr>
            <p:ph type="body" idx="2"/>
          </p:nvPr>
        </p:nvSpPr>
        <p:spPr>
          <a:xfrm>
            <a:off x="321905" y="1450399"/>
            <a:ext cx="4082455" cy="2978726"/>
          </a:xfrm>
          <a:prstGeom prst="rect">
            <a:avLst/>
          </a:prstGeom>
          <a:noFill/>
          <a:ln>
            <a:noFill/>
          </a:ln>
        </p:spPr>
        <p:txBody>
          <a:bodyPr spcFirstLastPara="1" wrap="square" lIns="0" tIns="34275" rIns="68575" bIns="34275" anchor="t" anchorCtr="0">
            <a:normAutofit/>
          </a:bodyPr>
          <a:lstStyle>
            <a:lvl1pPr marL="457200" lvl="0" indent="-317500" algn="l">
              <a:lnSpc>
                <a:spcPct val="130000"/>
              </a:lnSpc>
              <a:spcBef>
                <a:spcPts val="0"/>
              </a:spcBef>
              <a:spcAft>
                <a:spcPts val="0"/>
              </a:spcAft>
              <a:buSzPts val="1400"/>
              <a:buChar char="•"/>
              <a:defRPr/>
            </a:lvl1pPr>
            <a:lvl2pPr marL="914400" lvl="1" indent="-317500" algn="l">
              <a:lnSpc>
                <a:spcPct val="130000"/>
              </a:lnSpc>
              <a:spcBef>
                <a:spcPts val="500"/>
              </a:spcBef>
              <a:spcAft>
                <a:spcPts val="0"/>
              </a:spcAft>
              <a:buSzPts val="1400"/>
              <a:buChar char="–"/>
              <a:defRPr/>
            </a:lvl2pPr>
            <a:lvl3pPr marL="1371600" lvl="2" indent="-317500" algn="l">
              <a:lnSpc>
                <a:spcPct val="130000"/>
              </a:lnSpc>
              <a:spcBef>
                <a:spcPts val="500"/>
              </a:spcBef>
              <a:spcAft>
                <a:spcPts val="0"/>
              </a:spcAft>
              <a:buSzPts val="1400"/>
              <a:buChar char="•"/>
              <a:defRPr/>
            </a:lvl3pPr>
            <a:lvl4pPr marL="1828800" lvl="3" indent="-317500" algn="l">
              <a:lnSpc>
                <a:spcPct val="130000"/>
              </a:lnSpc>
              <a:spcBef>
                <a:spcPts val="500"/>
              </a:spcBef>
              <a:spcAft>
                <a:spcPts val="0"/>
              </a:spcAft>
              <a:buSzPts val="1400"/>
              <a:buChar char="–"/>
              <a:defRPr/>
            </a:lvl4pPr>
            <a:lvl5pPr marL="2286000" lvl="4" indent="-317500" algn="l">
              <a:lnSpc>
                <a:spcPct val="130000"/>
              </a:lnSpc>
              <a:spcBef>
                <a:spcPts val="500"/>
              </a:spcBef>
              <a:spcAft>
                <a:spcPts val="0"/>
              </a:spcAft>
              <a:buSzPts val="1400"/>
              <a:buChar char="•"/>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26" name="Google Shape;26;p188"/>
          <p:cNvSpPr txBox="1">
            <a:spLocks noGrp="1"/>
          </p:cNvSpPr>
          <p:nvPr>
            <p:ph type="title"/>
          </p:nvPr>
        </p:nvSpPr>
        <p:spPr>
          <a:xfrm>
            <a:off x="321906" y="-3895"/>
            <a:ext cx="6041805" cy="739941"/>
          </a:xfrm>
          <a:prstGeom prst="rect">
            <a:avLst/>
          </a:prstGeom>
          <a:noFill/>
          <a:ln>
            <a:noFill/>
          </a:ln>
        </p:spPr>
        <p:txBody>
          <a:bodyPr spcFirstLastPara="1" wrap="square" lIns="0" tIns="34275" rIns="68575" bIns="34275" anchor="ctr" anchorCtr="0">
            <a:noAutofit/>
          </a:bodyPr>
          <a:lstStyle>
            <a:lvl1pPr lvl="0" algn="l">
              <a:lnSpc>
                <a:spcPct val="10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 name="Google Shape;27;p188"/>
          <p:cNvSpPr txBox="1">
            <a:spLocks noGrp="1"/>
          </p:cNvSpPr>
          <p:nvPr>
            <p:ph type="body" idx="3"/>
          </p:nvPr>
        </p:nvSpPr>
        <p:spPr>
          <a:xfrm>
            <a:off x="4747262" y="1070654"/>
            <a:ext cx="4080510" cy="276999"/>
          </a:xfrm>
          <a:prstGeom prst="rect">
            <a:avLst/>
          </a:prstGeom>
          <a:noFill/>
          <a:ln>
            <a:noFill/>
          </a:ln>
        </p:spPr>
        <p:txBody>
          <a:bodyPr spcFirstLastPara="1" wrap="square" lIns="0" tIns="34275" rIns="68575" bIns="34275" anchor="t" anchorCtr="0">
            <a:spAutoFit/>
          </a:bodyPr>
          <a:lstStyle>
            <a:lvl1pPr marL="457200" lvl="0" indent="-228600" algn="l">
              <a:lnSpc>
                <a:spcPct val="100000"/>
              </a:lnSpc>
              <a:spcBef>
                <a:spcPts val="0"/>
              </a:spcBef>
              <a:spcAft>
                <a:spcPts val="0"/>
              </a:spcAft>
              <a:buSzPts val="1800"/>
              <a:buNone/>
              <a:defRPr b="1" cap="none">
                <a:solidFill>
                  <a:schemeClr val="dk1"/>
                </a:solidFill>
              </a:defRPr>
            </a:lvl1pPr>
            <a:lvl2pPr marL="914400" lvl="1" indent="-228600" algn="l">
              <a:lnSpc>
                <a:spcPct val="130000"/>
              </a:lnSpc>
              <a:spcBef>
                <a:spcPts val="500"/>
              </a:spcBef>
              <a:spcAft>
                <a:spcPts val="0"/>
              </a:spcAft>
              <a:buSzPts val="1500"/>
              <a:buNone/>
              <a:defRPr sz="1500" b="1"/>
            </a:lvl2pPr>
            <a:lvl3pPr marL="1371600" lvl="2" indent="-228600" algn="l">
              <a:lnSpc>
                <a:spcPct val="130000"/>
              </a:lnSpc>
              <a:spcBef>
                <a:spcPts val="500"/>
              </a:spcBef>
              <a:spcAft>
                <a:spcPts val="0"/>
              </a:spcAft>
              <a:buSzPts val="1400"/>
              <a:buNone/>
              <a:defRPr sz="1400" b="1"/>
            </a:lvl3pPr>
            <a:lvl4pPr marL="1828800" lvl="3" indent="-228600" algn="l">
              <a:lnSpc>
                <a:spcPct val="130000"/>
              </a:lnSpc>
              <a:spcBef>
                <a:spcPts val="500"/>
              </a:spcBef>
              <a:spcAft>
                <a:spcPts val="0"/>
              </a:spcAft>
              <a:buSzPts val="1200"/>
              <a:buNone/>
              <a:defRPr sz="1200" b="1"/>
            </a:lvl4pPr>
            <a:lvl5pPr marL="2286000" lvl="4" indent="-228600" algn="l">
              <a:lnSpc>
                <a:spcPct val="130000"/>
              </a:lnSpc>
              <a:spcBef>
                <a:spcPts val="500"/>
              </a:spcBef>
              <a:spcAft>
                <a:spcPts val="0"/>
              </a:spcAft>
              <a:buSzPts val="1200"/>
              <a:buNone/>
              <a:defRPr sz="1200" b="1"/>
            </a:lvl5pPr>
            <a:lvl6pPr marL="2743200" lvl="5" indent="-228600" algn="l">
              <a:lnSpc>
                <a:spcPct val="90000"/>
              </a:lnSpc>
              <a:spcBef>
                <a:spcPts val="5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8" name="Google Shape;28;p188"/>
          <p:cNvSpPr txBox="1">
            <a:spLocks noGrp="1"/>
          </p:cNvSpPr>
          <p:nvPr>
            <p:ph type="body" idx="4"/>
          </p:nvPr>
        </p:nvSpPr>
        <p:spPr>
          <a:xfrm>
            <a:off x="4747262" y="1450400"/>
            <a:ext cx="4080510" cy="2957512"/>
          </a:xfrm>
          <a:prstGeom prst="rect">
            <a:avLst/>
          </a:prstGeom>
          <a:noFill/>
          <a:ln>
            <a:noFill/>
          </a:ln>
        </p:spPr>
        <p:txBody>
          <a:bodyPr spcFirstLastPara="1" wrap="square" lIns="0" tIns="34275" rIns="68575" bIns="34275" anchor="t" anchorCtr="0">
            <a:normAutofit/>
          </a:bodyPr>
          <a:lstStyle>
            <a:lvl1pPr marL="457200" lvl="0" indent="-317500" algn="l">
              <a:lnSpc>
                <a:spcPct val="130000"/>
              </a:lnSpc>
              <a:spcBef>
                <a:spcPts val="0"/>
              </a:spcBef>
              <a:spcAft>
                <a:spcPts val="0"/>
              </a:spcAft>
              <a:buSzPts val="1400"/>
              <a:buChar char="•"/>
              <a:defRPr/>
            </a:lvl1pPr>
            <a:lvl2pPr marL="914400" lvl="1" indent="-317500" algn="l">
              <a:lnSpc>
                <a:spcPct val="130000"/>
              </a:lnSpc>
              <a:spcBef>
                <a:spcPts val="500"/>
              </a:spcBef>
              <a:spcAft>
                <a:spcPts val="0"/>
              </a:spcAft>
              <a:buSzPts val="1400"/>
              <a:buChar char="–"/>
              <a:defRPr/>
            </a:lvl2pPr>
            <a:lvl3pPr marL="1371600" lvl="2" indent="-317500" algn="l">
              <a:lnSpc>
                <a:spcPct val="130000"/>
              </a:lnSpc>
              <a:spcBef>
                <a:spcPts val="500"/>
              </a:spcBef>
              <a:spcAft>
                <a:spcPts val="0"/>
              </a:spcAft>
              <a:buSzPts val="1400"/>
              <a:buChar char="•"/>
              <a:defRPr/>
            </a:lvl3pPr>
            <a:lvl4pPr marL="1828800" lvl="3" indent="-317500" algn="l">
              <a:lnSpc>
                <a:spcPct val="130000"/>
              </a:lnSpc>
              <a:spcBef>
                <a:spcPts val="500"/>
              </a:spcBef>
              <a:spcAft>
                <a:spcPts val="0"/>
              </a:spcAft>
              <a:buSzPts val="1400"/>
              <a:buChar char="–"/>
              <a:defRPr/>
            </a:lvl4pPr>
            <a:lvl5pPr marL="2286000" lvl="4" indent="-317500" algn="l">
              <a:lnSpc>
                <a:spcPct val="130000"/>
              </a:lnSpc>
              <a:spcBef>
                <a:spcPts val="500"/>
              </a:spcBef>
              <a:spcAft>
                <a:spcPts val="0"/>
              </a:spcAft>
              <a:buSzPts val="1400"/>
              <a:buChar char="•"/>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1">
  <p:cSld name="Divider - 1">
    <p:bg>
      <p:bgPr>
        <a:solidFill>
          <a:schemeClr val="lt1"/>
        </a:solidFill>
        <a:effectLst/>
      </p:bgPr>
    </p:bg>
    <p:spTree>
      <p:nvGrpSpPr>
        <p:cNvPr id="1" name="Shape 29"/>
        <p:cNvGrpSpPr/>
        <p:nvPr/>
      </p:nvGrpSpPr>
      <p:grpSpPr>
        <a:xfrm>
          <a:off x="0" y="0"/>
          <a:ext cx="0" cy="0"/>
          <a:chOff x="0" y="0"/>
          <a:chExt cx="0" cy="0"/>
        </a:xfrm>
      </p:grpSpPr>
      <p:pic>
        <p:nvPicPr>
          <p:cNvPr id="30" name="Google Shape;30;p189"/>
          <p:cNvPicPr preferRelativeResize="0"/>
          <p:nvPr/>
        </p:nvPicPr>
        <p:blipFill rotWithShape="1">
          <a:blip r:embed="rId2">
            <a:alphaModFix/>
          </a:blip>
          <a:srcRect/>
          <a:stretch/>
        </p:blipFill>
        <p:spPr>
          <a:xfrm>
            <a:off x="1143" y="-1642"/>
            <a:ext cx="9141714" cy="5146784"/>
          </a:xfrm>
          <a:prstGeom prst="rect">
            <a:avLst/>
          </a:prstGeom>
          <a:noFill/>
          <a:ln>
            <a:noFill/>
          </a:ln>
        </p:spPr>
      </p:pic>
      <p:sp>
        <p:nvSpPr>
          <p:cNvPr id="31" name="Google Shape;31;p189"/>
          <p:cNvSpPr txBox="1">
            <a:spLocks noGrp="1"/>
          </p:cNvSpPr>
          <p:nvPr>
            <p:ph type="subTitle" idx="1"/>
          </p:nvPr>
        </p:nvSpPr>
        <p:spPr>
          <a:xfrm>
            <a:off x="4415325" y="2960050"/>
            <a:ext cx="4136519" cy="415499"/>
          </a:xfrm>
          <a:prstGeom prst="rect">
            <a:avLst/>
          </a:prstGeom>
          <a:noFill/>
          <a:ln>
            <a:noFill/>
          </a:ln>
        </p:spPr>
        <p:txBody>
          <a:bodyPr spcFirstLastPara="1" wrap="square" lIns="137150" tIns="0" rIns="137150" bIns="68575" anchor="t" anchorCtr="0">
            <a:noAutofit/>
          </a:bodyPr>
          <a:lstStyle>
            <a:lvl1pPr lvl="0" algn="l">
              <a:lnSpc>
                <a:spcPct val="100000"/>
              </a:lnSpc>
              <a:spcBef>
                <a:spcPts val="0"/>
              </a:spcBef>
              <a:spcAft>
                <a:spcPts val="0"/>
              </a:spcAft>
              <a:buSzPts val="2100"/>
              <a:buNone/>
              <a:defRPr sz="2100" b="0" cap="none">
                <a:solidFill>
                  <a:schemeClr val="lt1"/>
                </a:solidFill>
              </a:defRPr>
            </a:lvl1pPr>
            <a:lvl2pPr lvl="1" algn="ctr">
              <a:lnSpc>
                <a:spcPct val="130000"/>
              </a:lnSpc>
              <a:spcBef>
                <a:spcPts val="0"/>
              </a:spcBef>
              <a:spcAft>
                <a:spcPts val="0"/>
              </a:spcAft>
              <a:buSzPts val="1500"/>
              <a:buNone/>
              <a:defRPr sz="1500"/>
            </a:lvl2pPr>
            <a:lvl3pPr lvl="2" algn="ctr">
              <a:lnSpc>
                <a:spcPct val="130000"/>
              </a:lnSpc>
              <a:spcBef>
                <a:spcPts val="500"/>
              </a:spcBef>
              <a:spcAft>
                <a:spcPts val="0"/>
              </a:spcAft>
              <a:buSzPts val="1400"/>
              <a:buNone/>
              <a:defRPr sz="1400"/>
            </a:lvl3pPr>
            <a:lvl4pPr lvl="3" algn="ctr">
              <a:lnSpc>
                <a:spcPct val="130000"/>
              </a:lnSpc>
              <a:spcBef>
                <a:spcPts val="500"/>
              </a:spcBef>
              <a:spcAft>
                <a:spcPts val="0"/>
              </a:spcAft>
              <a:buSzPts val="1200"/>
              <a:buNone/>
              <a:defRPr sz="1200"/>
            </a:lvl4pPr>
            <a:lvl5pPr lvl="4" algn="ctr">
              <a:lnSpc>
                <a:spcPct val="130000"/>
              </a:lnSpc>
              <a:spcBef>
                <a:spcPts val="500"/>
              </a:spcBef>
              <a:spcAft>
                <a:spcPts val="0"/>
              </a:spcAft>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32" name="Google Shape;32;p189"/>
          <p:cNvSpPr txBox="1">
            <a:spLocks noGrp="1"/>
          </p:cNvSpPr>
          <p:nvPr>
            <p:ph type="ctrTitle"/>
          </p:nvPr>
        </p:nvSpPr>
        <p:spPr>
          <a:xfrm>
            <a:off x="4411291" y="2117525"/>
            <a:ext cx="4140553" cy="738664"/>
          </a:xfrm>
          <a:prstGeom prst="rect">
            <a:avLst/>
          </a:prstGeom>
          <a:noFill/>
          <a:ln>
            <a:noFill/>
          </a:ln>
        </p:spPr>
        <p:txBody>
          <a:bodyPr spcFirstLastPara="1" wrap="square" lIns="137150" tIns="34275" rIns="137150" bIns="0" anchor="b" anchorCtr="0">
            <a:normAutofit/>
          </a:bodyPr>
          <a:lstStyle>
            <a:lvl1pPr lvl="0" algn="l">
              <a:lnSpc>
                <a:spcPct val="100000"/>
              </a:lnSpc>
              <a:spcBef>
                <a:spcPts val="0"/>
              </a:spcBef>
              <a:spcAft>
                <a:spcPts val="0"/>
              </a:spcAft>
              <a:buClr>
                <a:schemeClr val="lt1"/>
              </a:buClr>
              <a:buSzPts val="3300"/>
              <a:buFont typeface="Arial"/>
              <a:buNone/>
              <a:defRPr sz="3300" b="1" i="0" cap="none">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33" name="Google Shape;33;p189"/>
          <p:cNvPicPr preferRelativeResize="0"/>
          <p:nvPr/>
        </p:nvPicPr>
        <p:blipFill rotWithShape="1">
          <a:blip r:embed="rId3">
            <a:alphaModFix/>
          </a:blip>
          <a:srcRect/>
          <a:stretch/>
        </p:blipFill>
        <p:spPr>
          <a:xfrm>
            <a:off x="4572000" y="1654115"/>
            <a:ext cx="1794577" cy="425196"/>
          </a:xfrm>
          <a:prstGeom prst="rect">
            <a:avLst/>
          </a:prstGeom>
          <a:noFill/>
          <a:ln>
            <a:noFill/>
          </a:ln>
        </p:spPr>
      </p:pic>
      <p:sp>
        <p:nvSpPr>
          <p:cNvPr id="34" name="Google Shape;34;p189"/>
          <p:cNvSpPr txBox="1"/>
          <p:nvPr/>
        </p:nvSpPr>
        <p:spPr>
          <a:xfrm>
            <a:off x="326137" y="4794779"/>
            <a:ext cx="4785300" cy="161700"/>
          </a:xfrm>
          <a:prstGeom prst="rect">
            <a:avLst/>
          </a:prstGeom>
          <a:noFill/>
          <a:ln>
            <a:noFill/>
          </a:ln>
        </p:spPr>
        <p:txBody>
          <a:bodyPr spcFirstLastPara="1" wrap="square" lIns="0" tIns="34275" rIns="68575" bIns="34275" anchor="t" anchorCtr="0">
            <a:spAutoFit/>
          </a:bodyPr>
          <a:lstStyle/>
          <a:p>
            <a:pPr marL="0" marR="0" lvl="0" indent="0" algn="l" rtl="0">
              <a:lnSpc>
                <a:spcPct val="130000"/>
              </a:lnSpc>
              <a:spcBef>
                <a:spcPts val="0"/>
              </a:spcBef>
              <a:spcAft>
                <a:spcPts val="0"/>
              </a:spcAft>
              <a:buClr>
                <a:schemeClr val="accent2"/>
              </a:buClr>
              <a:buSzPts val="600"/>
              <a:buFont typeface="Arial"/>
              <a:buNone/>
            </a:pPr>
            <a:r>
              <a:rPr lang="en" sz="600" b="1" i="0" u="none" strike="noStrike" cap="none">
                <a:solidFill>
                  <a:schemeClr val="lt1"/>
                </a:solidFill>
                <a:latin typeface="Roboto"/>
                <a:ea typeface="Roboto"/>
                <a:cs typeface="Roboto"/>
                <a:sym typeface="Roboto"/>
              </a:rPr>
              <a:t>© 2024 SIGGRAPH ADVANCES IN REAL-TIME RENDERING IN GAMES </a:t>
            </a:r>
            <a:r>
              <a:rPr lang="en" sz="600" b="1" i="1" u="none" strike="noStrike" cap="none">
                <a:solidFill>
                  <a:schemeClr val="lt1"/>
                </a:solidFill>
                <a:latin typeface="Roboto"/>
                <a:ea typeface="Roboto"/>
                <a:cs typeface="Roboto"/>
                <a:sym typeface="Roboto"/>
              </a:rPr>
              <a:t>course</a:t>
            </a:r>
            <a:r>
              <a:rPr lang="en" sz="600" b="1" i="0" u="none" strike="noStrike" cap="none">
                <a:solidFill>
                  <a:schemeClr val="lt1"/>
                </a:solidFill>
                <a:latin typeface="Roboto"/>
                <a:ea typeface="Roboto"/>
                <a:cs typeface="Roboto"/>
                <a:sym typeface="Roboto"/>
              </a:rPr>
              <a:t>. ALL RIGHTS RESERVED.</a:t>
            </a:r>
            <a:endParaRPr sz="1100" b="0" i="0" u="none" strike="noStrike" cap="none">
              <a:solidFill>
                <a:srgbClr val="000000"/>
              </a:solidFill>
              <a:latin typeface="Roboto"/>
              <a:ea typeface="Roboto"/>
              <a:cs typeface="Roboto"/>
              <a:sym typeface="Robo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 with Copy">
  <p:cSld name="Image with Copy">
    <p:spTree>
      <p:nvGrpSpPr>
        <p:cNvPr id="1" name="Shape 35"/>
        <p:cNvGrpSpPr/>
        <p:nvPr/>
      </p:nvGrpSpPr>
      <p:grpSpPr>
        <a:xfrm>
          <a:off x="0" y="0"/>
          <a:ext cx="0" cy="0"/>
          <a:chOff x="0" y="0"/>
          <a:chExt cx="0" cy="0"/>
        </a:xfrm>
      </p:grpSpPr>
      <p:sp>
        <p:nvSpPr>
          <p:cNvPr id="36" name="Google Shape;36;p190"/>
          <p:cNvSpPr>
            <a:spLocks noGrp="1"/>
          </p:cNvSpPr>
          <p:nvPr>
            <p:ph type="pic" idx="2"/>
          </p:nvPr>
        </p:nvSpPr>
        <p:spPr>
          <a:xfrm>
            <a:off x="321905" y="1070654"/>
            <a:ext cx="4250095" cy="3337257"/>
          </a:xfrm>
          <a:prstGeom prst="roundRect">
            <a:avLst>
              <a:gd name="adj" fmla="val 0"/>
            </a:avLst>
          </a:prstGeom>
          <a:solidFill>
            <a:srgbClr val="F2F2F2"/>
          </a:solidFill>
          <a:ln>
            <a:noFill/>
          </a:ln>
        </p:spPr>
      </p:sp>
      <p:sp>
        <p:nvSpPr>
          <p:cNvPr id="37" name="Google Shape;37;p190"/>
          <p:cNvSpPr txBox="1">
            <a:spLocks noGrp="1"/>
          </p:cNvSpPr>
          <p:nvPr>
            <p:ph type="body" idx="1"/>
          </p:nvPr>
        </p:nvSpPr>
        <p:spPr>
          <a:xfrm>
            <a:off x="4747262" y="1070654"/>
            <a:ext cx="4080510" cy="276999"/>
          </a:xfrm>
          <a:prstGeom prst="rect">
            <a:avLst/>
          </a:prstGeom>
          <a:noFill/>
          <a:ln>
            <a:noFill/>
          </a:ln>
        </p:spPr>
        <p:txBody>
          <a:bodyPr spcFirstLastPara="1" wrap="square" lIns="0" tIns="34275" rIns="68575" bIns="34275" anchor="t" anchorCtr="0">
            <a:spAutoFit/>
          </a:bodyPr>
          <a:lstStyle>
            <a:lvl1pPr marL="457200" lvl="0" indent="-228600" algn="l">
              <a:lnSpc>
                <a:spcPct val="100000"/>
              </a:lnSpc>
              <a:spcBef>
                <a:spcPts val="0"/>
              </a:spcBef>
              <a:spcAft>
                <a:spcPts val="0"/>
              </a:spcAft>
              <a:buSzPts val="1800"/>
              <a:buNone/>
              <a:defRPr b="1" cap="none">
                <a:solidFill>
                  <a:schemeClr val="dk1"/>
                </a:solidFill>
              </a:defRPr>
            </a:lvl1pPr>
            <a:lvl2pPr marL="914400" lvl="1" indent="-228600" algn="l">
              <a:lnSpc>
                <a:spcPct val="130000"/>
              </a:lnSpc>
              <a:spcBef>
                <a:spcPts val="500"/>
              </a:spcBef>
              <a:spcAft>
                <a:spcPts val="0"/>
              </a:spcAft>
              <a:buSzPts val="1500"/>
              <a:buNone/>
              <a:defRPr sz="1500" b="1"/>
            </a:lvl2pPr>
            <a:lvl3pPr marL="1371600" lvl="2" indent="-228600" algn="l">
              <a:lnSpc>
                <a:spcPct val="130000"/>
              </a:lnSpc>
              <a:spcBef>
                <a:spcPts val="500"/>
              </a:spcBef>
              <a:spcAft>
                <a:spcPts val="0"/>
              </a:spcAft>
              <a:buSzPts val="1400"/>
              <a:buNone/>
              <a:defRPr sz="1400" b="1"/>
            </a:lvl3pPr>
            <a:lvl4pPr marL="1828800" lvl="3" indent="-228600" algn="l">
              <a:lnSpc>
                <a:spcPct val="130000"/>
              </a:lnSpc>
              <a:spcBef>
                <a:spcPts val="500"/>
              </a:spcBef>
              <a:spcAft>
                <a:spcPts val="0"/>
              </a:spcAft>
              <a:buSzPts val="1200"/>
              <a:buNone/>
              <a:defRPr sz="1200" b="1"/>
            </a:lvl4pPr>
            <a:lvl5pPr marL="2286000" lvl="4" indent="-228600" algn="l">
              <a:lnSpc>
                <a:spcPct val="130000"/>
              </a:lnSpc>
              <a:spcBef>
                <a:spcPts val="500"/>
              </a:spcBef>
              <a:spcAft>
                <a:spcPts val="0"/>
              </a:spcAft>
              <a:buSzPts val="1200"/>
              <a:buNone/>
              <a:defRPr sz="1200" b="1"/>
            </a:lvl5pPr>
            <a:lvl6pPr marL="2743200" lvl="5" indent="-228600" algn="l">
              <a:lnSpc>
                <a:spcPct val="90000"/>
              </a:lnSpc>
              <a:spcBef>
                <a:spcPts val="5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8" name="Google Shape;38;p190"/>
          <p:cNvSpPr txBox="1">
            <a:spLocks noGrp="1"/>
          </p:cNvSpPr>
          <p:nvPr>
            <p:ph type="title"/>
          </p:nvPr>
        </p:nvSpPr>
        <p:spPr>
          <a:xfrm>
            <a:off x="321906" y="-3895"/>
            <a:ext cx="6041805" cy="739941"/>
          </a:xfrm>
          <a:prstGeom prst="rect">
            <a:avLst/>
          </a:prstGeom>
          <a:noFill/>
          <a:ln>
            <a:noFill/>
          </a:ln>
        </p:spPr>
        <p:txBody>
          <a:bodyPr spcFirstLastPara="1" wrap="square" lIns="0" tIns="34275" rIns="68575" bIns="34275" anchor="ctr" anchorCtr="0">
            <a:noAutofit/>
          </a:bodyPr>
          <a:lstStyle>
            <a:lvl1pPr lvl="0" algn="l">
              <a:lnSpc>
                <a:spcPct val="10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p190"/>
          <p:cNvSpPr txBox="1">
            <a:spLocks noGrp="1"/>
          </p:cNvSpPr>
          <p:nvPr>
            <p:ph type="body" idx="3"/>
          </p:nvPr>
        </p:nvSpPr>
        <p:spPr>
          <a:xfrm>
            <a:off x="4747262" y="1450400"/>
            <a:ext cx="4080510" cy="2957512"/>
          </a:xfrm>
          <a:prstGeom prst="rect">
            <a:avLst/>
          </a:prstGeom>
          <a:noFill/>
          <a:ln>
            <a:noFill/>
          </a:ln>
        </p:spPr>
        <p:txBody>
          <a:bodyPr spcFirstLastPara="1" wrap="square" lIns="0" tIns="34275" rIns="68575" bIns="34275" anchor="t" anchorCtr="0">
            <a:normAutofit/>
          </a:bodyPr>
          <a:lstStyle>
            <a:lvl1pPr marL="457200" lvl="0" indent="-317500" algn="l">
              <a:lnSpc>
                <a:spcPct val="130000"/>
              </a:lnSpc>
              <a:spcBef>
                <a:spcPts val="0"/>
              </a:spcBef>
              <a:spcAft>
                <a:spcPts val="0"/>
              </a:spcAft>
              <a:buSzPts val="1400"/>
              <a:buChar char="•"/>
              <a:defRPr/>
            </a:lvl1pPr>
            <a:lvl2pPr marL="914400" lvl="1" indent="-317500" algn="l">
              <a:lnSpc>
                <a:spcPct val="130000"/>
              </a:lnSpc>
              <a:spcBef>
                <a:spcPts val="500"/>
              </a:spcBef>
              <a:spcAft>
                <a:spcPts val="0"/>
              </a:spcAft>
              <a:buSzPts val="1400"/>
              <a:buChar char="–"/>
              <a:defRPr/>
            </a:lvl2pPr>
            <a:lvl3pPr marL="1371600" lvl="2" indent="-317500" algn="l">
              <a:lnSpc>
                <a:spcPct val="130000"/>
              </a:lnSpc>
              <a:spcBef>
                <a:spcPts val="500"/>
              </a:spcBef>
              <a:spcAft>
                <a:spcPts val="0"/>
              </a:spcAft>
              <a:buSzPts val="1400"/>
              <a:buChar char="•"/>
              <a:defRPr/>
            </a:lvl3pPr>
            <a:lvl4pPr marL="1828800" lvl="3" indent="-317500" algn="l">
              <a:lnSpc>
                <a:spcPct val="130000"/>
              </a:lnSpc>
              <a:spcBef>
                <a:spcPts val="500"/>
              </a:spcBef>
              <a:spcAft>
                <a:spcPts val="0"/>
              </a:spcAft>
              <a:buSzPts val="1400"/>
              <a:buChar char="–"/>
              <a:defRPr/>
            </a:lvl4pPr>
            <a:lvl5pPr marL="2286000" lvl="4" indent="-317500" algn="l">
              <a:lnSpc>
                <a:spcPct val="130000"/>
              </a:lnSpc>
              <a:spcBef>
                <a:spcPts val="500"/>
              </a:spcBef>
              <a:spcAft>
                <a:spcPts val="0"/>
              </a:spcAft>
              <a:buSzPts val="1400"/>
              <a:buChar char="•"/>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 type="obj">
  <p:cSld name="OBJECT">
    <p:spTree>
      <p:nvGrpSpPr>
        <p:cNvPr id="1" name="Shape 40"/>
        <p:cNvGrpSpPr/>
        <p:nvPr/>
      </p:nvGrpSpPr>
      <p:grpSpPr>
        <a:xfrm>
          <a:off x="0" y="0"/>
          <a:ext cx="0" cy="0"/>
          <a:chOff x="0" y="0"/>
          <a:chExt cx="0" cy="0"/>
        </a:xfrm>
      </p:grpSpPr>
      <p:sp>
        <p:nvSpPr>
          <p:cNvPr id="41" name="Google Shape;41;p191"/>
          <p:cNvSpPr txBox="1">
            <a:spLocks noGrp="1"/>
          </p:cNvSpPr>
          <p:nvPr>
            <p:ph type="title"/>
          </p:nvPr>
        </p:nvSpPr>
        <p:spPr>
          <a:xfrm>
            <a:off x="321906" y="-3895"/>
            <a:ext cx="6041805" cy="739941"/>
          </a:xfrm>
          <a:prstGeom prst="rect">
            <a:avLst/>
          </a:prstGeom>
          <a:noFill/>
          <a:ln>
            <a:noFill/>
          </a:ln>
        </p:spPr>
        <p:txBody>
          <a:bodyPr spcFirstLastPara="1" wrap="square" lIns="0" tIns="34275" rIns="68575" bIns="34275" anchor="ctr" anchorCtr="0">
            <a:noAutofit/>
          </a:bodyPr>
          <a:lstStyle>
            <a:lvl1pPr lvl="0" algn="l">
              <a:lnSpc>
                <a:spcPct val="10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p191"/>
          <p:cNvSpPr txBox="1">
            <a:spLocks noGrp="1"/>
          </p:cNvSpPr>
          <p:nvPr>
            <p:ph type="body" idx="1"/>
          </p:nvPr>
        </p:nvSpPr>
        <p:spPr>
          <a:xfrm>
            <a:off x="321906" y="1063510"/>
            <a:ext cx="8507186" cy="3379903"/>
          </a:xfrm>
          <a:prstGeom prst="rect">
            <a:avLst/>
          </a:prstGeom>
          <a:noFill/>
          <a:ln>
            <a:noFill/>
          </a:ln>
        </p:spPr>
        <p:txBody>
          <a:bodyPr spcFirstLastPara="1" wrap="square" lIns="0" tIns="34275" rIns="68575" bIns="34275" anchor="t" anchorCtr="0">
            <a:normAutofit/>
          </a:bodyPr>
          <a:lstStyle>
            <a:lvl1pPr marL="457200" lvl="0" indent="-317500" algn="l">
              <a:lnSpc>
                <a:spcPct val="130000"/>
              </a:lnSpc>
              <a:spcBef>
                <a:spcPts val="0"/>
              </a:spcBef>
              <a:spcAft>
                <a:spcPts val="0"/>
              </a:spcAft>
              <a:buSzPts val="1400"/>
              <a:buChar char="•"/>
              <a:defRPr/>
            </a:lvl1pPr>
            <a:lvl2pPr marL="914400" lvl="1" indent="-317500" algn="l">
              <a:lnSpc>
                <a:spcPct val="130000"/>
              </a:lnSpc>
              <a:spcBef>
                <a:spcPts val="500"/>
              </a:spcBef>
              <a:spcAft>
                <a:spcPts val="0"/>
              </a:spcAft>
              <a:buSzPts val="1400"/>
              <a:buChar char="–"/>
              <a:defRPr/>
            </a:lvl2pPr>
            <a:lvl3pPr marL="1371600" lvl="2" indent="-317500" algn="l">
              <a:lnSpc>
                <a:spcPct val="130000"/>
              </a:lnSpc>
              <a:spcBef>
                <a:spcPts val="500"/>
              </a:spcBef>
              <a:spcAft>
                <a:spcPts val="0"/>
              </a:spcAft>
              <a:buSzPts val="1400"/>
              <a:buChar char="•"/>
              <a:defRPr/>
            </a:lvl3pPr>
            <a:lvl4pPr marL="1828800" lvl="3" indent="-317500" algn="l">
              <a:lnSpc>
                <a:spcPct val="130000"/>
              </a:lnSpc>
              <a:spcBef>
                <a:spcPts val="500"/>
              </a:spcBef>
              <a:spcAft>
                <a:spcPts val="0"/>
              </a:spcAft>
              <a:buSzPts val="1400"/>
              <a:buChar char="–"/>
              <a:defRPr/>
            </a:lvl4pPr>
            <a:lvl5pPr marL="2286000" lvl="4" indent="-317500" algn="l">
              <a:lnSpc>
                <a:spcPct val="130000"/>
              </a:lnSpc>
              <a:spcBef>
                <a:spcPts val="500"/>
              </a:spcBef>
              <a:spcAft>
                <a:spcPts val="0"/>
              </a:spcAft>
              <a:buSzPts val="1400"/>
              <a:buChar char="•"/>
              <a:defRPr/>
            </a:lvl5pPr>
            <a:lvl6pPr marL="2743200" lvl="5" indent="-317500" algn="l">
              <a:lnSpc>
                <a:spcPct val="90000"/>
              </a:lnSpc>
              <a:spcBef>
                <a:spcPts val="500"/>
              </a:spcBef>
              <a:spcAft>
                <a:spcPts val="0"/>
              </a:spcAft>
              <a:buSzPts val="1400"/>
              <a:buChar char="–"/>
              <a:defRPr>
                <a:solidFill>
                  <a:schemeClr val="accent2"/>
                </a:solidFill>
              </a:defRPr>
            </a:lvl6pPr>
            <a:lvl7pPr marL="3200400" lvl="6" indent="-317500" algn="l">
              <a:lnSpc>
                <a:spcPct val="90000"/>
              </a:lnSpc>
              <a:spcBef>
                <a:spcPts val="400"/>
              </a:spcBef>
              <a:spcAft>
                <a:spcPts val="0"/>
              </a:spcAft>
              <a:buSzPts val="1400"/>
              <a:buChar char="•"/>
              <a:defRPr>
                <a:solidFill>
                  <a:schemeClr val="accent2"/>
                </a:solidFill>
              </a:defRPr>
            </a:lvl7pPr>
            <a:lvl8pPr marL="3657600" lvl="7" indent="-317500" algn="l">
              <a:lnSpc>
                <a:spcPct val="90000"/>
              </a:lnSpc>
              <a:spcBef>
                <a:spcPts val="400"/>
              </a:spcBef>
              <a:spcAft>
                <a:spcPts val="0"/>
              </a:spcAft>
              <a:buSzPts val="1400"/>
              <a:buChar char="–"/>
              <a:defRPr>
                <a:solidFill>
                  <a:schemeClr val="accent2"/>
                </a:solidFill>
              </a:defRPr>
            </a:lvl8pPr>
            <a:lvl9pPr marL="4114800" lvl="8" indent="-317500" algn="l">
              <a:lnSpc>
                <a:spcPct val="90000"/>
              </a:lnSpc>
              <a:spcBef>
                <a:spcPts val="400"/>
              </a:spcBef>
              <a:spcAft>
                <a:spcPts val="0"/>
              </a:spcAft>
              <a:buSzPts val="1400"/>
              <a:buChar char="•"/>
              <a:defRPr>
                <a:solidFill>
                  <a:schemeClr val="accent2"/>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 Collage with Copy">
  <p:cSld name="Image Collage with Copy">
    <p:spTree>
      <p:nvGrpSpPr>
        <p:cNvPr id="1" name="Shape 43"/>
        <p:cNvGrpSpPr/>
        <p:nvPr/>
      </p:nvGrpSpPr>
      <p:grpSpPr>
        <a:xfrm>
          <a:off x="0" y="0"/>
          <a:ext cx="0" cy="0"/>
          <a:chOff x="0" y="0"/>
          <a:chExt cx="0" cy="0"/>
        </a:xfrm>
      </p:grpSpPr>
      <p:sp>
        <p:nvSpPr>
          <p:cNvPr id="44" name="Google Shape;44;p192"/>
          <p:cNvSpPr txBox="1">
            <a:spLocks noGrp="1"/>
          </p:cNvSpPr>
          <p:nvPr>
            <p:ph type="body" idx="1"/>
          </p:nvPr>
        </p:nvSpPr>
        <p:spPr>
          <a:xfrm>
            <a:off x="4747261" y="1070654"/>
            <a:ext cx="4080600" cy="276900"/>
          </a:xfrm>
          <a:prstGeom prst="rect">
            <a:avLst/>
          </a:prstGeom>
          <a:noFill/>
          <a:ln>
            <a:noFill/>
          </a:ln>
        </p:spPr>
        <p:txBody>
          <a:bodyPr spcFirstLastPara="1" wrap="square" lIns="0" tIns="34275" rIns="68575" bIns="34275" anchor="t" anchorCtr="0">
            <a:spAutoFit/>
          </a:bodyPr>
          <a:lstStyle>
            <a:lvl1pPr marL="457200" lvl="0" indent="-228600" algn="l">
              <a:lnSpc>
                <a:spcPct val="100000"/>
              </a:lnSpc>
              <a:spcBef>
                <a:spcPts val="0"/>
              </a:spcBef>
              <a:spcAft>
                <a:spcPts val="0"/>
              </a:spcAft>
              <a:buSzPts val="1800"/>
              <a:buNone/>
              <a:defRPr b="1" cap="none">
                <a:solidFill>
                  <a:schemeClr val="dk1"/>
                </a:solidFill>
              </a:defRPr>
            </a:lvl1pPr>
            <a:lvl2pPr marL="914400" lvl="1" indent="-228600" algn="l">
              <a:lnSpc>
                <a:spcPct val="130000"/>
              </a:lnSpc>
              <a:spcBef>
                <a:spcPts val="500"/>
              </a:spcBef>
              <a:spcAft>
                <a:spcPts val="0"/>
              </a:spcAft>
              <a:buSzPts val="1500"/>
              <a:buNone/>
              <a:defRPr sz="1500" b="1"/>
            </a:lvl2pPr>
            <a:lvl3pPr marL="1371600" lvl="2" indent="-228600" algn="l">
              <a:lnSpc>
                <a:spcPct val="130000"/>
              </a:lnSpc>
              <a:spcBef>
                <a:spcPts val="500"/>
              </a:spcBef>
              <a:spcAft>
                <a:spcPts val="0"/>
              </a:spcAft>
              <a:buSzPts val="1400"/>
              <a:buNone/>
              <a:defRPr sz="1400" b="1"/>
            </a:lvl3pPr>
            <a:lvl4pPr marL="1828800" lvl="3" indent="-228600" algn="l">
              <a:lnSpc>
                <a:spcPct val="130000"/>
              </a:lnSpc>
              <a:spcBef>
                <a:spcPts val="500"/>
              </a:spcBef>
              <a:spcAft>
                <a:spcPts val="0"/>
              </a:spcAft>
              <a:buSzPts val="1200"/>
              <a:buNone/>
              <a:defRPr sz="1200" b="1"/>
            </a:lvl4pPr>
            <a:lvl5pPr marL="2286000" lvl="4" indent="-228600" algn="l">
              <a:lnSpc>
                <a:spcPct val="130000"/>
              </a:lnSpc>
              <a:spcBef>
                <a:spcPts val="500"/>
              </a:spcBef>
              <a:spcAft>
                <a:spcPts val="0"/>
              </a:spcAft>
              <a:buSzPts val="1200"/>
              <a:buNone/>
              <a:defRPr sz="1200" b="1"/>
            </a:lvl5pPr>
            <a:lvl6pPr marL="2743200" lvl="5" indent="-228600" algn="l">
              <a:lnSpc>
                <a:spcPct val="90000"/>
              </a:lnSpc>
              <a:spcBef>
                <a:spcPts val="5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5" name="Google Shape;45;p192"/>
          <p:cNvSpPr txBox="1">
            <a:spLocks noGrp="1"/>
          </p:cNvSpPr>
          <p:nvPr>
            <p:ph type="body" idx="2"/>
          </p:nvPr>
        </p:nvSpPr>
        <p:spPr>
          <a:xfrm>
            <a:off x="4747261" y="1450400"/>
            <a:ext cx="4080600" cy="2957400"/>
          </a:xfrm>
          <a:prstGeom prst="rect">
            <a:avLst/>
          </a:prstGeom>
          <a:noFill/>
          <a:ln>
            <a:noFill/>
          </a:ln>
        </p:spPr>
        <p:txBody>
          <a:bodyPr spcFirstLastPara="1" wrap="square" lIns="0" tIns="34275" rIns="68575" bIns="34275" anchor="t" anchorCtr="0">
            <a:normAutofit/>
          </a:bodyPr>
          <a:lstStyle>
            <a:lvl1pPr marL="457200" lvl="0" indent="-317500" algn="l">
              <a:lnSpc>
                <a:spcPct val="130000"/>
              </a:lnSpc>
              <a:spcBef>
                <a:spcPts val="0"/>
              </a:spcBef>
              <a:spcAft>
                <a:spcPts val="0"/>
              </a:spcAft>
              <a:buSzPts val="1400"/>
              <a:buChar char="•"/>
              <a:defRPr/>
            </a:lvl1pPr>
            <a:lvl2pPr marL="914400" lvl="1" indent="-317500" algn="l">
              <a:lnSpc>
                <a:spcPct val="130000"/>
              </a:lnSpc>
              <a:spcBef>
                <a:spcPts val="500"/>
              </a:spcBef>
              <a:spcAft>
                <a:spcPts val="0"/>
              </a:spcAft>
              <a:buSzPts val="1400"/>
              <a:buChar char="–"/>
              <a:defRPr/>
            </a:lvl2pPr>
            <a:lvl3pPr marL="1371600" lvl="2" indent="-317500" algn="l">
              <a:lnSpc>
                <a:spcPct val="130000"/>
              </a:lnSpc>
              <a:spcBef>
                <a:spcPts val="500"/>
              </a:spcBef>
              <a:spcAft>
                <a:spcPts val="0"/>
              </a:spcAft>
              <a:buSzPts val="1400"/>
              <a:buChar char="•"/>
              <a:defRPr/>
            </a:lvl3pPr>
            <a:lvl4pPr marL="1828800" lvl="3" indent="-317500" algn="l">
              <a:lnSpc>
                <a:spcPct val="130000"/>
              </a:lnSpc>
              <a:spcBef>
                <a:spcPts val="500"/>
              </a:spcBef>
              <a:spcAft>
                <a:spcPts val="0"/>
              </a:spcAft>
              <a:buSzPts val="1400"/>
              <a:buChar char="–"/>
              <a:defRPr/>
            </a:lvl4pPr>
            <a:lvl5pPr marL="2286000" lvl="4" indent="-317500" algn="l">
              <a:lnSpc>
                <a:spcPct val="130000"/>
              </a:lnSpc>
              <a:spcBef>
                <a:spcPts val="500"/>
              </a:spcBef>
              <a:spcAft>
                <a:spcPts val="0"/>
              </a:spcAft>
              <a:buSzPts val="1400"/>
              <a:buChar char="•"/>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46" name="Google Shape;46;p192"/>
          <p:cNvSpPr txBox="1">
            <a:spLocks noGrp="1"/>
          </p:cNvSpPr>
          <p:nvPr>
            <p:ph type="title"/>
          </p:nvPr>
        </p:nvSpPr>
        <p:spPr>
          <a:xfrm>
            <a:off x="321906" y="-3895"/>
            <a:ext cx="6041805" cy="739941"/>
          </a:xfrm>
          <a:prstGeom prst="rect">
            <a:avLst/>
          </a:prstGeom>
          <a:noFill/>
          <a:ln>
            <a:noFill/>
          </a:ln>
        </p:spPr>
        <p:txBody>
          <a:bodyPr spcFirstLastPara="1" wrap="square" lIns="0" tIns="34275" rIns="68575" bIns="34275" anchor="ctr" anchorCtr="0">
            <a:noAutofit/>
          </a:bodyPr>
          <a:lstStyle>
            <a:lvl1pPr lvl="0" algn="l">
              <a:lnSpc>
                <a:spcPct val="10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192"/>
          <p:cNvSpPr>
            <a:spLocks noGrp="1"/>
          </p:cNvSpPr>
          <p:nvPr>
            <p:ph type="pic" idx="3"/>
          </p:nvPr>
        </p:nvSpPr>
        <p:spPr>
          <a:xfrm>
            <a:off x="321905" y="1070654"/>
            <a:ext cx="2392720" cy="3337257"/>
          </a:xfrm>
          <a:prstGeom prst="roundRect">
            <a:avLst>
              <a:gd name="adj" fmla="val 0"/>
            </a:avLst>
          </a:prstGeom>
          <a:solidFill>
            <a:srgbClr val="F2F2F2"/>
          </a:solidFill>
          <a:ln>
            <a:noFill/>
          </a:ln>
        </p:spPr>
      </p:sp>
      <p:sp>
        <p:nvSpPr>
          <p:cNvPr id="48" name="Google Shape;48;p192"/>
          <p:cNvSpPr>
            <a:spLocks noGrp="1"/>
          </p:cNvSpPr>
          <p:nvPr>
            <p:ph type="pic" idx="4"/>
          </p:nvPr>
        </p:nvSpPr>
        <p:spPr>
          <a:xfrm>
            <a:off x="2857038" y="2821781"/>
            <a:ext cx="1714961" cy="1586130"/>
          </a:xfrm>
          <a:prstGeom prst="roundRect">
            <a:avLst>
              <a:gd name="adj" fmla="val 0"/>
            </a:avLst>
          </a:prstGeom>
          <a:solidFill>
            <a:srgbClr val="F2F2F2"/>
          </a:solidFill>
          <a:ln>
            <a:noFill/>
          </a:ln>
        </p:spPr>
      </p:sp>
      <p:sp>
        <p:nvSpPr>
          <p:cNvPr id="49" name="Google Shape;49;p192"/>
          <p:cNvSpPr>
            <a:spLocks noGrp="1"/>
          </p:cNvSpPr>
          <p:nvPr>
            <p:ph type="pic" idx="5"/>
          </p:nvPr>
        </p:nvSpPr>
        <p:spPr>
          <a:xfrm>
            <a:off x="2857038" y="1070654"/>
            <a:ext cx="1714961" cy="1586130"/>
          </a:xfrm>
          <a:prstGeom prst="roundRect">
            <a:avLst>
              <a:gd name="adj" fmla="val 0"/>
            </a:avLst>
          </a:prstGeom>
          <a:solidFill>
            <a:srgbClr val="F2F2F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peaker - Double">
  <p:cSld name="Speaker - Double">
    <p:spTree>
      <p:nvGrpSpPr>
        <p:cNvPr id="1" name="Shape 50"/>
        <p:cNvGrpSpPr/>
        <p:nvPr/>
      </p:nvGrpSpPr>
      <p:grpSpPr>
        <a:xfrm>
          <a:off x="0" y="0"/>
          <a:ext cx="0" cy="0"/>
          <a:chOff x="0" y="0"/>
          <a:chExt cx="0" cy="0"/>
        </a:xfrm>
      </p:grpSpPr>
      <p:sp>
        <p:nvSpPr>
          <p:cNvPr id="51" name="Google Shape;51;p193"/>
          <p:cNvSpPr txBox="1">
            <a:spLocks noGrp="1"/>
          </p:cNvSpPr>
          <p:nvPr>
            <p:ph type="title"/>
          </p:nvPr>
        </p:nvSpPr>
        <p:spPr>
          <a:xfrm>
            <a:off x="2113183" y="1847492"/>
            <a:ext cx="2300288" cy="474133"/>
          </a:xfrm>
          <a:prstGeom prst="rect">
            <a:avLst/>
          </a:prstGeom>
          <a:noFill/>
          <a:ln>
            <a:noFill/>
          </a:ln>
        </p:spPr>
        <p:txBody>
          <a:bodyPr spcFirstLastPara="1" wrap="square" lIns="0" tIns="34275" rIns="68575" bIns="0" anchor="b" anchorCtr="0">
            <a:normAutofit/>
          </a:bodyPr>
          <a:lstStyle>
            <a:lvl1pPr lvl="0" algn="l">
              <a:lnSpc>
                <a:spcPct val="100000"/>
              </a:lnSpc>
              <a:spcBef>
                <a:spcPts val="0"/>
              </a:spcBef>
              <a:spcAft>
                <a:spcPts val="0"/>
              </a:spcAft>
              <a:buClr>
                <a:schemeClr val="dk1"/>
              </a:buClr>
              <a:buSzPts val="1600"/>
              <a:buFont typeface="Arial"/>
              <a:buNone/>
              <a:defRPr sz="1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 name="Google Shape;52;p193"/>
          <p:cNvSpPr>
            <a:spLocks noGrp="1"/>
          </p:cNvSpPr>
          <p:nvPr>
            <p:ph type="pic" idx="2"/>
          </p:nvPr>
        </p:nvSpPr>
        <p:spPr>
          <a:xfrm>
            <a:off x="326828" y="1841731"/>
            <a:ext cx="1628971" cy="1712652"/>
          </a:xfrm>
          <a:prstGeom prst="rect">
            <a:avLst/>
          </a:prstGeom>
          <a:solidFill>
            <a:srgbClr val="F2F2F2"/>
          </a:solidFill>
          <a:ln>
            <a:noFill/>
          </a:ln>
        </p:spPr>
      </p:sp>
      <p:sp>
        <p:nvSpPr>
          <p:cNvPr id="53" name="Google Shape;53;p193"/>
          <p:cNvSpPr>
            <a:spLocks noGrp="1"/>
          </p:cNvSpPr>
          <p:nvPr>
            <p:ph type="pic" idx="3"/>
          </p:nvPr>
        </p:nvSpPr>
        <p:spPr>
          <a:xfrm>
            <a:off x="4692457" y="1842472"/>
            <a:ext cx="1628971" cy="1712652"/>
          </a:xfrm>
          <a:prstGeom prst="rect">
            <a:avLst/>
          </a:prstGeom>
          <a:solidFill>
            <a:srgbClr val="F2F2F2"/>
          </a:solidFill>
          <a:ln>
            <a:noFill/>
          </a:ln>
        </p:spPr>
      </p:sp>
      <p:sp>
        <p:nvSpPr>
          <p:cNvPr id="54" name="Google Shape;54;p193"/>
          <p:cNvSpPr txBox="1">
            <a:spLocks noGrp="1"/>
          </p:cNvSpPr>
          <p:nvPr>
            <p:ph type="title" idx="4"/>
          </p:nvPr>
        </p:nvSpPr>
        <p:spPr>
          <a:xfrm>
            <a:off x="6487220" y="1847492"/>
            <a:ext cx="2300400" cy="474000"/>
          </a:xfrm>
          <a:prstGeom prst="rect">
            <a:avLst/>
          </a:prstGeom>
          <a:noFill/>
          <a:ln>
            <a:noFill/>
          </a:ln>
        </p:spPr>
        <p:txBody>
          <a:bodyPr spcFirstLastPara="1" wrap="square" lIns="0" tIns="34275" rIns="68575" bIns="0" anchor="b" anchorCtr="0">
            <a:normAutofit/>
          </a:bodyPr>
          <a:lstStyle>
            <a:lvl1pPr lvl="0" algn="l">
              <a:lnSpc>
                <a:spcPct val="100000"/>
              </a:lnSpc>
              <a:spcBef>
                <a:spcPts val="0"/>
              </a:spcBef>
              <a:spcAft>
                <a:spcPts val="0"/>
              </a:spcAft>
              <a:buClr>
                <a:schemeClr val="dk1"/>
              </a:buClr>
              <a:buSzPts val="1600"/>
              <a:buFont typeface="Arial"/>
              <a:buNone/>
              <a:defRPr sz="1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 name="Google Shape;55;p193"/>
          <p:cNvSpPr txBox="1">
            <a:spLocks noGrp="1"/>
          </p:cNvSpPr>
          <p:nvPr>
            <p:ph type="subTitle" idx="1"/>
          </p:nvPr>
        </p:nvSpPr>
        <p:spPr>
          <a:xfrm>
            <a:off x="2104725" y="2352600"/>
            <a:ext cx="2317200" cy="438300"/>
          </a:xfrm>
          <a:prstGeom prst="rect">
            <a:avLst/>
          </a:prstGeom>
          <a:noFill/>
          <a:ln>
            <a:noFill/>
          </a:ln>
        </p:spPr>
        <p:txBody>
          <a:bodyPr spcFirstLastPara="1" wrap="square" lIns="0" tIns="34275" rIns="68575" bIns="34275" anchor="t" anchorCtr="0">
            <a:normAutofit/>
          </a:bodyPr>
          <a:lstStyle>
            <a:lvl1pPr lvl="0" algn="l">
              <a:lnSpc>
                <a:spcPct val="100000"/>
              </a:lnSpc>
              <a:spcBef>
                <a:spcPts val="0"/>
              </a:spcBef>
              <a:spcAft>
                <a:spcPts val="0"/>
              </a:spcAft>
              <a:buSzPts val="1200"/>
              <a:buNone/>
              <a:defRPr sz="1200" b="1">
                <a:solidFill>
                  <a:schemeClr val="accent2"/>
                </a:solidFill>
              </a:defRPr>
            </a:lvl1pPr>
            <a:lvl2pPr lvl="1" algn="l">
              <a:lnSpc>
                <a:spcPct val="130000"/>
              </a:lnSpc>
              <a:spcBef>
                <a:spcPts val="500"/>
              </a:spcBef>
              <a:spcAft>
                <a:spcPts val="0"/>
              </a:spcAft>
              <a:buSzPts val="1200"/>
              <a:buNone/>
              <a:defRPr sz="1200" b="1">
                <a:solidFill>
                  <a:schemeClr val="accent2"/>
                </a:solidFill>
              </a:defRPr>
            </a:lvl2pPr>
            <a:lvl3pPr lvl="2" algn="l">
              <a:lnSpc>
                <a:spcPct val="130000"/>
              </a:lnSpc>
              <a:spcBef>
                <a:spcPts val="500"/>
              </a:spcBef>
              <a:spcAft>
                <a:spcPts val="0"/>
              </a:spcAft>
              <a:buSzPts val="1200"/>
              <a:buNone/>
              <a:defRPr b="1">
                <a:solidFill>
                  <a:schemeClr val="accent2"/>
                </a:solidFill>
              </a:defRPr>
            </a:lvl3pPr>
            <a:lvl4pPr lvl="3" algn="l">
              <a:lnSpc>
                <a:spcPct val="130000"/>
              </a:lnSpc>
              <a:spcBef>
                <a:spcPts val="500"/>
              </a:spcBef>
              <a:spcAft>
                <a:spcPts val="0"/>
              </a:spcAft>
              <a:buSzPts val="1200"/>
              <a:buNone/>
              <a:defRPr sz="1200" b="1">
                <a:solidFill>
                  <a:schemeClr val="accent2"/>
                </a:solidFill>
              </a:defRPr>
            </a:lvl4pPr>
            <a:lvl5pPr lvl="4" algn="l">
              <a:lnSpc>
                <a:spcPct val="130000"/>
              </a:lnSpc>
              <a:spcBef>
                <a:spcPts val="500"/>
              </a:spcBef>
              <a:spcAft>
                <a:spcPts val="0"/>
              </a:spcAft>
              <a:buSzPts val="1200"/>
              <a:buNone/>
              <a:defRPr sz="1200" b="1">
                <a:solidFill>
                  <a:schemeClr val="accent2"/>
                </a:solidFill>
              </a:defRPr>
            </a:lvl5pPr>
            <a:lvl6pPr lvl="5" algn="l">
              <a:lnSpc>
                <a:spcPct val="90000"/>
              </a:lnSpc>
              <a:spcBef>
                <a:spcPts val="500"/>
              </a:spcBef>
              <a:spcAft>
                <a:spcPts val="0"/>
              </a:spcAft>
              <a:buSzPts val="1200"/>
              <a:buNone/>
              <a:defRPr sz="1200" b="1">
                <a:solidFill>
                  <a:schemeClr val="accent2"/>
                </a:solidFill>
              </a:defRPr>
            </a:lvl6pPr>
            <a:lvl7pPr lvl="6" algn="l">
              <a:lnSpc>
                <a:spcPct val="90000"/>
              </a:lnSpc>
              <a:spcBef>
                <a:spcPts val="400"/>
              </a:spcBef>
              <a:spcAft>
                <a:spcPts val="0"/>
              </a:spcAft>
              <a:buSzPts val="1200"/>
              <a:buNone/>
              <a:defRPr sz="1200" b="1">
                <a:solidFill>
                  <a:schemeClr val="accent2"/>
                </a:solidFill>
              </a:defRPr>
            </a:lvl7pPr>
            <a:lvl8pPr lvl="7" algn="l">
              <a:lnSpc>
                <a:spcPct val="90000"/>
              </a:lnSpc>
              <a:spcBef>
                <a:spcPts val="400"/>
              </a:spcBef>
              <a:spcAft>
                <a:spcPts val="0"/>
              </a:spcAft>
              <a:buSzPts val="1200"/>
              <a:buNone/>
              <a:defRPr sz="1200" b="1">
                <a:solidFill>
                  <a:schemeClr val="accent2"/>
                </a:solidFill>
              </a:defRPr>
            </a:lvl8pPr>
            <a:lvl9pPr lvl="8" algn="l">
              <a:lnSpc>
                <a:spcPct val="90000"/>
              </a:lnSpc>
              <a:spcBef>
                <a:spcPts val="400"/>
              </a:spcBef>
              <a:spcAft>
                <a:spcPts val="0"/>
              </a:spcAft>
              <a:buSzPts val="1200"/>
              <a:buNone/>
              <a:defRPr sz="1200" b="1">
                <a:solidFill>
                  <a:schemeClr val="accent2"/>
                </a:solidFill>
              </a:defRPr>
            </a:lvl9pPr>
          </a:lstStyle>
          <a:p>
            <a:endParaRPr/>
          </a:p>
        </p:txBody>
      </p:sp>
      <p:sp>
        <p:nvSpPr>
          <p:cNvPr id="56" name="Google Shape;56;p193"/>
          <p:cNvSpPr txBox="1">
            <a:spLocks noGrp="1"/>
          </p:cNvSpPr>
          <p:nvPr>
            <p:ph type="subTitle" idx="5"/>
          </p:nvPr>
        </p:nvSpPr>
        <p:spPr>
          <a:xfrm>
            <a:off x="6478825" y="2352600"/>
            <a:ext cx="2317200" cy="438300"/>
          </a:xfrm>
          <a:prstGeom prst="rect">
            <a:avLst/>
          </a:prstGeom>
          <a:noFill/>
          <a:ln>
            <a:noFill/>
          </a:ln>
        </p:spPr>
        <p:txBody>
          <a:bodyPr spcFirstLastPara="1" wrap="square" lIns="0" tIns="34275" rIns="68575" bIns="34275" anchor="t" anchorCtr="0">
            <a:normAutofit/>
          </a:bodyPr>
          <a:lstStyle>
            <a:lvl1pPr lvl="0" algn="l">
              <a:lnSpc>
                <a:spcPct val="100000"/>
              </a:lnSpc>
              <a:spcBef>
                <a:spcPts val="0"/>
              </a:spcBef>
              <a:spcAft>
                <a:spcPts val="0"/>
              </a:spcAft>
              <a:buSzPts val="1200"/>
              <a:buNone/>
              <a:defRPr sz="1200" b="1">
                <a:solidFill>
                  <a:schemeClr val="accent2"/>
                </a:solidFill>
              </a:defRPr>
            </a:lvl1pPr>
            <a:lvl2pPr lvl="1" algn="l">
              <a:lnSpc>
                <a:spcPct val="130000"/>
              </a:lnSpc>
              <a:spcBef>
                <a:spcPts val="500"/>
              </a:spcBef>
              <a:spcAft>
                <a:spcPts val="0"/>
              </a:spcAft>
              <a:buSzPts val="1200"/>
              <a:buNone/>
              <a:defRPr sz="1200" b="1">
                <a:solidFill>
                  <a:schemeClr val="accent2"/>
                </a:solidFill>
              </a:defRPr>
            </a:lvl2pPr>
            <a:lvl3pPr lvl="2" algn="l">
              <a:lnSpc>
                <a:spcPct val="130000"/>
              </a:lnSpc>
              <a:spcBef>
                <a:spcPts val="500"/>
              </a:spcBef>
              <a:spcAft>
                <a:spcPts val="0"/>
              </a:spcAft>
              <a:buSzPts val="1200"/>
              <a:buNone/>
              <a:defRPr b="1">
                <a:solidFill>
                  <a:schemeClr val="accent2"/>
                </a:solidFill>
              </a:defRPr>
            </a:lvl3pPr>
            <a:lvl4pPr lvl="3" algn="l">
              <a:lnSpc>
                <a:spcPct val="130000"/>
              </a:lnSpc>
              <a:spcBef>
                <a:spcPts val="500"/>
              </a:spcBef>
              <a:spcAft>
                <a:spcPts val="0"/>
              </a:spcAft>
              <a:buSzPts val="1200"/>
              <a:buNone/>
              <a:defRPr sz="1200" b="1">
                <a:solidFill>
                  <a:schemeClr val="accent2"/>
                </a:solidFill>
              </a:defRPr>
            </a:lvl4pPr>
            <a:lvl5pPr lvl="4" algn="l">
              <a:lnSpc>
                <a:spcPct val="130000"/>
              </a:lnSpc>
              <a:spcBef>
                <a:spcPts val="500"/>
              </a:spcBef>
              <a:spcAft>
                <a:spcPts val="0"/>
              </a:spcAft>
              <a:buSzPts val="1200"/>
              <a:buNone/>
              <a:defRPr sz="1200" b="1">
                <a:solidFill>
                  <a:schemeClr val="accent2"/>
                </a:solidFill>
              </a:defRPr>
            </a:lvl5pPr>
            <a:lvl6pPr lvl="5" algn="l">
              <a:lnSpc>
                <a:spcPct val="90000"/>
              </a:lnSpc>
              <a:spcBef>
                <a:spcPts val="500"/>
              </a:spcBef>
              <a:spcAft>
                <a:spcPts val="0"/>
              </a:spcAft>
              <a:buSzPts val="1200"/>
              <a:buNone/>
              <a:defRPr sz="1200" b="1">
                <a:solidFill>
                  <a:schemeClr val="accent2"/>
                </a:solidFill>
              </a:defRPr>
            </a:lvl6pPr>
            <a:lvl7pPr lvl="6" algn="l">
              <a:lnSpc>
                <a:spcPct val="90000"/>
              </a:lnSpc>
              <a:spcBef>
                <a:spcPts val="400"/>
              </a:spcBef>
              <a:spcAft>
                <a:spcPts val="0"/>
              </a:spcAft>
              <a:buSzPts val="1200"/>
              <a:buNone/>
              <a:defRPr sz="1200" b="1">
                <a:solidFill>
                  <a:schemeClr val="accent2"/>
                </a:solidFill>
              </a:defRPr>
            </a:lvl7pPr>
            <a:lvl8pPr lvl="7" algn="l">
              <a:lnSpc>
                <a:spcPct val="90000"/>
              </a:lnSpc>
              <a:spcBef>
                <a:spcPts val="400"/>
              </a:spcBef>
              <a:spcAft>
                <a:spcPts val="0"/>
              </a:spcAft>
              <a:buSzPts val="1200"/>
              <a:buNone/>
              <a:defRPr sz="1200" b="1">
                <a:solidFill>
                  <a:schemeClr val="accent2"/>
                </a:solidFill>
              </a:defRPr>
            </a:lvl8pPr>
            <a:lvl9pPr lvl="8" algn="l">
              <a:lnSpc>
                <a:spcPct val="90000"/>
              </a:lnSpc>
              <a:spcBef>
                <a:spcPts val="400"/>
              </a:spcBef>
              <a:spcAft>
                <a:spcPts val="0"/>
              </a:spcAft>
              <a:buSzPts val="1200"/>
              <a:buNone/>
              <a:defRPr sz="1200" b="1">
                <a:solidFill>
                  <a:schemeClr val="accent2"/>
                </a:solidFill>
              </a:defRPr>
            </a:lvl9pPr>
          </a:lstStyle>
          <a:p>
            <a:endParaRPr/>
          </a:p>
        </p:txBody>
      </p:sp>
      <p:sp>
        <p:nvSpPr>
          <p:cNvPr id="57" name="Google Shape;57;p193"/>
          <p:cNvSpPr txBox="1">
            <a:spLocks noGrp="1"/>
          </p:cNvSpPr>
          <p:nvPr>
            <p:ph type="body" idx="6"/>
          </p:nvPr>
        </p:nvSpPr>
        <p:spPr>
          <a:xfrm>
            <a:off x="2104725" y="2857325"/>
            <a:ext cx="2300400" cy="993600"/>
          </a:xfrm>
          <a:prstGeom prst="rect">
            <a:avLst/>
          </a:prstGeom>
          <a:noFill/>
          <a:ln>
            <a:noFill/>
          </a:ln>
        </p:spPr>
        <p:txBody>
          <a:bodyPr spcFirstLastPara="1" wrap="square" lIns="0" tIns="34275" rIns="68575" bIns="34275" anchor="t" anchorCtr="0">
            <a:normAutofit/>
          </a:bodyPr>
          <a:lstStyle>
            <a:lvl1pPr marL="457200" lvl="0" indent="-304800" algn="l">
              <a:lnSpc>
                <a:spcPct val="130000"/>
              </a:lnSpc>
              <a:spcBef>
                <a:spcPts val="0"/>
              </a:spcBef>
              <a:spcAft>
                <a:spcPts val="0"/>
              </a:spcAft>
              <a:buSzPts val="1200"/>
              <a:buChar char="•"/>
              <a:defRPr sz="1200"/>
            </a:lvl1pPr>
            <a:lvl2pPr marL="914400" lvl="1" indent="-292100" algn="l">
              <a:lnSpc>
                <a:spcPct val="130000"/>
              </a:lnSpc>
              <a:spcBef>
                <a:spcPts val="500"/>
              </a:spcBef>
              <a:spcAft>
                <a:spcPts val="0"/>
              </a:spcAft>
              <a:buSzPts val="1000"/>
              <a:buChar char="–"/>
              <a:defRPr sz="1000"/>
            </a:lvl2pPr>
            <a:lvl3pPr marL="1371600" lvl="2" indent="-292100" algn="l">
              <a:lnSpc>
                <a:spcPct val="130000"/>
              </a:lnSpc>
              <a:spcBef>
                <a:spcPts val="500"/>
              </a:spcBef>
              <a:spcAft>
                <a:spcPts val="0"/>
              </a:spcAft>
              <a:buSzPts val="1000"/>
              <a:buChar char="•"/>
              <a:defRPr sz="1000"/>
            </a:lvl3pPr>
            <a:lvl4pPr marL="1828800" lvl="3" indent="-292100" algn="l">
              <a:lnSpc>
                <a:spcPct val="130000"/>
              </a:lnSpc>
              <a:spcBef>
                <a:spcPts val="500"/>
              </a:spcBef>
              <a:spcAft>
                <a:spcPts val="0"/>
              </a:spcAft>
              <a:buSzPts val="1000"/>
              <a:buChar char="–"/>
              <a:defRPr/>
            </a:lvl4pPr>
            <a:lvl5pPr marL="2286000" lvl="4" indent="-292100" algn="l">
              <a:lnSpc>
                <a:spcPct val="130000"/>
              </a:lnSpc>
              <a:spcBef>
                <a:spcPts val="500"/>
              </a:spcBef>
              <a:spcAft>
                <a:spcPts val="0"/>
              </a:spcAft>
              <a:buSzPts val="1000"/>
              <a:buChar char="•"/>
              <a:defRPr/>
            </a:lvl5pPr>
            <a:lvl6pPr marL="2743200" lvl="5" indent="-292100" algn="l">
              <a:lnSpc>
                <a:spcPct val="90000"/>
              </a:lnSpc>
              <a:spcBef>
                <a:spcPts val="500"/>
              </a:spcBef>
              <a:spcAft>
                <a:spcPts val="0"/>
              </a:spcAft>
              <a:buSzPts val="1000"/>
              <a:buChar char="–"/>
              <a:defRPr/>
            </a:lvl6pPr>
            <a:lvl7pPr marL="3200400" lvl="6" indent="-292100" algn="l">
              <a:lnSpc>
                <a:spcPct val="90000"/>
              </a:lnSpc>
              <a:spcBef>
                <a:spcPts val="400"/>
              </a:spcBef>
              <a:spcAft>
                <a:spcPts val="0"/>
              </a:spcAft>
              <a:buSzPts val="1000"/>
              <a:buChar char="•"/>
              <a:defRPr/>
            </a:lvl7pPr>
            <a:lvl8pPr marL="3657600" lvl="7" indent="-292100" algn="l">
              <a:lnSpc>
                <a:spcPct val="90000"/>
              </a:lnSpc>
              <a:spcBef>
                <a:spcPts val="400"/>
              </a:spcBef>
              <a:spcAft>
                <a:spcPts val="0"/>
              </a:spcAft>
              <a:buSzPts val="1000"/>
              <a:buChar char="–"/>
              <a:defRPr/>
            </a:lvl8pPr>
            <a:lvl9pPr marL="4114800" lvl="8" indent="-260350" algn="l">
              <a:lnSpc>
                <a:spcPct val="90000"/>
              </a:lnSpc>
              <a:spcBef>
                <a:spcPts val="400"/>
              </a:spcBef>
              <a:spcAft>
                <a:spcPts val="0"/>
              </a:spcAft>
              <a:buSzPts val="500"/>
              <a:buChar char="•"/>
              <a:defRPr sz="500"/>
            </a:lvl9pPr>
          </a:lstStyle>
          <a:p>
            <a:endParaRPr/>
          </a:p>
        </p:txBody>
      </p:sp>
      <p:sp>
        <p:nvSpPr>
          <p:cNvPr id="58" name="Google Shape;58;p193"/>
          <p:cNvSpPr txBox="1">
            <a:spLocks noGrp="1"/>
          </p:cNvSpPr>
          <p:nvPr>
            <p:ph type="body" idx="7"/>
          </p:nvPr>
        </p:nvSpPr>
        <p:spPr>
          <a:xfrm>
            <a:off x="6478825" y="2857325"/>
            <a:ext cx="2300400" cy="993600"/>
          </a:xfrm>
          <a:prstGeom prst="rect">
            <a:avLst/>
          </a:prstGeom>
          <a:noFill/>
          <a:ln>
            <a:noFill/>
          </a:ln>
        </p:spPr>
        <p:txBody>
          <a:bodyPr spcFirstLastPara="1" wrap="square" lIns="0" tIns="34275" rIns="68575" bIns="34275" anchor="t" anchorCtr="0">
            <a:normAutofit/>
          </a:bodyPr>
          <a:lstStyle>
            <a:lvl1pPr marL="457200" lvl="0" indent="-304800" algn="l">
              <a:lnSpc>
                <a:spcPct val="130000"/>
              </a:lnSpc>
              <a:spcBef>
                <a:spcPts val="0"/>
              </a:spcBef>
              <a:spcAft>
                <a:spcPts val="0"/>
              </a:spcAft>
              <a:buSzPts val="1200"/>
              <a:buChar char="•"/>
              <a:defRPr sz="1200"/>
            </a:lvl1pPr>
            <a:lvl2pPr marL="914400" lvl="1" indent="-292100" algn="l">
              <a:lnSpc>
                <a:spcPct val="130000"/>
              </a:lnSpc>
              <a:spcBef>
                <a:spcPts val="500"/>
              </a:spcBef>
              <a:spcAft>
                <a:spcPts val="0"/>
              </a:spcAft>
              <a:buSzPts val="1000"/>
              <a:buChar char="–"/>
              <a:defRPr sz="1000"/>
            </a:lvl2pPr>
            <a:lvl3pPr marL="1371600" lvl="2" indent="-292100" algn="l">
              <a:lnSpc>
                <a:spcPct val="130000"/>
              </a:lnSpc>
              <a:spcBef>
                <a:spcPts val="500"/>
              </a:spcBef>
              <a:spcAft>
                <a:spcPts val="0"/>
              </a:spcAft>
              <a:buSzPts val="1000"/>
              <a:buChar char="•"/>
              <a:defRPr sz="1000"/>
            </a:lvl3pPr>
            <a:lvl4pPr marL="1828800" lvl="3" indent="-292100" algn="l">
              <a:lnSpc>
                <a:spcPct val="130000"/>
              </a:lnSpc>
              <a:spcBef>
                <a:spcPts val="500"/>
              </a:spcBef>
              <a:spcAft>
                <a:spcPts val="0"/>
              </a:spcAft>
              <a:buSzPts val="1000"/>
              <a:buChar char="–"/>
              <a:defRPr/>
            </a:lvl4pPr>
            <a:lvl5pPr marL="2286000" lvl="4" indent="-292100" algn="l">
              <a:lnSpc>
                <a:spcPct val="130000"/>
              </a:lnSpc>
              <a:spcBef>
                <a:spcPts val="500"/>
              </a:spcBef>
              <a:spcAft>
                <a:spcPts val="0"/>
              </a:spcAft>
              <a:buSzPts val="1000"/>
              <a:buChar char="•"/>
              <a:defRPr/>
            </a:lvl5pPr>
            <a:lvl6pPr marL="2743200" lvl="5" indent="-292100" algn="l">
              <a:lnSpc>
                <a:spcPct val="90000"/>
              </a:lnSpc>
              <a:spcBef>
                <a:spcPts val="500"/>
              </a:spcBef>
              <a:spcAft>
                <a:spcPts val="0"/>
              </a:spcAft>
              <a:buSzPts val="1000"/>
              <a:buChar char="–"/>
              <a:defRPr/>
            </a:lvl6pPr>
            <a:lvl7pPr marL="3200400" lvl="6" indent="-292100" algn="l">
              <a:lnSpc>
                <a:spcPct val="90000"/>
              </a:lnSpc>
              <a:spcBef>
                <a:spcPts val="400"/>
              </a:spcBef>
              <a:spcAft>
                <a:spcPts val="0"/>
              </a:spcAft>
              <a:buSzPts val="1000"/>
              <a:buChar char="•"/>
              <a:defRPr/>
            </a:lvl7pPr>
            <a:lvl8pPr marL="3657600" lvl="7" indent="-292100" algn="l">
              <a:lnSpc>
                <a:spcPct val="90000"/>
              </a:lnSpc>
              <a:spcBef>
                <a:spcPts val="400"/>
              </a:spcBef>
              <a:spcAft>
                <a:spcPts val="0"/>
              </a:spcAft>
              <a:buSzPts val="1000"/>
              <a:buChar char="–"/>
              <a:defRPr/>
            </a:lvl8pPr>
            <a:lvl9pPr marL="4114800" lvl="8" indent="-260350" algn="l">
              <a:lnSpc>
                <a:spcPct val="90000"/>
              </a:lnSpc>
              <a:spcBef>
                <a:spcPts val="400"/>
              </a:spcBef>
              <a:spcAft>
                <a:spcPts val="0"/>
              </a:spcAft>
              <a:buSzPts val="500"/>
              <a:buChar char="•"/>
              <a:defRPr sz="5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2">
  <p:cSld name="Divider - 2">
    <p:bg>
      <p:bgPr>
        <a:solidFill>
          <a:schemeClr val="lt1"/>
        </a:solidFill>
        <a:effectLst/>
      </p:bgPr>
    </p:bg>
    <p:spTree>
      <p:nvGrpSpPr>
        <p:cNvPr id="1" name="Shape 59"/>
        <p:cNvGrpSpPr/>
        <p:nvPr/>
      </p:nvGrpSpPr>
      <p:grpSpPr>
        <a:xfrm>
          <a:off x="0" y="0"/>
          <a:ext cx="0" cy="0"/>
          <a:chOff x="0" y="0"/>
          <a:chExt cx="0" cy="0"/>
        </a:xfrm>
      </p:grpSpPr>
      <p:pic>
        <p:nvPicPr>
          <p:cNvPr id="60" name="Google Shape;60;p194" descr="A close-up of a white background&#10;&#10;Description automatically generated"/>
          <p:cNvPicPr preferRelativeResize="0"/>
          <p:nvPr/>
        </p:nvPicPr>
        <p:blipFill rotWithShape="1">
          <a:blip r:embed="rId2">
            <a:alphaModFix/>
          </a:blip>
          <a:srcRect/>
          <a:stretch/>
        </p:blipFill>
        <p:spPr>
          <a:xfrm>
            <a:off x="1143" y="-1642"/>
            <a:ext cx="9141714" cy="514678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85" descr="A close-up of a white background&#10;&#10;Description automatically generated"/>
          <p:cNvPicPr preferRelativeResize="0"/>
          <p:nvPr/>
        </p:nvPicPr>
        <p:blipFill rotWithShape="1">
          <a:blip r:embed="rId13">
            <a:alphaModFix/>
          </a:blip>
          <a:srcRect/>
          <a:stretch/>
        </p:blipFill>
        <p:spPr>
          <a:xfrm>
            <a:off x="1143" y="0"/>
            <a:ext cx="9141714" cy="5146785"/>
          </a:xfrm>
          <a:prstGeom prst="rect">
            <a:avLst/>
          </a:prstGeom>
          <a:noFill/>
          <a:ln>
            <a:noFill/>
          </a:ln>
        </p:spPr>
      </p:pic>
      <p:sp>
        <p:nvSpPr>
          <p:cNvPr id="7" name="Google Shape;7;p185"/>
          <p:cNvSpPr txBox="1">
            <a:spLocks noGrp="1"/>
          </p:cNvSpPr>
          <p:nvPr>
            <p:ph type="title"/>
          </p:nvPr>
        </p:nvSpPr>
        <p:spPr>
          <a:xfrm>
            <a:off x="321906" y="-3895"/>
            <a:ext cx="6041805" cy="739941"/>
          </a:xfrm>
          <a:prstGeom prst="rect">
            <a:avLst/>
          </a:prstGeom>
          <a:noFill/>
          <a:ln>
            <a:noFill/>
          </a:ln>
        </p:spPr>
        <p:txBody>
          <a:bodyPr spcFirstLastPara="1" wrap="square" lIns="0" tIns="34275" rIns="68575" bIns="34275" anchor="ctr" anchorCtr="0">
            <a:noAutofit/>
          </a:bodyPr>
          <a:lstStyle>
            <a:lvl1pPr marR="0" lvl="0" algn="l" rtl="0">
              <a:lnSpc>
                <a:spcPct val="100000"/>
              </a:lnSpc>
              <a:spcBef>
                <a:spcPts val="0"/>
              </a:spcBef>
              <a:spcAft>
                <a:spcPts val="0"/>
              </a:spcAft>
              <a:buClr>
                <a:schemeClr val="lt1"/>
              </a:buClr>
              <a:buSzPts val="2000"/>
              <a:buFont typeface="Roboto"/>
              <a:buNone/>
              <a:defRPr sz="2000"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1100"/>
              <a:buFont typeface="Roboto"/>
              <a:buNone/>
              <a:defRPr sz="1400" b="0" i="0" u="none" strike="noStrike" cap="none">
                <a:solidFill>
                  <a:srgbClr val="000000"/>
                </a:solidFill>
                <a:latin typeface="Roboto"/>
                <a:ea typeface="Roboto"/>
                <a:cs typeface="Roboto"/>
                <a:sym typeface="Roboto"/>
              </a:defRPr>
            </a:lvl2pPr>
            <a:lvl3pPr marR="0" lvl="2" algn="l" rtl="0">
              <a:lnSpc>
                <a:spcPct val="100000"/>
              </a:lnSpc>
              <a:spcBef>
                <a:spcPts val="0"/>
              </a:spcBef>
              <a:spcAft>
                <a:spcPts val="0"/>
              </a:spcAft>
              <a:buClr>
                <a:srgbClr val="000000"/>
              </a:buClr>
              <a:buSzPts val="1100"/>
              <a:buFont typeface="Roboto"/>
              <a:buNone/>
              <a:defRPr sz="1400" b="0" i="0" u="none" strike="noStrike" cap="none">
                <a:solidFill>
                  <a:srgbClr val="000000"/>
                </a:solidFill>
                <a:latin typeface="Roboto"/>
                <a:ea typeface="Roboto"/>
                <a:cs typeface="Roboto"/>
                <a:sym typeface="Roboto"/>
              </a:defRPr>
            </a:lvl3pPr>
            <a:lvl4pPr marR="0" lvl="3" algn="l" rtl="0">
              <a:lnSpc>
                <a:spcPct val="100000"/>
              </a:lnSpc>
              <a:spcBef>
                <a:spcPts val="0"/>
              </a:spcBef>
              <a:spcAft>
                <a:spcPts val="0"/>
              </a:spcAft>
              <a:buClr>
                <a:srgbClr val="000000"/>
              </a:buClr>
              <a:buSzPts val="1100"/>
              <a:buFont typeface="Roboto"/>
              <a:buNone/>
              <a:defRPr sz="1400" b="0" i="0" u="none" strike="noStrike" cap="none">
                <a:solidFill>
                  <a:srgbClr val="000000"/>
                </a:solidFill>
                <a:latin typeface="Roboto"/>
                <a:ea typeface="Roboto"/>
                <a:cs typeface="Roboto"/>
                <a:sym typeface="Roboto"/>
              </a:defRPr>
            </a:lvl4pPr>
            <a:lvl5pPr marR="0" lvl="4" algn="l" rtl="0">
              <a:lnSpc>
                <a:spcPct val="100000"/>
              </a:lnSpc>
              <a:spcBef>
                <a:spcPts val="0"/>
              </a:spcBef>
              <a:spcAft>
                <a:spcPts val="0"/>
              </a:spcAft>
              <a:buClr>
                <a:srgbClr val="000000"/>
              </a:buClr>
              <a:buSzPts val="1100"/>
              <a:buFont typeface="Roboto"/>
              <a:buNone/>
              <a:defRPr sz="1400" b="0" i="0" u="none" strike="noStrike" cap="none">
                <a:solidFill>
                  <a:srgbClr val="000000"/>
                </a:solidFill>
                <a:latin typeface="Roboto"/>
                <a:ea typeface="Roboto"/>
                <a:cs typeface="Roboto"/>
                <a:sym typeface="Roboto"/>
              </a:defRPr>
            </a:lvl5pPr>
            <a:lvl6pPr marR="0" lvl="5" algn="l" rtl="0">
              <a:lnSpc>
                <a:spcPct val="100000"/>
              </a:lnSpc>
              <a:spcBef>
                <a:spcPts val="0"/>
              </a:spcBef>
              <a:spcAft>
                <a:spcPts val="0"/>
              </a:spcAft>
              <a:buClr>
                <a:srgbClr val="000000"/>
              </a:buClr>
              <a:buSzPts val="1100"/>
              <a:buFont typeface="Roboto"/>
              <a:buNone/>
              <a:defRPr sz="1400" b="0" i="0" u="none" strike="noStrike" cap="none">
                <a:solidFill>
                  <a:srgbClr val="000000"/>
                </a:solidFill>
                <a:latin typeface="Roboto"/>
                <a:ea typeface="Roboto"/>
                <a:cs typeface="Roboto"/>
                <a:sym typeface="Roboto"/>
              </a:defRPr>
            </a:lvl6pPr>
            <a:lvl7pPr marR="0" lvl="6" algn="l" rtl="0">
              <a:lnSpc>
                <a:spcPct val="100000"/>
              </a:lnSpc>
              <a:spcBef>
                <a:spcPts val="0"/>
              </a:spcBef>
              <a:spcAft>
                <a:spcPts val="0"/>
              </a:spcAft>
              <a:buClr>
                <a:srgbClr val="000000"/>
              </a:buClr>
              <a:buSzPts val="1100"/>
              <a:buFont typeface="Roboto"/>
              <a:buNone/>
              <a:defRPr sz="1400" b="0" i="0" u="none" strike="noStrike" cap="none">
                <a:solidFill>
                  <a:srgbClr val="000000"/>
                </a:solidFill>
                <a:latin typeface="Roboto"/>
                <a:ea typeface="Roboto"/>
                <a:cs typeface="Roboto"/>
                <a:sym typeface="Roboto"/>
              </a:defRPr>
            </a:lvl7pPr>
            <a:lvl8pPr marR="0" lvl="7" algn="l" rtl="0">
              <a:lnSpc>
                <a:spcPct val="100000"/>
              </a:lnSpc>
              <a:spcBef>
                <a:spcPts val="0"/>
              </a:spcBef>
              <a:spcAft>
                <a:spcPts val="0"/>
              </a:spcAft>
              <a:buClr>
                <a:srgbClr val="000000"/>
              </a:buClr>
              <a:buSzPts val="1100"/>
              <a:buFont typeface="Roboto"/>
              <a:buNone/>
              <a:defRPr sz="1400" b="0" i="0" u="none" strike="noStrike" cap="none">
                <a:solidFill>
                  <a:srgbClr val="000000"/>
                </a:solidFill>
                <a:latin typeface="Roboto"/>
                <a:ea typeface="Roboto"/>
                <a:cs typeface="Roboto"/>
                <a:sym typeface="Roboto"/>
              </a:defRPr>
            </a:lvl8pPr>
            <a:lvl9pPr marR="0" lvl="8" algn="l" rtl="0">
              <a:lnSpc>
                <a:spcPct val="100000"/>
              </a:lnSpc>
              <a:spcBef>
                <a:spcPts val="0"/>
              </a:spcBef>
              <a:spcAft>
                <a:spcPts val="0"/>
              </a:spcAft>
              <a:buClr>
                <a:srgbClr val="000000"/>
              </a:buClr>
              <a:buSzPts val="1100"/>
              <a:buFont typeface="Roboto"/>
              <a:buNone/>
              <a:defRPr sz="1400" b="0" i="0" u="none" strike="noStrike" cap="none">
                <a:solidFill>
                  <a:srgbClr val="000000"/>
                </a:solidFill>
                <a:latin typeface="Roboto"/>
                <a:ea typeface="Roboto"/>
                <a:cs typeface="Roboto"/>
                <a:sym typeface="Roboto"/>
              </a:defRPr>
            </a:lvl9pPr>
          </a:lstStyle>
          <a:p>
            <a:endParaRPr/>
          </a:p>
        </p:txBody>
      </p:sp>
      <p:sp>
        <p:nvSpPr>
          <p:cNvPr id="8" name="Google Shape;8;p185"/>
          <p:cNvSpPr txBox="1">
            <a:spLocks noGrp="1"/>
          </p:cNvSpPr>
          <p:nvPr>
            <p:ph type="body" idx="1"/>
          </p:nvPr>
        </p:nvSpPr>
        <p:spPr>
          <a:xfrm>
            <a:off x="321906" y="1400175"/>
            <a:ext cx="8507186" cy="2922884"/>
          </a:xfrm>
          <a:prstGeom prst="rect">
            <a:avLst/>
          </a:prstGeom>
          <a:noFill/>
          <a:ln>
            <a:noFill/>
          </a:ln>
        </p:spPr>
        <p:txBody>
          <a:bodyPr spcFirstLastPara="1" wrap="square" lIns="0" tIns="34275" rIns="68575" bIns="34275" anchor="t" anchorCtr="0">
            <a:normAutofit/>
          </a:bodyPr>
          <a:lstStyle>
            <a:lvl1pPr marL="457200" marR="0" lvl="0" indent="-342900" algn="l" rtl="0">
              <a:lnSpc>
                <a:spcPct val="130000"/>
              </a:lnSpc>
              <a:spcBef>
                <a:spcPts val="0"/>
              </a:spcBef>
              <a:spcAft>
                <a:spcPts val="0"/>
              </a:spcAft>
              <a:buClr>
                <a:schemeClr val="accent2"/>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17500" algn="l" rtl="0">
              <a:lnSpc>
                <a:spcPct val="130000"/>
              </a:lnSpc>
              <a:spcBef>
                <a:spcPts val="500"/>
              </a:spcBef>
              <a:spcAft>
                <a:spcPts val="0"/>
              </a:spcAft>
              <a:buClr>
                <a:schemeClr val="accent2"/>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04800" algn="l" rtl="0">
              <a:lnSpc>
                <a:spcPct val="130000"/>
              </a:lnSpc>
              <a:spcBef>
                <a:spcPts val="500"/>
              </a:spcBef>
              <a:spcAft>
                <a:spcPts val="0"/>
              </a:spcAft>
              <a:buClr>
                <a:schemeClr val="accent2"/>
              </a:buClr>
              <a:buSzPts val="1200"/>
              <a:buFont typeface="Roboto"/>
              <a:buChar char="•"/>
              <a:defRPr sz="1200" b="0" i="0" u="none" strike="noStrike" cap="none">
                <a:solidFill>
                  <a:schemeClr val="dk1"/>
                </a:solidFill>
                <a:latin typeface="Roboto"/>
                <a:ea typeface="Roboto"/>
                <a:cs typeface="Roboto"/>
                <a:sym typeface="Roboto"/>
              </a:defRPr>
            </a:lvl3pPr>
            <a:lvl4pPr marL="1828800" marR="0" lvl="3" indent="-292100" algn="l" rtl="0">
              <a:lnSpc>
                <a:spcPct val="130000"/>
              </a:lnSpc>
              <a:spcBef>
                <a:spcPts val="500"/>
              </a:spcBef>
              <a:spcAft>
                <a:spcPts val="0"/>
              </a:spcAft>
              <a:buClr>
                <a:schemeClr val="accent2"/>
              </a:buClr>
              <a:buSzPts val="1000"/>
              <a:buFont typeface="Roboto"/>
              <a:buChar char="–"/>
              <a:defRPr sz="1000" b="0" i="0" u="none" strike="noStrike" cap="none">
                <a:solidFill>
                  <a:schemeClr val="dk1"/>
                </a:solidFill>
                <a:latin typeface="Roboto"/>
                <a:ea typeface="Roboto"/>
                <a:cs typeface="Roboto"/>
                <a:sym typeface="Roboto"/>
              </a:defRPr>
            </a:lvl4pPr>
            <a:lvl5pPr marL="2286000" marR="0" lvl="4" indent="-292100" algn="l" rtl="0">
              <a:lnSpc>
                <a:spcPct val="130000"/>
              </a:lnSpc>
              <a:spcBef>
                <a:spcPts val="500"/>
              </a:spcBef>
              <a:spcAft>
                <a:spcPts val="0"/>
              </a:spcAft>
              <a:buClr>
                <a:schemeClr val="accent2"/>
              </a:buClr>
              <a:buSzPts val="1000"/>
              <a:buFont typeface="Roboto"/>
              <a:buChar char="•"/>
              <a:defRPr sz="1000" b="0" i="0" u="none" strike="noStrike" cap="none">
                <a:solidFill>
                  <a:schemeClr val="dk1"/>
                </a:solidFill>
                <a:latin typeface="Roboto"/>
                <a:ea typeface="Roboto"/>
                <a:cs typeface="Roboto"/>
                <a:sym typeface="Roboto"/>
              </a:defRPr>
            </a:lvl5pPr>
            <a:lvl6pPr marL="2743200" marR="0" lvl="5" indent="-292100" algn="l" rtl="0">
              <a:lnSpc>
                <a:spcPct val="90000"/>
              </a:lnSpc>
              <a:spcBef>
                <a:spcPts val="500"/>
              </a:spcBef>
              <a:spcAft>
                <a:spcPts val="0"/>
              </a:spcAft>
              <a:buClr>
                <a:schemeClr val="accent2"/>
              </a:buClr>
              <a:buSzPts val="1000"/>
              <a:buFont typeface="Roboto"/>
              <a:buChar char="–"/>
              <a:defRPr sz="1000" b="0" i="0" u="none" strike="noStrike" cap="none">
                <a:solidFill>
                  <a:schemeClr val="dk1"/>
                </a:solidFill>
                <a:latin typeface="Roboto"/>
                <a:ea typeface="Roboto"/>
                <a:cs typeface="Roboto"/>
                <a:sym typeface="Roboto"/>
              </a:defRPr>
            </a:lvl6pPr>
            <a:lvl7pPr marL="3200400" marR="0" lvl="6" indent="-292100" algn="l" rtl="0">
              <a:lnSpc>
                <a:spcPct val="90000"/>
              </a:lnSpc>
              <a:spcBef>
                <a:spcPts val="400"/>
              </a:spcBef>
              <a:spcAft>
                <a:spcPts val="0"/>
              </a:spcAft>
              <a:buClr>
                <a:schemeClr val="accent2"/>
              </a:buClr>
              <a:buSzPts val="1000"/>
              <a:buFont typeface="Roboto"/>
              <a:buChar char="•"/>
              <a:defRPr sz="1000" b="0" i="0" u="none" strike="noStrike" cap="none">
                <a:solidFill>
                  <a:schemeClr val="dk1"/>
                </a:solidFill>
                <a:latin typeface="Roboto"/>
                <a:ea typeface="Roboto"/>
                <a:cs typeface="Roboto"/>
                <a:sym typeface="Roboto"/>
              </a:defRPr>
            </a:lvl7pPr>
            <a:lvl8pPr marL="3657600" marR="0" lvl="7" indent="-292100" algn="l" rtl="0">
              <a:lnSpc>
                <a:spcPct val="90000"/>
              </a:lnSpc>
              <a:spcBef>
                <a:spcPts val="400"/>
              </a:spcBef>
              <a:spcAft>
                <a:spcPts val="0"/>
              </a:spcAft>
              <a:buClr>
                <a:schemeClr val="accent2"/>
              </a:buClr>
              <a:buSzPts val="1000"/>
              <a:buFont typeface="Roboto"/>
              <a:buChar char="–"/>
              <a:defRPr sz="1000" b="0" i="0" u="none" strike="noStrike" cap="none">
                <a:solidFill>
                  <a:schemeClr val="dk1"/>
                </a:solidFill>
                <a:latin typeface="Roboto"/>
                <a:ea typeface="Roboto"/>
                <a:cs typeface="Roboto"/>
                <a:sym typeface="Roboto"/>
              </a:defRPr>
            </a:lvl8pPr>
            <a:lvl9pPr marL="4114800" marR="0" lvl="8" indent="-292100" algn="l" rtl="0">
              <a:lnSpc>
                <a:spcPct val="90000"/>
              </a:lnSpc>
              <a:spcBef>
                <a:spcPts val="400"/>
              </a:spcBef>
              <a:spcAft>
                <a:spcPts val="0"/>
              </a:spcAft>
              <a:buClr>
                <a:schemeClr val="accent2"/>
              </a:buClr>
              <a:buSzPts val="1000"/>
              <a:buFont typeface="Roboto"/>
              <a:buChar char="•"/>
              <a:defRPr sz="1000" b="0" i="0" u="none" strike="noStrike" cap="none">
                <a:solidFill>
                  <a:schemeClr val="dk1"/>
                </a:solidFill>
                <a:latin typeface="Roboto"/>
                <a:ea typeface="Roboto"/>
                <a:cs typeface="Roboto"/>
                <a:sym typeface="Roboto"/>
              </a:defRPr>
            </a:lvl9pPr>
          </a:lstStyle>
          <a:p>
            <a:endParaRPr/>
          </a:p>
        </p:txBody>
      </p:sp>
      <p:pic>
        <p:nvPicPr>
          <p:cNvPr id="9" name="Google Shape;9;p185"/>
          <p:cNvPicPr preferRelativeResize="0"/>
          <p:nvPr/>
        </p:nvPicPr>
        <p:blipFill rotWithShape="1">
          <a:blip r:embed="rId14">
            <a:alphaModFix/>
          </a:blip>
          <a:srcRect/>
          <a:stretch/>
        </p:blipFill>
        <p:spPr>
          <a:xfrm>
            <a:off x="7373726" y="190595"/>
            <a:ext cx="1447240" cy="342900"/>
          </a:xfrm>
          <a:prstGeom prst="rect">
            <a:avLst/>
          </a:prstGeom>
          <a:noFill/>
          <a:ln>
            <a:noFill/>
          </a:ln>
        </p:spPr>
      </p:pic>
      <p:sp>
        <p:nvSpPr>
          <p:cNvPr id="10" name="Google Shape;10;p185"/>
          <p:cNvSpPr txBox="1"/>
          <p:nvPr/>
        </p:nvSpPr>
        <p:spPr>
          <a:xfrm>
            <a:off x="326137" y="4794779"/>
            <a:ext cx="4785300" cy="161700"/>
          </a:xfrm>
          <a:prstGeom prst="rect">
            <a:avLst/>
          </a:prstGeom>
          <a:noFill/>
          <a:ln>
            <a:noFill/>
          </a:ln>
        </p:spPr>
        <p:txBody>
          <a:bodyPr spcFirstLastPara="1" wrap="square" lIns="0" tIns="34275" rIns="68575" bIns="34275" anchor="t" anchorCtr="0">
            <a:spAutoFit/>
          </a:bodyPr>
          <a:lstStyle/>
          <a:p>
            <a:pPr marL="0" marR="0" lvl="0" indent="0" algn="l" rtl="0">
              <a:lnSpc>
                <a:spcPct val="130000"/>
              </a:lnSpc>
              <a:spcBef>
                <a:spcPts val="0"/>
              </a:spcBef>
              <a:spcAft>
                <a:spcPts val="0"/>
              </a:spcAft>
              <a:buClr>
                <a:schemeClr val="accent2"/>
              </a:buClr>
              <a:buSzPts val="600"/>
              <a:buFont typeface="Arial"/>
              <a:buNone/>
            </a:pPr>
            <a:r>
              <a:rPr lang="en" sz="600" b="1" i="0" u="none" strike="noStrike" cap="none">
                <a:solidFill>
                  <a:schemeClr val="dk1"/>
                </a:solidFill>
                <a:latin typeface="Roboto"/>
                <a:ea typeface="Roboto"/>
                <a:cs typeface="Roboto"/>
                <a:sym typeface="Roboto"/>
              </a:rPr>
              <a:t>© 2024 SIGGRAPH ADVANCES IN REAL-TIME RENDERING IN GAMES </a:t>
            </a:r>
            <a:r>
              <a:rPr lang="en" sz="600" b="1" i="1" u="none" strike="noStrike" cap="none">
                <a:solidFill>
                  <a:schemeClr val="dk1"/>
                </a:solidFill>
                <a:latin typeface="Roboto"/>
                <a:ea typeface="Roboto"/>
                <a:cs typeface="Roboto"/>
                <a:sym typeface="Roboto"/>
              </a:rPr>
              <a:t>course</a:t>
            </a:r>
            <a:r>
              <a:rPr lang="en" sz="600" b="1" i="0" u="none" strike="noStrike" cap="none">
                <a:solidFill>
                  <a:schemeClr val="dk1"/>
                </a:solidFill>
                <a:latin typeface="Roboto"/>
                <a:ea typeface="Roboto"/>
                <a:cs typeface="Roboto"/>
                <a:sym typeface="Roboto"/>
              </a:rPr>
              <a:t>. ALL RIGHTS RESERVED.</a:t>
            </a:r>
            <a:endParaRPr sz="1100" b="0" i="0" u="none" strike="noStrike" cap="none">
              <a:solidFill>
                <a:schemeClr val="dk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82">
          <p15:clr>
            <a:srgbClr val="F26B43"/>
          </p15:clr>
        </p15:guide>
        <p15:guide id="2" pos="2880">
          <p15:clr>
            <a:srgbClr val="F26B43"/>
          </p15:clr>
        </p15:guide>
        <p15:guide id="3" orient="horz" pos="2727">
          <p15:clr>
            <a:srgbClr val="F26B43"/>
          </p15:clr>
        </p15:guide>
        <p15:guide id="4" pos="198">
          <p15:clr>
            <a:srgbClr val="F26B43"/>
          </p15:clr>
        </p15:guide>
        <p15:guide id="5" pos="556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hyperlink" Target="https://advances.realtimerendering.com/s2023/index.html#HypeHype" TargetMode="External"/><Relationship Id="rId2" Type="http://schemas.openxmlformats.org/officeDocument/2006/relationships/notesSlide" Target="../notesSlides/notesSlide100.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0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6.xml"/><Relationship Id="rId1" Type="http://schemas.openxmlformats.org/officeDocument/2006/relationships/slideLayout" Target="../slideLayouts/slideLayout5.xml"/><Relationship Id="rId4" Type="http://schemas.openxmlformats.org/officeDocument/2006/relationships/hyperlink" Target="https://cg.ivd.kit.edu/publications/2015/dais/DAIS.pdf"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8.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9.xml"/><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1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7.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8.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1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hyperlink" Target="https://research.activision.com/publications/2021/09/geometry-rendering-pipeline-architecture" TargetMode="External"/><Relationship Id="rId13" Type="http://schemas.openxmlformats.org/officeDocument/2006/relationships/hyperlink" Target="https://www.youtube.com/watch?v=yD5DjNyiYIQ" TargetMode="External"/><Relationship Id="rId3" Type="http://schemas.openxmlformats.org/officeDocument/2006/relationships/hyperlink" Target="https://jcgt.org/published/0002/02/04/paper.pdf" TargetMode="External"/><Relationship Id="rId7" Type="http://schemas.openxmlformats.org/officeDocument/2006/relationships/hyperlink" Target="http://filmicworlds.com/blog/visibility-buffer-rendering-with-material-graphs/" TargetMode="External"/><Relationship Id="rId12" Type="http://schemas.openxmlformats.org/officeDocument/2006/relationships/hyperlink" Target="https://jms55.github.io/posts/2024-06-09-virtual-geometry-bevy-0-14/"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advances.realtimerendering.com/s2021/Karis_Nanite_SIGGRAPH_Advances_2021_final.pdf" TargetMode="External"/><Relationship Id="rId11" Type="http://schemas.openxmlformats.org/officeDocument/2006/relationships/hyperlink" Target="https://www.youtube.com/watch?v=kWLev9CoQdg" TargetMode="External"/><Relationship Id="rId5" Type="http://schemas.openxmlformats.org/officeDocument/2006/relationships/hyperlink" Target="https://diaryofagraphicsprogrammer.blogspot.com/2018/03/triangle-visibility-buffer.html" TargetMode="External"/><Relationship Id="rId10" Type="http://schemas.openxmlformats.org/officeDocument/2006/relationships/hyperlink" Target="https://www.reddit.com/r/GraphicsProgramming/comments/uf4ykj/faster_visibility_bufferdeferred_material/" TargetMode="External"/><Relationship Id="rId4" Type="http://schemas.openxmlformats.org/officeDocument/2006/relationships/hyperlink" Target="https://cg.ivd.kit.edu/publications/2015/dais/DAIS.pdf" TargetMode="External"/><Relationship Id="rId9" Type="http://schemas.openxmlformats.org/officeDocument/2006/relationships/hyperlink" Target="https://www.guerrilla-games.com/read/adventures-with-deferred-texturing-in-horizon-forbidden-west"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2.xml"/><Relationship Id="rId1" Type="http://schemas.openxmlformats.org/officeDocument/2006/relationships/slideLayout" Target="../slideLayouts/slideLayout5.xml"/><Relationship Id="rId5" Type="http://schemas.openxmlformats.org/officeDocument/2006/relationships/image" Target="../media/image95.png"/><Relationship Id="rId4" Type="http://schemas.openxmlformats.org/officeDocument/2006/relationships/image" Target="../media/image94.png"/></Relationships>
</file>

<file path=ppt/slides/_rels/slide1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4.xm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1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5.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6.xm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1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7.xml"/><Relationship Id="rId1" Type="http://schemas.openxmlformats.org/officeDocument/2006/relationships/slideLayout" Target="../slideLayouts/slideLayout5.xml"/><Relationship Id="rId5" Type="http://schemas.openxmlformats.org/officeDocument/2006/relationships/image" Target="../media/image93.png"/><Relationship Id="rId4" Type="http://schemas.openxmlformats.org/officeDocument/2006/relationships/image" Target="../media/image99.png"/></Relationships>
</file>

<file path=ppt/slides/_rels/slide1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8.xml"/><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100.png"/><Relationship Id="rId4" Type="http://schemas.openxmlformats.org/officeDocument/2006/relationships/image" Target="../media/image99.png"/></Relationships>
</file>

<file path=ppt/slides/_rels/slide1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9.xml"/><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3.xml.rels><?xml version="1.0" encoding="UTF-8" standalone="yes"?>
<Relationships xmlns="http://schemas.openxmlformats.org/package/2006/relationships"><Relationship Id="rId8" Type="http://schemas.openxmlformats.org/officeDocument/2006/relationships/hyperlink" Target="https://research.activision.com/content/atvi/activision/research/web/en/publications/2020-09/software-based-variable-rate-shading-in-call-of-duty--modern-war" TargetMode="External"/><Relationship Id="rId13" Type="http://schemas.openxmlformats.org/officeDocument/2006/relationships/hyperlink" Target="https://schedule.gdconf.com/session/nanite-gpu-driven-materials/899486" TargetMode="External"/><Relationship Id="rId3" Type="http://schemas.openxmlformats.org/officeDocument/2006/relationships/hyperlink" Target="https://advances.realtimerendering.com/s2014/index.html#_HYBRID_RECONSTRUCTION_ANTI-ALIASING" TargetMode="External"/><Relationship Id="rId7" Type="http://schemas.openxmlformats.org/officeDocument/2006/relationships/hyperlink" Target="https://www.youtube.com/watch?v=d-qEvmVcg8I" TargetMode="External"/><Relationship Id="rId12" Type="http://schemas.openxmlformats.org/officeDocument/2006/relationships/hyperlink" Target="https://www.youtube.com/watch?v=Sswuj7BFjGo"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devblogs.microsoft.com/directx/variable-rate-shading-a-scalpel-in-a-world-of-sledgehammers/" TargetMode="External"/><Relationship Id="rId11" Type="http://schemas.openxmlformats.org/officeDocument/2006/relationships/hyperlink" Target="http://filmicworlds.com/blog/software-vrs-with-visibility-buffer-rendering/" TargetMode="External"/><Relationship Id="rId5" Type="http://schemas.openxmlformats.org/officeDocument/2006/relationships/hyperlink" Target="https://www.intel.com/content/www/us/en/developer/articles/guide/getting-started-with-variable-rate-shading-on-intel-processor-graphics.html" TargetMode="External"/><Relationship Id="rId10" Type="http://schemas.openxmlformats.org/officeDocument/2006/relationships/hyperlink" Target="https://devblogs.microsoft.com/directx/gears-vrs-tier2/" TargetMode="External"/><Relationship Id="rId4" Type="http://schemas.openxmlformats.org/officeDocument/2006/relationships/hyperlink" Target="https://geometrian.com/data/research/dacs/HPG2018_DeferredAdaptiveComputeShading.pdf" TargetMode="External"/><Relationship Id="rId9" Type="http://schemas.openxmlformats.org/officeDocument/2006/relationships/hyperlink" Target="https://dl.acm.org/doi/abs/10.1145/3406184"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0.xml"/><Relationship Id="rId1" Type="http://schemas.openxmlformats.org/officeDocument/2006/relationships/slideLayout" Target="../slideLayouts/slideLayout5.xml"/><Relationship Id="rId4" Type="http://schemas.openxmlformats.org/officeDocument/2006/relationships/image" Target="../media/image102.png"/></Relationships>
</file>

<file path=ppt/slides/_rels/slide1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32.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35.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36.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hyperlink" Target="https://research.activision.com/content/atvi/activision/research/web/en/publications/2020-09/software-based-variable-rate-shading-in-call-of-duty--modern-war" TargetMode="External"/><Relationship Id="rId2" Type="http://schemas.openxmlformats.org/officeDocument/2006/relationships/notesSlide" Target="../notesSlides/notesSlide137.xml"/><Relationship Id="rId1" Type="http://schemas.openxmlformats.org/officeDocument/2006/relationships/slideLayout" Target="../slideLayouts/slideLayout5.xml"/><Relationship Id="rId4" Type="http://schemas.openxmlformats.org/officeDocument/2006/relationships/image" Target="../media/image107.jp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hyperlink" Target="http://filmicworlds.com/blog/visibility-buffer-rendering-with-material-graphs/" TargetMode="External"/><Relationship Id="rId2" Type="http://schemas.openxmlformats.org/officeDocument/2006/relationships/notesSlide" Target="../notesSlides/notesSlide139.xml"/><Relationship Id="rId1" Type="http://schemas.openxmlformats.org/officeDocument/2006/relationships/slideLayout" Target="../slideLayouts/slideLayout5.xml"/><Relationship Id="rId4" Type="http://schemas.openxmlformats.org/officeDocument/2006/relationships/image" Target="../media/image10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45.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60.xml"/><Relationship Id="rId1" Type="http://schemas.openxmlformats.org/officeDocument/2006/relationships/slideLayout" Target="../slideLayouts/slideLayout5.xml"/><Relationship Id="rId4" Type="http://schemas.openxmlformats.org/officeDocument/2006/relationships/image" Target="../media/image112.jpg"/></Relationships>
</file>

<file path=ppt/slides/_rels/slide1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1.xml"/><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2.xml"/><Relationship Id="rId1" Type="http://schemas.openxmlformats.org/officeDocument/2006/relationships/slideLayout" Target="../slideLayouts/slideLayout5.xml"/><Relationship Id="rId6" Type="http://schemas.openxmlformats.org/officeDocument/2006/relationships/hyperlink" Target="https://cg.ivd.kit.edu/english/mboit.php" TargetMode="External"/><Relationship Id="rId5" Type="http://schemas.openxmlformats.org/officeDocument/2006/relationships/hyperlink" Target="https://ubm-twvideo01.s3.amazonaws.com/o1/vault/gdc10/slides/Thibieroz_Nicolas_AdvancedVisualEffectsWithDirect3D_OIT_and_Indirect_Illumination_using_DX11_Linked_Lists_part1.pdf" TargetMode="External"/><Relationship Id="rId4" Type="http://schemas.openxmlformats.org/officeDocument/2006/relationships/hyperlink" Target="https://developer.download.nvidia.com/assets/gamedev/docs/OrderIndependentTransparency.pdf"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3.xml"/><Relationship Id="rId1" Type="http://schemas.openxmlformats.org/officeDocument/2006/relationships/slideLayout" Target="../slideLayouts/slideLayout5.xml"/><Relationship Id="rId6" Type="http://schemas.openxmlformats.org/officeDocument/2006/relationships/hyperlink" Target="https://cg.ivd.kit.edu/english/mboit.php" TargetMode="External"/><Relationship Id="rId5" Type="http://schemas.openxmlformats.org/officeDocument/2006/relationships/hyperlink" Target="https://ubm-twvideo01.s3.amazonaws.com/o1/vault/gdc10/slides/Thibieroz_Nicolas_AdvancedVisualEffectsWithDirect3D_OIT_and_Indirect_Illumination_using_DX11_Linked_Lists_part1.pdf" TargetMode="External"/><Relationship Id="rId4" Type="http://schemas.openxmlformats.org/officeDocument/2006/relationships/hyperlink" Target="https://developer.download.nvidia.com/assets/gamedev/docs/OrderIndependentTransparency.pdf"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4.xml"/><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5.xm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6.xml"/><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67.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68.xml"/><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9.xml"/><Relationship Id="rId1" Type="http://schemas.openxmlformats.org/officeDocument/2006/relationships/slideLayout" Target="../slideLayouts/slideLayout5.xml"/><Relationship Id="rId4" Type="http://schemas.openxmlformats.org/officeDocument/2006/relationships/image" Target="../media/image1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70.xml"/><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1.xml"/><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73.xml"/><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76.xml"/><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7.xml"/><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78.xml"/><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8" Type="http://schemas.openxmlformats.org/officeDocument/2006/relationships/hyperlink" Target="https://research.activision.com/publications/2021/09/geometry-rendering-pipeline-architecture" TargetMode="External"/><Relationship Id="rId13" Type="http://schemas.openxmlformats.org/officeDocument/2006/relationships/hyperlink" Target="https://www.youtube.com/watch?v=yD5DjNyiYIQ" TargetMode="External"/><Relationship Id="rId3" Type="http://schemas.openxmlformats.org/officeDocument/2006/relationships/hyperlink" Target="https://jcgt.org/published/0002/02/04/paper.pdf" TargetMode="External"/><Relationship Id="rId7" Type="http://schemas.openxmlformats.org/officeDocument/2006/relationships/hyperlink" Target="http://filmicworlds.com/blog/visibility-buffer-rendering-with-material-graphs/" TargetMode="External"/><Relationship Id="rId12" Type="http://schemas.openxmlformats.org/officeDocument/2006/relationships/hyperlink" Target="https://jms55.github.io/posts/2024-06-09-virtual-geometry-bevy-0-14/" TargetMode="External"/><Relationship Id="rId2" Type="http://schemas.openxmlformats.org/officeDocument/2006/relationships/notesSlide" Target="../notesSlides/notesSlide181.xml"/><Relationship Id="rId1" Type="http://schemas.openxmlformats.org/officeDocument/2006/relationships/slideLayout" Target="../slideLayouts/slideLayout6.xml"/><Relationship Id="rId6" Type="http://schemas.openxmlformats.org/officeDocument/2006/relationships/hyperlink" Target="https://advances.realtimerendering.com/s2021/Karis_Nanite_SIGGRAPH_Advances_2021_final.pdf" TargetMode="External"/><Relationship Id="rId11" Type="http://schemas.openxmlformats.org/officeDocument/2006/relationships/hyperlink" Target="https://www.youtube.com/watch?v=kWLev9CoQdg" TargetMode="External"/><Relationship Id="rId5" Type="http://schemas.openxmlformats.org/officeDocument/2006/relationships/hyperlink" Target="https://diaryofagraphicsprogrammer.blogspot.com/2018/03/triangle-visibility-buffer.html" TargetMode="External"/><Relationship Id="rId10" Type="http://schemas.openxmlformats.org/officeDocument/2006/relationships/hyperlink" Target="https://www.reddit.com/r/GraphicsProgramming/comments/uf4ykj/faster_visibility_bufferdeferred_material/" TargetMode="External"/><Relationship Id="rId4" Type="http://schemas.openxmlformats.org/officeDocument/2006/relationships/hyperlink" Target="https://cg.ivd.kit.edu/publications/2015/dais/DAIS.pdf" TargetMode="External"/><Relationship Id="rId9" Type="http://schemas.openxmlformats.org/officeDocument/2006/relationships/hyperlink" Target="https://www.guerrilla-games.com/read/adventures-with-deferred-texturing-in-horizon-forbidden-west" TargetMode="External"/></Relationships>
</file>

<file path=ppt/slides/_rels/slide182.xml.rels><?xml version="1.0" encoding="UTF-8" standalone="yes"?>
<Relationships xmlns="http://schemas.openxmlformats.org/package/2006/relationships"><Relationship Id="rId8" Type="http://schemas.openxmlformats.org/officeDocument/2006/relationships/hyperlink" Target="https://research.activision.com/content/atvi/activision/research/web/en/publications/2020-09/software-based-variable-rate-shading-in-call-of-duty--modern-war" TargetMode="External"/><Relationship Id="rId13" Type="http://schemas.openxmlformats.org/officeDocument/2006/relationships/hyperlink" Target="https://schedule.gdconf.com/session/nanite-gpu-driven-materials/899486" TargetMode="External"/><Relationship Id="rId3" Type="http://schemas.openxmlformats.org/officeDocument/2006/relationships/hyperlink" Target="https://advances.realtimerendering.com/s2014/index.html#_HYBRID_RECONSTRUCTION_ANTI-ALIASING" TargetMode="External"/><Relationship Id="rId7" Type="http://schemas.openxmlformats.org/officeDocument/2006/relationships/hyperlink" Target="https://www.youtube.com/watch?v=d-qEvmVcg8I" TargetMode="External"/><Relationship Id="rId12" Type="http://schemas.openxmlformats.org/officeDocument/2006/relationships/hyperlink" Target="https://www.youtube.com/watch?v=Sswuj7BFjGo" TargetMode="External"/><Relationship Id="rId2" Type="http://schemas.openxmlformats.org/officeDocument/2006/relationships/notesSlide" Target="../notesSlides/notesSlide182.xml"/><Relationship Id="rId1" Type="http://schemas.openxmlformats.org/officeDocument/2006/relationships/slideLayout" Target="../slideLayouts/slideLayout6.xml"/><Relationship Id="rId6" Type="http://schemas.openxmlformats.org/officeDocument/2006/relationships/hyperlink" Target="https://devblogs.microsoft.com/directx/variable-rate-shading-a-scalpel-in-a-world-of-sledgehammers/" TargetMode="External"/><Relationship Id="rId11" Type="http://schemas.openxmlformats.org/officeDocument/2006/relationships/hyperlink" Target="http://filmicworlds.com/blog/software-vrs-with-visibility-buffer-rendering/" TargetMode="External"/><Relationship Id="rId5" Type="http://schemas.openxmlformats.org/officeDocument/2006/relationships/hyperlink" Target="https://www.intel.com/content/www/us/en/developer/articles/guide/getting-started-with-variable-rate-shading-on-intel-processor-graphics.html" TargetMode="External"/><Relationship Id="rId10" Type="http://schemas.openxmlformats.org/officeDocument/2006/relationships/hyperlink" Target="https://devblogs.microsoft.com/directx/gears-vrs-tier2/" TargetMode="External"/><Relationship Id="rId4" Type="http://schemas.openxmlformats.org/officeDocument/2006/relationships/hyperlink" Target="https://geometrian.com/data/research/dacs/HPG2018_DeferredAdaptiveComputeShading.pdf" TargetMode="External"/><Relationship Id="rId9" Type="http://schemas.openxmlformats.org/officeDocument/2006/relationships/hyperlink" Target="https://dl.acm.org/doi/abs/10.1145/3406184" TargetMode="External"/></Relationships>
</file>

<file path=ppt/slides/_rels/slide183.xml.rels><?xml version="1.0" encoding="UTF-8" standalone="yes"?>
<Relationships xmlns="http://schemas.openxmlformats.org/package/2006/relationships"><Relationship Id="rId8" Type="http://schemas.openxmlformats.org/officeDocument/2006/relationships/hyperlink" Target="https://developer.download.nvidia.com/assets/gamedev/docs/OrderIndependentTransparency.pdf" TargetMode="External"/><Relationship Id="rId3" Type="http://schemas.openxmlformats.org/officeDocument/2006/relationships/hyperlink" Target="https://github.com/zeux/meshoptimizer" TargetMode="External"/><Relationship Id="rId7" Type="http://schemas.openxmlformats.org/officeDocument/2006/relationships/hyperlink" Target="https://advances.realtimerendering.com/s2023/index.html#HypeHype" TargetMode="External"/><Relationship Id="rId2" Type="http://schemas.openxmlformats.org/officeDocument/2006/relationships/notesSlide" Target="../notesSlides/notesSlide183.xml"/><Relationship Id="rId1" Type="http://schemas.openxmlformats.org/officeDocument/2006/relationships/slideLayout" Target="../slideLayouts/slideLayout6.xml"/><Relationship Id="rId6" Type="http://schemas.openxmlformats.org/officeDocument/2006/relationships/hyperlink" Target="https://x.com/SebAaltonen/status/1483772372754870274" TargetMode="External"/><Relationship Id="rId11" Type="http://schemas.openxmlformats.org/officeDocument/2006/relationships/hyperlink" Target="https://research.nvidia.com/labs/rtr/publication/pharr2024stochtex/stochtex.pdf" TargetMode="External"/><Relationship Id="rId5" Type="http://schemas.openxmlformats.org/officeDocument/2006/relationships/hyperlink" Target="https://x.com/SebAaltonen/status/1483802377970929671" TargetMode="External"/><Relationship Id="rId10" Type="http://schemas.openxmlformats.org/officeDocument/2006/relationships/hyperlink" Target="https://cg.ivd.kit.edu/english/mboit.php" TargetMode="External"/><Relationship Id="rId4" Type="http://schemas.openxmlformats.org/officeDocument/2006/relationships/hyperlink" Target="https://x.com/SebAaltonen/status/1483760745821184004" TargetMode="External"/><Relationship Id="rId9" Type="http://schemas.openxmlformats.org/officeDocument/2006/relationships/hyperlink" Target="https://ubm-twvideo01.s3.amazonaws.com/o1/vault/gdc10/slides/Thibieroz_Nicolas_AdvancedVisualEffectsWithDirect3D_OIT_and_Indirect_Illumination_using_DX11_Linked_Lists_part1.pdf"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
          <p:cNvSpPr txBox="1">
            <a:spLocks noGrp="1"/>
          </p:cNvSpPr>
          <p:nvPr>
            <p:ph type="ctrTitle"/>
          </p:nvPr>
        </p:nvSpPr>
        <p:spPr>
          <a:xfrm>
            <a:off x="668984" y="2028232"/>
            <a:ext cx="5087876" cy="1054012"/>
          </a:xfrm>
          <a:prstGeom prst="rect">
            <a:avLst/>
          </a:prstGeom>
          <a:noFill/>
          <a:ln>
            <a:noFill/>
          </a:ln>
        </p:spPr>
        <p:txBody>
          <a:bodyPr spcFirstLastPara="1" wrap="square" lIns="137150" tIns="34275" rIns="137150" bIns="0" anchor="b" anchorCtr="0">
            <a:normAutofit fontScale="90000"/>
          </a:bodyPr>
          <a:lstStyle/>
          <a:p>
            <a:pPr marL="0" lvl="0" indent="0" algn="l" rtl="0">
              <a:lnSpc>
                <a:spcPct val="100000"/>
              </a:lnSpc>
              <a:spcBef>
                <a:spcPts val="0"/>
              </a:spcBef>
              <a:spcAft>
                <a:spcPts val="0"/>
              </a:spcAft>
              <a:buClr>
                <a:schemeClr val="lt1"/>
              </a:buClr>
              <a:buSzPct val="100000"/>
              <a:buFont typeface="Arial"/>
              <a:buNone/>
            </a:pPr>
            <a:r>
              <a:rPr lang="en"/>
              <a:t>Variable Rate Shading with Visibility Buffer Rendering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10"/>
          <p:cNvPicPr preferRelativeResize="0"/>
          <p:nvPr/>
        </p:nvPicPr>
        <p:blipFill rotWithShape="1">
          <a:blip r:embed="rId3">
            <a:alphaModFix/>
          </a:blip>
          <a:srcRect/>
          <a:stretch/>
        </p:blipFill>
        <p:spPr>
          <a:xfrm>
            <a:off x="726375" y="1070648"/>
            <a:ext cx="3018322" cy="1697801"/>
          </a:xfrm>
          <a:prstGeom prst="rect">
            <a:avLst/>
          </a:prstGeom>
          <a:noFill/>
          <a:ln>
            <a:noFill/>
          </a:ln>
        </p:spPr>
      </p:pic>
      <p:sp>
        <p:nvSpPr>
          <p:cNvPr id="152" name="Google Shape;152;p10"/>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Key Idea</a:t>
            </a:r>
            <a:endParaRPr/>
          </a:p>
        </p:txBody>
      </p:sp>
      <p:sp>
        <p:nvSpPr>
          <p:cNvPr id="153" name="Google Shape;153;p1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VISIBILITY AND VRS</a:t>
            </a:r>
            <a:endParaRPr/>
          </a:p>
        </p:txBody>
      </p:sp>
      <p:sp>
        <p:nvSpPr>
          <p:cNvPr id="154" name="Google Shape;154;p10"/>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Strongest edges at borders</a:t>
            </a:r>
            <a:endParaRPr/>
          </a:p>
          <a:p>
            <a:pPr marL="914400" lvl="1" indent="-317500" algn="l" rtl="0">
              <a:lnSpc>
                <a:spcPct val="130000"/>
              </a:lnSpc>
              <a:spcBef>
                <a:spcPts val="0"/>
              </a:spcBef>
              <a:spcAft>
                <a:spcPts val="0"/>
              </a:spcAft>
              <a:buSzPts val="1400"/>
              <a:buChar char="–"/>
            </a:pPr>
            <a:r>
              <a:rPr lang="en"/>
              <a:t>Top priority</a:t>
            </a:r>
            <a:endParaRPr/>
          </a:p>
          <a:p>
            <a:pPr marL="274320" lvl="0" indent="-274320" algn="l" rtl="0">
              <a:lnSpc>
                <a:spcPct val="130000"/>
              </a:lnSpc>
              <a:spcBef>
                <a:spcPts val="0"/>
              </a:spcBef>
              <a:spcAft>
                <a:spcPts val="0"/>
              </a:spcAft>
              <a:buSzPts val="1400"/>
              <a:buChar char="•"/>
            </a:pPr>
            <a:r>
              <a:rPr lang="en"/>
              <a:t>Detail matters as well</a:t>
            </a:r>
            <a:endParaRPr/>
          </a:p>
          <a:p>
            <a:pPr marL="914400" lvl="1" indent="-317500" algn="l" rtl="0">
              <a:lnSpc>
                <a:spcPct val="130000"/>
              </a:lnSpc>
              <a:spcBef>
                <a:spcPts val="0"/>
              </a:spcBef>
              <a:spcAft>
                <a:spcPts val="0"/>
              </a:spcAft>
              <a:buSzPts val="1400"/>
              <a:buChar char="–"/>
            </a:pPr>
            <a:r>
              <a:rPr lang="en"/>
              <a:t>Secondary priority</a:t>
            </a:r>
            <a:endParaRPr/>
          </a:p>
          <a:p>
            <a:pPr marL="914400" lvl="0" indent="0" algn="l" rtl="0">
              <a:lnSpc>
                <a:spcPct val="130000"/>
              </a:lnSpc>
              <a:spcBef>
                <a:spcPts val="0"/>
              </a:spcBef>
              <a:spcAft>
                <a:spcPts val="0"/>
              </a:spcAft>
              <a:buSzPts val="1400"/>
              <a:buNone/>
            </a:pPr>
            <a:endParaRPr/>
          </a:p>
          <a:p>
            <a:pPr marL="274320" lvl="0" indent="-228600" algn="l" rtl="0">
              <a:lnSpc>
                <a:spcPct val="130000"/>
              </a:lnSpc>
              <a:spcBef>
                <a:spcPts val="0"/>
              </a:spcBef>
              <a:spcAft>
                <a:spcPts val="0"/>
              </a:spcAft>
              <a:buSzPts val="600"/>
              <a:buNone/>
            </a:pPr>
            <a:endParaRPr sz="600"/>
          </a:p>
        </p:txBody>
      </p:sp>
      <p:pic>
        <p:nvPicPr>
          <p:cNvPr id="155" name="Google Shape;155;p10"/>
          <p:cNvPicPr preferRelativeResize="0"/>
          <p:nvPr/>
        </p:nvPicPr>
        <p:blipFill rotWithShape="1">
          <a:blip r:embed="rId4">
            <a:alphaModFix/>
          </a:blip>
          <a:srcRect/>
          <a:stretch/>
        </p:blipFill>
        <p:spPr>
          <a:xfrm>
            <a:off x="1597652" y="3103200"/>
            <a:ext cx="1458443" cy="1486050"/>
          </a:xfrm>
          <a:prstGeom prst="rect">
            <a:avLst/>
          </a:prstGeom>
          <a:noFill/>
          <a:ln>
            <a:noFill/>
          </a:ln>
        </p:spPr>
      </p:pic>
      <p:cxnSp>
        <p:nvCxnSpPr>
          <p:cNvPr id="156" name="Google Shape;156;p10"/>
          <p:cNvCxnSpPr/>
          <p:nvPr/>
        </p:nvCxnSpPr>
        <p:spPr>
          <a:xfrm rot="10800000" flipH="1">
            <a:off x="2326874" y="2103300"/>
            <a:ext cx="195000" cy="936900"/>
          </a:xfrm>
          <a:prstGeom prst="straightConnector1">
            <a:avLst/>
          </a:prstGeom>
          <a:noFill/>
          <a:ln w="38100" cap="flat" cmpd="sng">
            <a:solidFill>
              <a:srgbClr val="0000FF"/>
            </a:solidFill>
            <a:prstDash val="solid"/>
            <a:round/>
            <a:headEnd type="none" w="sm" len="sm"/>
            <a:tailEnd type="triangle" w="med" len="med"/>
          </a:ln>
        </p:spPr>
      </p:cxn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100"/>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Mesh Pool</a:t>
            </a:r>
            <a:endParaRPr/>
          </a:p>
        </p:txBody>
      </p:sp>
      <p:sp>
        <p:nvSpPr>
          <p:cNvPr id="921" name="Google Shape;921;p10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MESH POOL</a:t>
            </a:r>
            <a:endParaRPr/>
          </a:p>
        </p:txBody>
      </p:sp>
      <p:sp>
        <p:nvSpPr>
          <p:cNvPr id="922" name="Google Shape;922;p100"/>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Provides benefits, even on mobile.</a:t>
            </a:r>
            <a:endParaRPr/>
          </a:p>
          <a:p>
            <a:pPr marL="914400" lvl="1" indent="-317500" algn="l" rtl="0">
              <a:lnSpc>
                <a:spcPct val="130000"/>
              </a:lnSpc>
              <a:spcBef>
                <a:spcPts val="0"/>
              </a:spcBef>
              <a:spcAft>
                <a:spcPts val="0"/>
              </a:spcAft>
              <a:buSzPts val="1400"/>
              <a:buChar char="–"/>
            </a:pPr>
            <a:r>
              <a:rPr lang="en"/>
              <a:t>Reduces a few API calls.</a:t>
            </a:r>
            <a:endParaRPr/>
          </a:p>
          <a:p>
            <a:pPr marL="914400" lvl="1" indent="-317500" algn="l" rtl="0">
              <a:lnSpc>
                <a:spcPct val="130000"/>
              </a:lnSpc>
              <a:spcBef>
                <a:spcPts val="0"/>
              </a:spcBef>
              <a:spcAft>
                <a:spcPts val="0"/>
              </a:spcAft>
              <a:buSzPts val="1400"/>
              <a:buChar char="–"/>
            </a:pPr>
            <a:r>
              <a:rPr lang="en"/>
              <a:t>Hard to think of a good reason not to do it.</a:t>
            </a:r>
            <a:endParaRPr/>
          </a:p>
          <a:p>
            <a:pPr marL="274320" lvl="0" indent="-274320" algn="l" rtl="0">
              <a:lnSpc>
                <a:spcPct val="130000"/>
              </a:lnSpc>
              <a:spcBef>
                <a:spcPts val="0"/>
              </a:spcBef>
              <a:spcAft>
                <a:spcPts val="0"/>
              </a:spcAft>
              <a:buSzPts val="1400"/>
              <a:buChar char="•"/>
            </a:pPr>
            <a:r>
              <a:rPr lang="en"/>
              <a:t>HypeHype renderer</a:t>
            </a:r>
            <a:endParaRPr/>
          </a:p>
          <a:p>
            <a:pPr marL="457200" lvl="0" indent="0" algn="l" rtl="0">
              <a:lnSpc>
                <a:spcPct val="130000"/>
              </a:lnSpc>
              <a:spcBef>
                <a:spcPts val="0"/>
              </a:spcBef>
              <a:spcAft>
                <a:spcPts val="0"/>
              </a:spcAft>
              <a:buSzPts val="1400"/>
              <a:buNone/>
            </a:pPr>
            <a:r>
              <a:rPr lang="en" sz="850"/>
              <a:t>Aaltonen, </a:t>
            </a:r>
            <a:r>
              <a:rPr lang="en" sz="850" i="1"/>
              <a:t>HypeHype Mobile Rendering Architecture</a:t>
            </a:r>
            <a:r>
              <a:rPr lang="en" sz="850"/>
              <a:t>, SIGGRAPH 2023: Advances in Real Time Rendering in Games</a:t>
            </a:r>
            <a:endParaRPr/>
          </a:p>
          <a:p>
            <a:pPr marL="457200" lvl="0" indent="0" algn="l" rtl="0">
              <a:lnSpc>
                <a:spcPct val="130000"/>
              </a:lnSpc>
              <a:spcBef>
                <a:spcPts val="0"/>
              </a:spcBef>
              <a:spcAft>
                <a:spcPts val="0"/>
              </a:spcAft>
              <a:buSzPts val="1400"/>
              <a:buNone/>
            </a:pPr>
            <a:r>
              <a:rPr lang="en" sz="850" u="sng">
                <a:solidFill>
                  <a:schemeClr val="accent4"/>
                </a:solidFill>
                <a:hlinkClick r:id="rId3">
                  <a:extLst>
                    <a:ext uri="{A12FA001-AC4F-418D-AE19-62706E023703}">
                      <ahyp:hlinkClr xmlns:ahyp="http://schemas.microsoft.com/office/drawing/2018/hyperlinkcolor" val="tx"/>
                    </a:ext>
                  </a:extLst>
                </a:hlinkClick>
              </a:rPr>
              <a:t>https://advances.realtimerendering.com/s2023/index.html#HypeHype</a:t>
            </a:r>
            <a:endParaRPr sz="850"/>
          </a:p>
          <a:p>
            <a:pPr marL="457200" lvl="0" indent="0" algn="l" rtl="0">
              <a:lnSpc>
                <a:spcPct val="130000"/>
              </a:lnSpc>
              <a:spcBef>
                <a:spcPts val="0"/>
              </a:spcBef>
              <a:spcAft>
                <a:spcPts val="0"/>
              </a:spcAft>
              <a:buSzPts val="1400"/>
              <a:buNone/>
            </a:pPr>
            <a:endParaRPr/>
          </a:p>
          <a:p>
            <a:pPr marL="914400" lvl="0" indent="0" algn="l" rtl="0">
              <a:lnSpc>
                <a:spcPct val="130000"/>
              </a:lnSpc>
              <a:spcBef>
                <a:spcPts val="0"/>
              </a:spcBef>
              <a:spcAft>
                <a:spcPts val="0"/>
              </a:spcAft>
              <a:buSzPts val="1400"/>
              <a:buNone/>
            </a:pPr>
            <a:endParaRPr/>
          </a:p>
        </p:txBody>
      </p:sp>
      <p:pic>
        <p:nvPicPr>
          <p:cNvPr id="923" name="Google Shape;923;p100"/>
          <p:cNvPicPr preferRelativeResize="0"/>
          <p:nvPr/>
        </p:nvPicPr>
        <p:blipFill rotWithShape="1">
          <a:blip r:embed="rId4">
            <a:alphaModFix/>
          </a:blip>
          <a:srcRect/>
          <a:stretch/>
        </p:blipFill>
        <p:spPr>
          <a:xfrm>
            <a:off x="273225" y="1594300"/>
            <a:ext cx="4205850" cy="238472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01"/>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Vertex Animation</a:t>
            </a:r>
            <a:endParaRPr/>
          </a:p>
        </p:txBody>
      </p:sp>
      <p:sp>
        <p:nvSpPr>
          <p:cNvPr id="929" name="Google Shape;929;p10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MESH POOL</a:t>
            </a:r>
            <a:endParaRPr/>
          </a:p>
        </p:txBody>
      </p:sp>
      <p:sp>
        <p:nvSpPr>
          <p:cNvPr id="930" name="Google Shape;930;p101"/>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Common to have vertex animation</a:t>
            </a:r>
            <a:endParaRPr/>
          </a:p>
          <a:p>
            <a:pPr marL="914400" lvl="1" indent="-317500" algn="l" rtl="0">
              <a:lnSpc>
                <a:spcPct val="130000"/>
              </a:lnSpc>
              <a:spcBef>
                <a:spcPts val="0"/>
              </a:spcBef>
              <a:spcAft>
                <a:spcPts val="0"/>
              </a:spcAft>
              <a:buSzPts val="1400"/>
              <a:buChar char="–"/>
            </a:pPr>
            <a:r>
              <a:rPr lang="en"/>
              <a:t>Wind is most common.</a:t>
            </a:r>
            <a:endParaRPr/>
          </a:p>
          <a:p>
            <a:pPr marL="274320" lvl="0" indent="-274320" algn="l" rtl="0">
              <a:lnSpc>
                <a:spcPct val="130000"/>
              </a:lnSpc>
              <a:spcBef>
                <a:spcPts val="0"/>
              </a:spcBef>
              <a:spcAft>
                <a:spcPts val="0"/>
              </a:spcAft>
              <a:buSzPts val="1400"/>
              <a:buChar char="•"/>
            </a:pPr>
            <a:r>
              <a:rPr lang="en"/>
              <a:t>Fetching three vertices</a:t>
            </a:r>
            <a:endParaRPr/>
          </a:p>
          <a:p>
            <a:pPr marL="914400" lvl="1" indent="-317500" algn="l" rtl="0">
              <a:lnSpc>
                <a:spcPct val="130000"/>
              </a:lnSpc>
              <a:spcBef>
                <a:spcPts val="0"/>
              </a:spcBef>
              <a:spcAft>
                <a:spcPts val="0"/>
              </a:spcAft>
              <a:buSzPts val="1400"/>
              <a:buChar char="–"/>
            </a:pPr>
            <a:r>
              <a:rPr lang="en" sz="1400"/>
              <a:t>Matrix mul cost is quite small.</a:t>
            </a:r>
            <a:endParaRPr sz="1400"/>
          </a:p>
          <a:p>
            <a:pPr marL="914400" lvl="1" indent="-317500" algn="l" rtl="0">
              <a:lnSpc>
                <a:spcPct val="130000"/>
              </a:lnSpc>
              <a:spcBef>
                <a:spcPts val="0"/>
              </a:spcBef>
              <a:spcAft>
                <a:spcPts val="0"/>
              </a:spcAft>
              <a:buSzPts val="1400"/>
              <a:buChar char="–"/>
            </a:pPr>
            <a:r>
              <a:rPr lang="en" sz="1400"/>
              <a:t>Vertex animation quickly adds up.</a:t>
            </a:r>
            <a:endParaRPr sz="1400"/>
          </a:p>
          <a:p>
            <a:pPr marL="914400" lvl="1" indent="-317500" algn="l" rtl="0">
              <a:lnSpc>
                <a:spcPct val="130000"/>
              </a:lnSpc>
              <a:spcBef>
                <a:spcPts val="0"/>
              </a:spcBef>
              <a:spcAft>
                <a:spcPts val="0"/>
              </a:spcAft>
              <a:buSzPts val="1400"/>
              <a:buChar char="–"/>
            </a:pPr>
            <a:r>
              <a:rPr lang="en" sz="1400"/>
              <a:t>Expensive vertex animation is a non-starter</a:t>
            </a:r>
            <a:endParaRPr/>
          </a:p>
          <a:p>
            <a:pPr marL="457200" lvl="0" indent="0" algn="l" rtl="0">
              <a:lnSpc>
                <a:spcPct val="130000"/>
              </a:lnSpc>
              <a:spcBef>
                <a:spcPts val="0"/>
              </a:spcBef>
              <a:spcAft>
                <a:spcPts val="0"/>
              </a:spcAft>
              <a:buSzPts val="1400"/>
              <a:buNone/>
            </a:pPr>
            <a:endParaRPr/>
          </a:p>
        </p:txBody>
      </p:sp>
      <p:pic>
        <p:nvPicPr>
          <p:cNvPr id="931" name="Google Shape;931;p101"/>
          <p:cNvPicPr preferRelativeResize="0"/>
          <p:nvPr/>
        </p:nvPicPr>
        <p:blipFill rotWithShape="1">
          <a:blip r:embed="rId3">
            <a:alphaModFix/>
          </a:blip>
          <a:srcRect/>
          <a:stretch/>
        </p:blipFill>
        <p:spPr>
          <a:xfrm>
            <a:off x="273225" y="1594300"/>
            <a:ext cx="4205850" cy="23847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102"/>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Vertex Animation</a:t>
            </a:r>
            <a:endParaRPr/>
          </a:p>
        </p:txBody>
      </p:sp>
      <p:sp>
        <p:nvSpPr>
          <p:cNvPr id="937" name="Google Shape;937;p10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MESH POOL</a:t>
            </a:r>
            <a:endParaRPr/>
          </a:p>
        </p:txBody>
      </p:sp>
      <p:sp>
        <p:nvSpPr>
          <p:cNvPr id="938" name="Google Shape;938;p102"/>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Solution</a:t>
            </a:r>
            <a:endParaRPr/>
          </a:p>
          <a:p>
            <a:pPr marL="914400" lvl="1" indent="-317500" algn="l" rtl="0">
              <a:lnSpc>
                <a:spcPct val="130000"/>
              </a:lnSpc>
              <a:spcBef>
                <a:spcPts val="0"/>
              </a:spcBef>
              <a:spcAft>
                <a:spcPts val="0"/>
              </a:spcAft>
              <a:buSzPts val="1400"/>
              <a:buChar char="–"/>
            </a:pPr>
            <a:r>
              <a:rPr lang="en"/>
              <a:t>Precalculate vertex animation</a:t>
            </a:r>
            <a:endParaRPr/>
          </a:p>
          <a:p>
            <a:pPr marL="274320" lvl="0" indent="-274320" algn="l" rtl="0">
              <a:lnSpc>
                <a:spcPct val="130000"/>
              </a:lnSpc>
              <a:spcBef>
                <a:spcPts val="0"/>
              </a:spcBef>
              <a:spcAft>
                <a:spcPts val="0"/>
              </a:spcAft>
              <a:buSzPts val="1400"/>
              <a:buChar char="•"/>
            </a:pPr>
            <a:r>
              <a:rPr lang="en"/>
              <a:t>Has a memory cost</a:t>
            </a:r>
            <a:endParaRPr/>
          </a:p>
          <a:p>
            <a:pPr marL="274320" lvl="0" indent="-274320" algn="l" rtl="0">
              <a:lnSpc>
                <a:spcPct val="130000"/>
              </a:lnSpc>
              <a:spcBef>
                <a:spcPts val="0"/>
              </a:spcBef>
              <a:spcAft>
                <a:spcPts val="0"/>
              </a:spcAft>
              <a:buSzPts val="1400"/>
              <a:buChar char="•"/>
            </a:pPr>
            <a:r>
              <a:rPr lang="en"/>
              <a:t>Has performance cost</a:t>
            </a:r>
            <a:endParaRPr/>
          </a:p>
        </p:txBody>
      </p:sp>
      <p:pic>
        <p:nvPicPr>
          <p:cNvPr id="939" name="Google Shape;939;p102"/>
          <p:cNvPicPr preferRelativeResize="0"/>
          <p:nvPr/>
        </p:nvPicPr>
        <p:blipFill rotWithShape="1">
          <a:blip r:embed="rId3">
            <a:alphaModFix/>
          </a:blip>
          <a:srcRect/>
          <a:stretch/>
        </p:blipFill>
        <p:spPr>
          <a:xfrm>
            <a:off x="273225" y="1594300"/>
            <a:ext cx="4205850" cy="238472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103"/>
          <p:cNvSpPr txBox="1">
            <a:spLocks noGrp="1"/>
          </p:cNvSpPr>
          <p:nvPr>
            <p:ph type="ctrTitle"/>
          </p:nvPr>
        </p:nvSpPr>
        <p:spPr>
          <a:xfrm>
            <a:off x="4411291" y="2117525"/>
            <a:ext cx="4140600" cy="738600"/>
          </a:xfrm>
          <a:prstGeom prst="rect">
            <a:avLst/>
          </a:prstGeom>
          <a:noFill/>
          <a:ln>
            <a:noFill/>
          </a:ln>
        </p:spPr>
        <p:txBody>
          <a:bodyPr spcFirstLastPara="1" wrap="square" lIns="137150" tIns="34275" rIns="137150" bIns="0" anchor="b" anchorCtr="0">
            <a:normAutofit/>
          </a:bodyPr>
          <a:lstStyle/>
          <a:p>
            <a:pPr marL="0" lvl="0" indent="0" algn="l" rtl="0">
              <a:lnSpc>
                <a:spcPct val="100000"/>
              </a:lnSpc>
              <a:spcBef>
                <a:spcPts val="0"/>
              </a:spcBef>
              <a:spcAft>
                <a:spcPts val="0"/>
              </a:spcAft>
              <a:buClr>
                <a:schemeClr val="lt1"/>
              </a:buClr>
              <a:buSzPts val="3300"/>
              <a:buFont typeface="Arial"/>
              <a:buNone/>
            </a:pPr>
            <a:r>
              <a:rPr lang="en"/>
              <a:t>DERIVATIVES</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04"/>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GPUs render quads.</a:t>
            </a:r>
            <a:endParaRPr/>
          </a:p>
        </p:txBody>
      </p:sp>
      <p:sp>
        <p:nvSpPr>
          <p:cNvPr id="950" name="Google Shape;950;p104"/>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DERIVATIVES</a:t>
            </a:r>
            <a:endParaRPr/>
          </a:p>
        </p:txBody>
      </p:sp>
      <p:sp>
        <p:nvSpPr>
          <p:cNvPr id="951" name="Google Shape;951;p104"/>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Why do this?</a:t>
            </a:r>
            <a:endParaRPr/>
          </a:p>
          <a:p>
            <a:pPr marL="914400" lvl="1" indent="-317500" algn="l" rtl="0">
              <a:lnSpc>
                <a:spcPct val="130000"/>
              </a:lnSpc>
              <a:spcBef>
                <a:spcPts val="0"/>
              </a:spcBef>
              <a:spcAft>
                <a:spcPts val="0"/>
              </a:spcAft>
              <a:buSzPts val="1400"/>
              <a:buChar char="–"/>
            </a:pPr>
            <a:r>
              <a:rPr lang="en"/>
              <a:t>Derivatives</a:t>
            </a:r>
            <a:endParaRPr/>
          </a:p>
          <a:p>
            <a:pPr marL="274320" lvl="0" indent="-274320" algn="l" rtl="0">
              <a:lnSpc>
                <a:spcPct val="130000"/>
              </a:lnSpc>
              <a:spcBef>
                <a:spcPts val="0"/>
              </a:spcBef>
              <a:spcAft>
                <a:spcPts val="0"/>
              </a:spcAft>
              <a:buSzPts val="1400"/>
              <a:buChar char="•"/>
            </a:pPr>
            <a:r>
              <a:rPr lang="en"/>
              <a:t>All four lanes run in parallel</a:t>
            </a:r>
            <a:endParaRPr/>
          </a:p>
          <a:p>
            <a:pPr marL="914400" lvl="1" indent="-317500" algn="l" rtl="0">
              <a:lnSpc>
                <a:spcPct val="130000"/>
              </a:lnSpc>
              <a:spcBef>
                <a:spcPts val="0"/>
              </a:spcBef>
              <a:spcAft>
                <a:spcPts val="0"/>
              </a:spcAft>
              <a:buSzPts val="1400"/>
              <a:buChar char="–"/>
            </a:pPr>
            <a:r>
              <a:rPr lang="en" sz="1400"/>
              <a:t>Dx/Dy from offsets</a:t>
            </a:r>
            <a:endParaRPr/>
          </a:p>
          <a:p>
            <a:pPr marL="274320" lvl="0" indent="-274320" algn="l" rtl="0">
              <a:lnSpc>
                <a:spcPct val="130000"/>
              </a:lnSpc>
              <a:spcBef>
                <a:spcPts val="0"/>
              </a:spcBef>
              <a:spcAft>
                <a:spcPts val="0"/>
              </a:spcAft>
              <a:buSzPts val="1400"/>
              <a:buChar char="•"/>
            </a:pPr>
            <a:r>
              <a:rPr lang="en"/>
              <a:t>Tex.Sample()</a:t>
            </a:r>
            <a:endParaRPr/>
          </a:p>
          <a:p>
            <a:pPr marL="914400" lvl="1" indent="-317500" algn="l" rtl="0">
              <a:lnSpc>
                <a:spcPct val="130000"/>
              </a:lnSpc>
              <a:spcBef>
                <a:spcPts val="0"/>
              </a:spcBef>
              <a:spcAft>
                <a:spcPts val="0"/>
              </a:spcAft>
              <a:buSzPts val="1400"/>
              <a:buChar char="–"/>
            </a:pPr>
            <a:r>
              <a:rPr lang="en"/>
              <a:t>Implicitly calculates Dx/Dy from all four samples.</a:t>
            </a:r>
            <a:endParaRPr/>
          </a:p>
          <a:p>
            <a:pPr marL="914400" lvl="1" indent="-317500" algn="l" rtl="0">
              <a:lnSpc>
                <a:spcPct val="130000"/>
              </a:lnSpc>
              <a:spcBef>
                <a:spcPts val="0"/>
              </a:spcBef>
              <a:spcAft>
                <a:spcPts val="0"/>
              </a:spcAft>
              <a:buSzPts val="1400"/>
              <a:buChar char="–"/>
            </a:pPr>
            <a:r>
              <a:rPr lang="en"/>
              <a:t>That’s why it is illegal in a Compute or Vertex shader</a:t>
            </a:r>
            <a:endParaRPr/>
          </a:p>
        </p:txBody>
      </p:sp>
      <p:pic>
        <p:nvPicPr>
          <p:cNvPr id="952" name="Google Shape;952;p104"/>
          <p:cNvPicPr preferRelativeResize="0"/>
          <p:nvPr/>
        </p:nvPicPr>
        <p:blipFill rotWithShape="1">
          <a:blip r:embed="rId3">
            <a:alphaModFix/>
          </a:blip>
          <a:srcRect/>
          <a:stretch/>
        </p:blipFill>
        <p:spPr>
          <a:xfrm>
            <a:off x="321900" y="1921575"/>
            <a:ext cx="4156176" cy="207807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105"/>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GPUs render quads.</a:t>
            </a:r>
            <a:endParaRPr/>
          </a:p>
        </p:txBody>
      </p:sp>
      <p:sp>
        <p:nvSpPr>
          <p:cNvPr id="958" name="Google Shape;958;p10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DERIVATIVES</a:t>
            </a:r>
            <a:endParaRPr/>
          </a:p>
        </p:txBody>
      </p:sp>
      <p:sp>
        <p:nvSpPr>
          <p:cNvPr id="959" name="Google Shape;959;p105"/>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Solution:</a:t>
            </a:r>
            <a:endParaRPr/>
          </a:p>
          <a:p>
            <a:pPr marL="914400" lvl="1" indent="-317500" algn="l" rtl="0">
              <a:lnSpc>
                <a:spcPct val="130000"/>
              </a:lnSpc>
              <a:spcBef>
                <a:spcPts val="0"/>
              </a:spcBef>
              <a:spcAft>
                <a:spcPts val="0"/>
              </a:spcAft>
              <a:buSzPts val="1400"/>
              <a:buChar char="–"/>
            </a:pPr>
            <a:r>
              <a:rPr lang="en"/>
              <a:t>Calculate derivatives on our own.</a:t>
            </a:r>
            <a:endParaRPr/>
          </a:p>
          <a:p>
            <a:pPr marL="274320" lvl="0" indent="-274320" algn="l" rtl="0">
              <a:lnSpc>
                <a:spcPct val="130000"/>
              </a:lnSpc>
              <a:spcBef>
                <a:spcPts val="0"/>
              </a:spcBef>
              <a:spcAft>
                <a:spcPts val="0"/>
              </a:spcAft>
              <a:buSzPts val="1400"/>
              <a:buChar char="•"/>
            </a:pPr>
            <a:r>
              <a:rPr lang="en"/>
              <a:t>Tex.Sample() -&gt; Tex.SampleGrad()</a:t>
            </a:r>
            <a:endParaRPr/>
          </a:p>
          <a:p>
            <a:pPr marL="914400" lvl="1" indent="-317500" algn="l" rtl="0">
              <a:lnSpc>
                <a:spcPct val="130000"/>
              </a:lnSpc>
              <a:spcBef>
                <a:spcPts val="0"/>
              </a:spcBef>
              <a:spcAft>
                <a:spcPts val="0"/>
              </a:spcAft>
              <a:buSzPts val="1400"/>
              <a:buChar char="–"/>
            </a:pPr>
            <a:r>
              <a:rPr lang="en"/>
              <a:t>Pass the derivatives in.</a:t>
            </a:r>
            <a:endParaRPr/>
          </a:p>
        </p:txBody>
      </p:sp>
      <p:pic>
        <p:nvPicPr>
          <p:cNvPr id="960" name="Google Shape;960;p105"/>
          <p:cNvPicPr preferRelativeResize="0"/>
          <p:nvPr/>
        </p:nvPicPr>
        <p:blipFill rotWithShape="1">
          <a:blip r:embed="rId3">
            <a:alphaModFix/>
          </a:blip>
          <a:srcRect/>
          <a:stretch/>
        </p:blipFill>
        <p:spPr>
          <a:xfrm>
            <a:off x="321900" y="1921575"/>
            <a:ext cx="4156176" cy="207807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106"/>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Derivatives of Interpolators</a:t>
            </a:r>
            <a:endParaRPr/>
          </a:p>
        </p:txBody>
      </p:sp>
      <p:sp>
        <p:nvSpPr>
          <p:cNvPr id="966" name="Google Shape;966;p10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DERIVATIVES</a:t>
            </a:r>
            <a:endParaRPr/>
          </a:p>
        </p:txBody>
      </p:sp>
      <p:sp>
        <p:nvSpPr>
          <p:cNvPr id="967" name="Google Shape;967;p106"/>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First, we need the derivative of the barycentric coordinate.</a:t>
            </a:r>
            <a:endParaRPr/>
          </a:p>
          <a:p>
            <a:pPr marL="914400" lvl="1" indent="-228600" algn="l" rtl="0">
              <a:lnSpc>
                <a:spcPct val="130000"/>
              </a:lnSpc>
              <a:spcBef>
                <a:spcPts val="0"/>
              </a:spcBef>
              <a:spcAft>
                <a:spcPts val="0"/>
              </a:spcAft>
              <a:buSzPts val="1400"/>
              <a:buNone/>
            </a:pPr>
            <a:endParaRPr/>
          </a:p>
          <a:p>
            <a:pPr marL="0" lvl="0" indent="0" algn="l" rtl="0">
              <a:lnSpc>
                <a:spcPct val="130000"/>
              </a:lnSpc>
              <a:spcBef>
                <a:spcPts val="0"/>
              </a:spcBef>
              <a:spcAft>
                <a:spcPts val="0"/>
              </a:spcAft>
              <a:buSzPts val="1400"/>
              <a:buNone/>
            </a:pPr>
            <a:endParaRPr/>
          </a:p>
          <a:p>
            <a:pPr marL="274320" lvl="0" indent="-274320" algn="l" rtl="0">
              <a:lnSpc>
                <a:spcPct val="130000"/>
              </a:lnSpc>
              <a:spcBef>
                <a:spcPts val="0"/>
              </a:spcBef>
              <a:spcAft>
                <a:spcPts val="0"/>
              </a:spcAft>
              <a:buSzPts val="1400"/>
              <a:buChar char="•"/>
            </a:pPr>
            <a:r>
              <a:rPr lang="en"/>
              <a:t>This code donated by James McLaren and Stephen Hill</a:t>
            </a:r>
            <a:endParaRPr/>
          </a:p>
        </p:txBody>
      </p:sp>
      <p:pic>
        <p:nvPicPr>
          <p:cNvPr id="968" name="Google Shape;968;p106"/>
          <p:cNvPicPr preferRelativeResize="0"/>
          <p:nvPr/>
        </p:nvPicPr>
        <p:blipFill rotWithShape="1">
          <a:blip r:embed="rId3">
            <a:alphaModFix/>
          </a:blip>
          <a:srcRect/>
          <a:stretch/>
        </p:blipFill>
        <p:spPr>
          <a:xfrm>
            <a:off x="754775" y="1070650"/>
            <a:ext cx="2199375" cy="3536451"/>
          </a:xfrm>
          <a:prstGeom prst="rect">
            <a:avLst/>
          </a:prstGeom>
          <a:noFill/>
          <a:ln>
            <a:noFill/>
          </a:ln>
        </p:spPr>
      </p:pic>
      <p:sp>
        <p:nvSpPr>
          <p:cNvPr id="969" name="Google Shape;969;p106"/>
          <p:cNvSpPr txBox="1"/>
          <p:nvPr/>
        </p:nvSpPr>
        <p:spPr>
          <a:xfrm>
            <a:off x="5486025" y="2109225"/>
            <a:ext cx="3008400" cy="694775"/>
          </a:xfrm>
          <a:prstGeom prst="rect">
            <a:avLst/>
          </a:prstGeom>
          <a:noFill/>
          <a:ln>
            <a:noFill/>
          </a:ln>
        </p:spPr>
        <p:txBody>
          <a:bodyPr spcFirstLastPara="1" wrap="square" lIns="91425" tIns="91425" rIns="91425" bIns="91425" anchor="t" anchorCtr="0">
            <a:spAutoFit/>
          </a:bodyPr>
          <a:lstStyle/>
          <a:p>
            <a:pPr marL="0" marR="0" lvl="0" indent="0" algn="l" rtl="0">
              <a:lnSpc>
                <a:spcPct val="130000"/>
              </a:lnSpc>
              <a:spcBef>
                <a:spcPts val="0"/>
              </a:spcBef>
              <a:spcAft>
                <a:spcPts val="0"/>
              </a:spcAft>
              <a:buClr>
                <a:srgbClr val="000000"/>
              </a:buClr>
              <a:buSzPts val="850"/>
              <a:buFont typeface="Arial"/>
              <a:buNone/>
            </a:pPr>
            <a:r>
              <a:rPr lang="en" sz="850" b="0" i="0" u="none" strike="noStrike" cap="none">
                <a:solidFill>
                  <a:schemeClr val="dk1"/>
                </a:solidFill>
                <a:latin typeface="Roboto"/>
                <a:ea typeface="Roboto"/>
                <a:cs typeface="Roboto"/>
                <a:sym typeface="Roboto"/>
              </a:rPr>
              <a:t>Schied and Dachsbacher, </a:t>
            </a:r>
            <a:r>
              <a:rPr lang="en" sz="850" b="0" i="1" u="none" strike="noStrike" cap="none">
                <a:solidFill>
                  <a:schemeClr val="dk1"/>
                </a:solidFill>
                <a:latin typeface="Roboto"/>
                <a:ea typeface="Roboto"/>
                <a:cs typeface="Roboto"/>
                <a:sym typeface="Roboto"/>
              </a:rPr>
              <a:t>Deferred Attribute Interpolation for Memory-Efficient Deferred Shading</a:t>
            </a:r>
            <a:r>
              <a:rPr lang="en" sz="850" b="0" i="0" u="none" strike="noStrike" cap="none">
                <a:solidFill>
                  <a:schemeClr val="dk1"/>
                </a:solidFill>
                <a:latin typeface="Roboto"/>
                <a:ea typeface="Roboto"/>
                <a:cs typeface="Roboto"/>
                <a:sym typeface="Roboto"/>
              </a:rPr>
              <a:t>, HPG 2015</a:t>
            </a:r>
            <a:endParaRPr/>
          </a:p>
          <a:p>
            <a:pPr marL="0" marR="0" lvl="0" indent="0" algn="l" rtl="0">
              <a:lnSpc>
                <a:spcPct val="130000"/>
              </a:lnSpc>
              <a:spcBef>
                <a:spcPts val="0"/>
              </a:spcBef>
              <a:spcAft>
                <a:spcPts val="0"/>
              </a:spcAft>
              <a:buClr>
                <a:srgbClr val="000000"/>
              </a:buClr>
              <a:buSzPts val="850"/>
              <a:buFont typeface="Arial"/>
              <a:buNone/>
            </a:pPr>
            <a:r>
              <a:rPr lang="en" sz="850" b="0" i="0" u="sng" strike="noStrike" cap="none">
                <a:solidFill>
                  <a:schemeClr val="accent4"/>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https://cg.ivd.kit.edu/publications/2015/dais/DAIS.pdf</a:t>
            </a:r>
            <a:endParaRPr sz="850" b="0" i="0" u="none" strike="noStrike" cap="none">
              <a:solidFill>
                <a:schemeClr val="dk1"/>
              </a:solidFill>
              <a:latin typeface="Roboto"/>
              <a:ea typeface="Roboto"/>
              <a:cs typeface="Roboto"/>
              <a:sym typeface="Roboto"/>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07"/>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Derivatives of Interpolators</a:t>
            </a:r>
            <a:endParaRPr/>
          </a:p>
        </p:txBody>
      </p:sp>
      <p:sp>
        <p:nvSpPr>
          <p:cNvPr id="975" name="Google Shape;975;p10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DERIVATIVES</a:t>
            </a:r>
            <a:endParaRPr/>
          </a:p>
        </p:txBody>
      </p:sp>
      <p:sp>
        <p:nvSpPr>
          <p:cNvPr id="976" name="Google Shape;976;p107"/>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Given:</a:t>
            </a:r>
            <a:endParaRPr/>
          </a:p>
          <a:p>
            <a:pPr marL="914400" lvl="1" indent="-317500" algn="l" rtl="0">
              <a:lnSpc>
                <a:spcPct val="130000"/>
              </a:lnSpc>
              <a:spcBef>
                <a:spcPts val="0"/>
              </a:spcBef>
              <a:spcAft>
                <a:spcPts val="0"/>
              </a:spcAft>
              <a:buSzPts val="1400"/>
              <a:buChar char="–"/>
            </a:pPr>
            <a:r>
              <a:rPr lang="en"/>
              <a:t>Barycentric derivative</a:t>
            </a:r>
            <a:endParaRPr/>
          </a:p>
          <a:p>
            <a:pPr marL="914400" lvl="1" indent="-317500" algn="l" rtl="0">
              <a:lnSpc>
                <a:spcPct val="130000"/>
              </a:lnSpc>
              <a:spcBef>
                <a:spcPts val="0"/>
              </a:spcBef>
              <a:spcAft>
                <a:spcPts val="0"/>
              </a:spcAft>
              <a:buSzPts val="1400"/>
              <a:buChar char="–"/>
            </a:pPr>
            <a:r>
              <a:rPr lang="en"/>
              <a:t>Value from 3 attributes </a:t>
            </a:r>
            <a:endParaRPr/>
          </a:p>
          <a:p>
            <a:pPr marL="274320" lvl="0" indent="-274320" algn="l" rtl="0">
              <a:lnSpc>
                <a:spcPct val="130000"/>
              </a:lnSpc>
              <a:spcBef>
                <a:spcPts val="0"/>
              </a:spcBef>
              <a:spcAft>
                <a:spcPts val="0"/>
              </a:spcAft>
              <a:buSzPts val="1400"/>
              <a:buChar char="•"/>
            </a:pPr>
            <a:r>
              <a:rPr lang="en"/>
              <a:t>Calculate derivative of attribute</a:t>
            </a:r>
            <a:endParaRPr/>
          </a:p>
        </p:txBody>
      </p:sp>
      <p:pic>
        <p:nvPicPr>
          <p:cNvPr id="977" name="Google Shape;977;p107"/>
          <p:cNvPicPr preferRelativeResize="0"/>
          <p:nvPr/>
        </p:nvPicPr>
        <p:blipFill rotWithShape="1">
          <a:blip r:embed="rId3">
            <a:alphaModFix/>
          </a:blip>
          <a:srcRect/>
          <a:stretch/>
        </p:blipFill>
        <p:spPr>
          <a:xfrm>
            <a:off x="267600" y="2055200"/>
            <a:ext cx="4304401" cy="139402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108"/>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Derivatives of Interpolators</a:t>
            </a:r>
            <a:endParaRPr/>
          </a:p>
        </p:txBody>
      </p:sp>
      <p:sp>
        <p:nvSpPr>
          <p:cNvPr id="983" name="Google Shape;983;p108"/>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DERIVATIVES</a:t>
            </a:r>
            <a:endParaRPr/>
          </a:p>
        </p:txBody>
      </p:sp>
      <p:sp>
        <p:nvSpPr>
          <p:cNvPr id="984" name="Google Shape;984;p108"/>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Then how to calculate derivatives for textures samples?</a:t>
            </a:r>
            <a:endParaRPr/>
          </a:p>
          <a:p>
            <a:pPr marL="274320" lvl="0" indent="-274320" algn="l" rtl="0">
              <a:lnSpc>
                <a:spcPct val="130000"/>
              </a:lnSpc>
              <a:spcBef>
                <a:spcPts val="0"/>
              </a:spcBef>
              <a:spcAft>
                <a:spcPts val="0"/>
              </a:spcAft>
              <a:buSzPts val="1400"/>
              <a:buChar char="•"/>
            </a:pPr>
            <a:r>
              <a:rPr lang="en"/>
              <a:t>Use structure for Derived_float2.</a:t>
            </a:r>
            <a:endParaRPr/>
          </a:p>
          <a:p>
            <a:pPr marL="274320" lvl="0" indent="-274320" algn="l" rtl="0">
              <a:lnSpc>
                <a:spcPct val="130000"/>
              </a:lnSpc>
              <a:spcBef>
                <a:spcPts val="0"/>
              </a:spcBef>
              <a:spcAft>
                <a:spcPts val="0"/>
              </a:spcAft>
              <a:buSzPts val="1400"/>
              <a:buChar char="•"/>
            </a:pPr>
            <a:r>
              <a:rPr lang="en"/>
              <a:t>Write derivative versions of all functions, like divide and cosine.</a:t>
            </a:r>
            <a:endParaRPr/>
          </a:p>
        </p:txBody>
      </p:sp>
      <p:pic>
        <p:nvPicPr>
          <p:cNvPr id="985" name="Google Shape;985;p108"/>
          <p:cNvPicPr preferRelativeResize="0"/>
          <p:nvPr/>
        </p:nvPicPr>
        <p:blipFill rotWithShape="1">
          <a:blip r:embed="rId3">
            <a:alphaModFix/>
          </a:blip>
          <a:srcRect/>
          <a:stretch/>
        </p:blipFill>
        <p:spPr>
          <a:xfrm>
            <a:off x="796800" y="1450411"/>
            <a:ext cx="2627775" cy="1157850"/>
          </a:xfrm>
          <a:prstGeom prst="rect">
            <a:avLst/>
          </a:prstGeom>
          <a:noFill/>
          <a:ln>
            <a:noFill/>
          </a:ln>
        </p:spPr>
      </p:pic>
      <p:pic>
        <p:nvPicPr>
          <p:cNvPr id="986" name="Google Shape;986;p108"/>
          <p:cNvPicPr preferRelativeResize="0"/>
          <p:nvPr/>
        </p:nvPicPr>
        <p:blipFill rotWithShape="1">
          <a:blip r:embed="rId4">
            <a:alphaModFix/>
          </a:blip>
          <a:srcRect/>
          <a:stretch/>
        </p:blipFill>
        <p:spPr>
          <a:xfrm>
            <a:off x="200175" y="2969100"/>
            <a:ext cx="4404800" cy="123737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109"/>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Derivatives of Interpolators</a:t>
            </a:r>
            <a:endParaRPr/>
          </a:p>
        </p:txBody>
      </p:sp>
      <p:sp>
        <p:nvSpPr>
          <p:cNvPr id="992" name="Google Shape;992;p109"/>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DERIVATIVES</a:t>
            </a:r>
            <a:endParaRPr/>
          </a:p>
        </p:txBody>
      </p:sp>
      <p:sp>
        <p:nvSpPr>
          <p:cNvPr id="993" name="Google Shape;993;p109"/>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Make sure the derivative functions are used on the path from interpolators to the texture samples.</a:t>
            </a:r>
            <a:endParaRPr/>
          </a:p>
          <a:p>
            <a:pPr marL="457200" lvl="0" indent="0" algn="l" rtl="0">
              <a:lnSpc>
                <a:spcPct val="130000"/>
              </a:lnSpc>
              <a:spcBef>
                <a:spcPts val="0"/>
              </a:spcBef>
              <a:spcAft>
                <a:spcPts val="0"/>
              </a:spcAft>
              <a:buSzPts val="1400"/>
              <a:buNone/>
            </a:pPr>
            <a:endParaRPr/>
          </a:p>
        </p:txBody>
      </p:sp>
      <p:pic>
        <p:nvPicPr>
          <p:cNvPr id="994" name="Google Shape;994;p109"/>
          <p:cNvPicPr preferRelativeResize="0"/>
          <p:nvPr/>
        </p:nvPicPr>
        <p:blipFill rotWithShape="1">
          <a:blip r:embed="rId3">
            <a:alphaModFix/>
          </a:blip>
          <a:srcRect/>
          <a:stretch/>
        </p:blipFill>
        <p:spPr>
          <a:xfrm>
            <a:off x="461600" y="1574125"/>
            <a:ext cx="3793100" cy="576325"/>
          </a:xfrm>
          <a:prstGeom prst="rect">
            <a:avLst/>
          </a:prstGeom>
          <a:noFill/>
          <a:ln>
            <a:noFill/>
          </a:ln>
        </p:spPr>
      </p:pic>
      <p:pic>
        <p:nvPicPr>
          <p:cNvPr id="995" name="Google Shape;995;p109"/>
          <p:cNvPicPr preferRelativeResize="0"/>
          <p:nvPr/>
        </p:nvPicPr>
        <p:blipFill rotWithShape="1">
          <a:blip r:embed="rId4">
            <a:alphaModFix/>
          </a:blip>
          <a:srcRect/>
          <a:stretch/>
        </p:blipFill>
        <p:spPr>
          <a:xfrm>
            <a:off x="461600" y="3108797"/>
            <a:ext cx="3139700" cy="1160900"/>
          </a:xfrm>
          <a:prstGeom prst="rect">
            <a:avLst/>
          </a:prstGeom>
          <a:noFill/>
          <a:ln>
            <a:noFill/>
          </a:ln>
        </p:spPr>
      </p:pic>
      <p:cxnSp>
        <p:nvCxnSpPr>
          <p:cNvPr id="996" name="Google Shape;996;p109"/>
          <p:cNvCxnSpPr/>
          <p:nvPr/>
        </p:nvCxnSpPr>
        <p:spPr>
          <a:xfrm flipH="1">
            <a:off x="2028575" y="2247275"/>
            <a:ext cx="27300" cy="756600"/>
          </a:xfrm>
          <a:prstGeom prst="straightConnector1">
            <a:avLst/>
          </a:prstGeom>
          <a:noFill/>
          <a:ln w="28575" cap="flat" cmpd="sng">
            <a:solidFill>
              <a:schemeClr val="dk2"/>
            </a:solidFill>
            <a:prstDash val="solid"/>
            <a:round/>
            <a:headEnd type="none" w="sm" len="sm"/>
            <a:tailEnd type="triangle" w="med" len="med"/>
          </a:ln>
        </p:spPr>
      </p:cxnSp>
      <p:pic>
        <p:nvPicPr>
          <p:cNvPr id="997" name="Google Shape;997;p109"/>
          <p:cNvPicPr preferRelativeResize="0"/>
          <p:nvPr/>
        </p:nvPicPr>
        <p:blipFill rotWithShape="1">
          <a:blip r:embed="rId5">
            <a:alphaModFix/>
          </a:blip>
          <a:srcRect/>
          <a:stretch/>
        </p:blipFill>
        <p:spPr>
          <a:xfrm>
            <a:off x="5398900" y="3073236"/>
            <a:ext cx="2627775" cy="1157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1"/>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Variable Rate</a:t>
            </a:r>
            <a:endParaRPr/>
          </a:p>
        </p:txBody>
      </p:sp>
      <p:sp>
        <p:nvSpPr>
          <p:cNvPr id="162" name="Google Shape;162;p1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VISIBILITY AND VRS</a:t>
            </a:r>
            <a:endParaRPr/>
          </a:p>
        </p:txBody>
      </p:sp>
      <p:sp>
        <p:nvSpPr>
          <p:cNvPr id="163" name="Google Shape;163;p11"/>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lnSpcReduction="10000"/>
          </a:bodyPr>
          <a:lstStyle/>
          <a:p>
            <a:pPr marL="274320" lvl="0" indent="-274320" algn="l" rtl="0">
              <a:lnSpc>
                <a:spcPct val="130000"/>
              </a:lnSpc>
              <a:spcBef>
                <a:spcPts val="0"/>
              </a:spcBef>
              <a:spcAft>
                <a:spcPts val="0"/>
              </a:spcAft>
              <a:buSzPts val="1400"/>
              <a:buChar char="•"/>
            </a:pPr>
            <a:r>
              <a:rPr lang="en"/>
              <a:t>Visibility Buffer to decouple geometry rate from shading rate</a:t>
            </a:r>
            <a:endParaRPr/>
          </a:p>
          <a:p>
            <a:pPr marL="914400" lvl="1" indent="-317500" algn="l" rtl="0">
              <a:lnSpc>
                <a:spcPct val="130000"/>
              </a:lnSpc>
              <a:spcBef>
                <a:spcPts val="0"/>
              </a:spcBef>
              <a:spcAft>
                <a:spcPts val="0"/>
              </a:spcAft>
              <a:buSzPts val="1400"/>
              <a:buChar char="–"/>
            </a:pPr>
            <a:r>
              <a:rPr lang="en"/>
              <a:t>1x</a:t>
            </a:r>
            <a:endParaRPr/>
          </a:p>
          <a:p>
            <a:pPr marL="914400" lvl="1" indent="-317500" algn="l" rtl="0">
              <a:lnSpc>
                <a:spcPct val="130000"/>
              </a:lnSpc>
              <a:spcBef>
                <a:spcPts val="0"/>
              </a:spcBef>
              <a:spcAft>
                <a:spcPts val="0"/>
              </a:spcAft>
              <a:buSzPts val="1400"/>
              <a:buChar char="–"/>
            </a:pPr>
            <a:r>
              <a:rPr lang="en"/>
              <a:t>2x</a:t>
            </a:r>
            <a:endParaRPr/>
          </a:p>
          <a:p>
            <a:pPr marL="914400" lvl="1" indent="-317500" algn="l" rtl="0">
              <a:lnSpc>
                <a:spcPct val="130000"/>
              </a:lnSpc>
              <a:spcBef>
                <a:spcPts val="0"/>
              </a:spcBef>
              <a:spcAft>
                <a:spcPts val="0"/>
              </a:spcAft>
              <a:buSzPts val="1400"/>
              <a:buChar char="–"/>
            </a:pPr>
            <a:r>
              <a:rPr lang="en"/>
              <a:t>4x</a:t>
            </a:r>
            <a:endParaRPr/>
          </a:p>
          <a:p>
            <a:pPr marL="914400" lvl="1" indent="-317500" algn="l" rtl="0">
              <a:lnSpc>
                <a:spcPct val="130000"/>
              </a:lnSpc>
              <a:spcBef>
                <a:spcPts val="0"/>
              </a:spcBef>
              <a:spcAft>
                <a:spcPts val="0"/>
              </a:spcAft>
              <a:buSzPts val="1400"/>
              <a:buChar char="–"/>
            </a:pPr>
            <a:r>
              <a:rPr lang="en"/>
              <a:t>Stochastic</a:t>
            </a:r>
            <a:endParaRPr/>
          </a:p>
          <a:p>
            <a:pPr marL="274320" lvl="0" indent="-274320" algn="l" rtl="0">
              <a:lnSpc>
                <a:spcPct val="130000"/>
              </a:lnSpc>
              <a:spcBef>
                <a:spcPts val="0"/>
              </a:spcBef>
              <a:spcAft>
                <a:spcPts val="0"/>
              </a:spcAft>
              <a:buSzPts val="1400"/>
              <a:buChar char="•"/>
            </a:pPr>
            <a:r>
              <a:rPr lang="en"/>
              <a:t>Reconstruction</a:t>
            </a:r>
            <a:endParaRPr/>
          </a:p>
          <a:p>
            <a:pPr marL="914400" lvl="1" indent="-317500" algn="l" rtl="0">
              <a:lnSpc>
                <a:spcPct val="130000"/>
              </a:lnSpc>
              <a:spcBef>
                <a:spcPts val="0"/>
              </a:spcBef>
              <a:spcAft>
                <a:spcPts val="0"/>
              </a:spcAft>
              <a:buSzPts val="1400"/>
              <a:buChar char="–"/>
            </a:pPr>
            <a:r>
              <a:rPr lang="en"/>
              <a:t>Always have “good” edges</a:t>
            </a:r>
            <a:endParaRPr/>
          </a:p>
          <a:p>
            <a:pPr marL="1371600" lvl="2" indent="-317500" algn="l" rtl="0">
              <a:lnSpc>
                <a:spcPct val="130000"/>
              </a:lnSpc>
              <a:spcBef>
                <a:spcPts val="0"/>
              </a:spcBef>
              <a:spcAft>
                <a:spcPts val="0"/>
              </a:spcAft>
              <a:buSzPts val="1400"/>
              <a:buChar char="•"/>
            </a:pPr>
            <a:r>
              <a:rPr lang="en"/>
              <a:t>Upsampling sacrifices edges</a:t>
            </a:r>
            <a:endParaRPr/>
          </a:p>
          <a:p>
            <a:pPr marL="914400" lvl="1" indent="-317500" algn="l" rtl="0">
              <a:lnSpc>
                <a:spcPct val="130000"/>
              </a:lnSpc>
              <a:spcBef>
                <a:spcPts val="0"/>
              </a:spcBef>
              <a:spcAft>
                <a:spcPts val="0"/>
              </a:spcAft>
              <a:buSzPts val="1400"/>
              <a:buChar char="–"/>
            </a:pPr>
            <a:r>
              <a:rPr lang="en"/>
              <a:t>Tradeoff is detail vs performance</a:t>
            </a:r>
            <a:endParaRPr/>
          </a:p>
          <a:p>
            <a:pPr marL="274320" lvl="0" indent="-228600" algn="l" rtl="0">
              <a:lnSpc>
                <a:spcPct val="130000"/>
              </a:lnSpc>
              <a:spcBef>
                <a:spcPts val="0"/>
              </a:spcBef>
              <a:spcAft>
                <a:spcPts val="0"/>
              </a:spcAft>
              <a:buSzPts val="600"/>
              <a:buNone/>
            </a:pPr>
            <a:endParaRPr sz="600"/>
          </a:p>
        </p:txBody>
      </p:sp>
      <p:pic>
        <p:nvPicPr>
          <p:cNvPr id="164" name="Google Shape;164;p11"/>
          <p:cNvPicPr preferRelativeResize="0"/>
          <p:nvPr/>
        </p:nvPicPr>
        <p:blipFill rotWithShape="1">
          <a:blip r:embed="rId3">
            <a:alphaModFix/>
          </a:blip>
          <a:srcRect/>
          <a:stretch/>
        </p:blipFill>
        <p:spPr>
          <a:xfrm>
            <a:off x="490175" y="1125276"/>
            <a:ext cx="1419616" cy="1446475"/>
          </a:xfrm>
          <a:prstGeom prst="rect">
            <a:avLst/>
          </a:prstGeom>
          <a:noFill/>
          <a:ln>
            <a:noFill/>
          </a:ln>
        </p:spPr>
      </p:pic>
      <p:pic>
        <p:nvPicPr>
          <p:cNvPr id="165" name="Google Shape;165;p11"/>
          <p:cNvPicPr preferRelativeResize="0"/>
          <p:nvPr/>
        </p:nvPicPr>
        <p:blipFill rotWithShape="1">
          <a:blip r:embed="rId4">
            <a:alphaModFix/>
          </a:blip>
          <a:srcRect/>
          <a:stretch/>
        </p:blipFill>
        <p:spPr>
          <a:xfrm>
            <a:off x="2236825" y="1125276"/>
            <a:ext cx="1419616" cy="1446475"/>
          </a:xfrm>
          <a:prstGeom prst="rect">
            <a:avLst/>
          </a:prstGeom>
          <a:noFill/>
          <a:ln>
            <a:noFill/>
          </a:ln>
        </p:spPr>
      </p:pic>
      <p:pic>
        <p:nvPicPr>
          <p:cNvPr id="166" name="Google Shape;166;p11"/>
          <p:cNvPicPr preferRelativeResize="0"/>
          <p:nvPr/>
        </p:nvPicPr>
        <p:blipFill rotWithShape="1">
          <a:blip r:embed="rId5">
            <a:alphaModFix/>
          </a:blip>
          <a:srcRect/>
          <a:stretch/>
        </p:blipFill>
        <p:spPr>
          <a:xfrm>
            <a:off x="490175" y="2817901"/>
            <a:ext cx="1419616" cy="1446475"/>
          </a:xfrm>
          <a:prstGeom prst="rect">
            <a:avLst/>
          </a:prstGeom>
          <a:noFill/>
          <a:ln>
            <a:noFill/>
          </a:ln>
        </p:spPr>
      </p:pic>
      <p:pic>
        <p:nvPicPr>
          <p:cNvPr id="167" name="Google Shape;167;p11"/>
          <p:cNvPicPr preferRelativeResize="0"/>
          <p:nvPr/>
        </p:nvPicPr>
        <p:blipFill rotWithShape="1">
          <a:blip r:embed="rId6">
            <a:alphaModFix/>
          </a:blip>
          <a:srcRect/>
          <a:stretch/>
        </p:blipFill>
        <p:spPr>
          <a:xfrm>
            <a:off x="2236825" y="2817901"/>
            <a:ext cx="1419616" cy="144647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1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DERIVATIVES</a:t>
            </a:r>
            <a:endParaRPr/>
          </a:p>
        </p:txBody>
      </p:sp>
      <p:sp>
        <p:nvSpPr>
          <p:cNvPr id="1003" name="Google Shape;1003;p110"/>
          <p:cNvSpPr txBox="1">
            <a:spLocks noGrp="1"/>
          </p:cNvSpPr>
          <p:nvPr>
            <p:ph type="body" idx="3"/>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Material Graphs</a:t>
            </a:r>
            <a:endParaRPr/>
          </a:p>
        </p:txBody>
      </p:sp>
      <p:sp>
        <p:nvSpPr>
          <p:cNvPr id="1004" name="Google Shape;1004;p110"/>
          <p:cNvSpPr txBox="1">
            <a:spLocks noGrp="1"/>
          </p:cNvSpPr>
          <p:nvPr>
            <p:ph type="body" idx="4"/>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Lots of maintenance.</a:t>
            </a:r>
            <a:endParaRPr/>
          </a:p>
          <a:p>
            <a:pPr marL="274320" lvl="0" indent="-274320" algn="l" rtl="0">
              <a:lnSpc>
                <a:spcPct val="130000"/>
              </a:lnSpc>
              <a:spcBef>
                <a:spcPts val="0"/>
              </a:spcBef>
              <a:spcAft>
                <a:spcPts val="0"/>
              </a:spcAft>
              <a:buSzPts val="1400"/>
              <a:buChar char="•"/>
            </a:pPr>
            <a:r>
              <a:rPr lang="en"/>
              <a:t>Learn to love type conversions.</a:t>
            </a:r>
            <a:endParaRPr/>
          </a:p>
          <a:p>
            <a:pPr marL="0" lvl="0" indent="0" algn="l" rtl="0">
              <a:lnSpc>
                <a:spcPct val="130000"/>
              </a:lnSpc>
              <a:spcBef>
                <a:spcPts val="0"/>
              </a:spcBef>
              <a:spcAft>
                <a:spcPts val="0"/>
              </a:spcAft>
              <a:buSzPts val="1400"/>
              <a:buNone/>
            </a:pPr>
            <a:endParaRPr/>
          </a:p>
        </p:txBody>
      </p:sp>
      <p:pic>
        <p:nvPicPr>
          <p:cNvPr id="1005" name="Google Shape;1005;p110"/>
          <p:cNvPicPr preferRelativeResize="0"/>
          <p:nvPr/>
        </p:nvPicPr>
        <p:blipFill rotWithShape="1">
          <a:blip r:embed="rId3">
            <a:alphaModFix/>
          </a:blip>
          <a:srcRect/>
          <a:stretch/>
        </p:blipFill>
        <p:spPr>
          <a:xfrm>
            <a:off x="441250" y="1253651"/>
            <a:ext cx="4023076" cy="2636201"/>
          </a:xfrm>
          <a:prstGeom prst="rect">
            <a:avLst/>
          </a:prstGeom>
          <a:noFill/>
          <a:ln>
            <a:noFill/>
          </a:ln>
        </p:spPr>
      </p:pic>
      <p:pic>
        <p:nvPicPr>
          <p:cNvPr id="1006" name="Google Shape;1006;p110"/>
          <p:cNvPicPr preferRelativeResize="0"/>
          <p:nvPr/>
        </p:nvPicPr>
        <p:blipFill rotWithShape="1">
          <a:blip r:embed="rId4">
            <a:alphaModFix/>
          </a:blip>
          <a:srcRect/>
          <a:stretch/>
        </p:blipFill>
        <p:spPr>
          <a:xfrm>
            <a:off x="5398900" y="3073236"/>
            <a:ext cx="2627775" cy="11578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111"/>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MDL/OSL</a:t>
            </a:r>
            <a:endParaRPr/>
          </a:p>
        </p:txBody>
      </p:sp>
      <p:sp>
        <p:nvSpPr>
          <p:cNvPr id="1012" name="Google Shape;1012;p11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DERIVATIVES</a:t>
            </a:r>
            <a:endParaRPr/>
          </a:p>
        </p:txBody>
      </p:sp>
      <p:sp>
        <p:nvSpPr>
          <p:cNvPr id="1013" name="Google Shape;1013;p111"/>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lnSpcReduction="10000"/>
          </a:bodyPr>
          <a:lstStyle/>
          <a:p>
            <a:pPr marL="274320" lvl="0" indent="-274320" algn="l" rtl="0">
              <a:lnSpc>
                <a:spcPct val="130000"/>
              </a:lnSpc>
              <a:spcBef>
                <a:spcPts val="0"/>
              </a:spcBef>
              <a:spcAft>
                <a:spcPts val="0"/>
              </a:spcAft>
              <a:buSzPts val="1400"/>
              <a:buChar char="•"/>
            </a:pPr>
            <a:r>
              <a:rPr lang="en"/>
              <a:t>Both Languages:</a:t>
            </a:r>
            <a:endParaRPr/>
          </a:p>
          <a:p>
            <a:pPr marL="914400" lvl="1" indent="-317500" algn="l" rtl="0">
              <a:lnSpc>
                <a:spcPct val="130000"/>
              </a:lnSpc>
              <a:spcBef>
                <a:spcPts val="0"/>
              </a:spcBef>
              <a:spcAft>
                <a:spcPts val="0"/>
              </a:spcAft>
              <a:buSzPts val="1400"/>
              <a:buChar char="–"/>
            </a:pPr>
            <a:r>
              <a:rPr lang="en"/>
              <a:t>Surface description</a:t>
            </a:r>
            <a:endParaRPr/>
          </a:p>
          <a:p>
            <a:pPr marL="914400" lvl="1" indent="-317500" algn="l" rtl="0">
              <a:lnSpc>
                <a:spcPct val="130000"/>
              </a:lnSpc>
              <a:spcBef>
                <a:spcPts val="0"/>
              </a:spcBef>
              <a:spcAft>
                <a:spcPts val="0"/>
              </a:spcAft>
              <a:buSzPts val="1400"/>
              <a:buChar char="–"/>
            </a:pPr>
            <a:r>
              <a:rPr lang="en" sz="1400"/>
              <a:t>Calculate derivatives.</a:t>
            </a:r>
            <a:endParaRPr sz="1400"/>
          </a:p>
          <a:p>
            <a:pPr marL="914400" lvl="1" indent="-317500" algn="l" rtl="0">
              <a:lnSpc>
                <a:spcPct val="130000"/>
              </a:lnSpc>
              <a:spcBef>
                <a:spcPts val="0"/>
              </a:spcBef>
              <a:spcAft>
                <a:spcPts val="0"/>
              </a:spcAft>
              <a:buSzPts val="1400"/>
              <a:buChar char="–"/>
            </a:pPr>
            <a:r>
              <a:rPr lang="en"/>
              <a:t>Generated </a:t>
            </a:r>
            <a:r>
              <a:rPr lang="en" sz="1400"/>
              <a:t>from MaterialX</a:t>
            </a:r>
            <a:endParaRPr/>
          </a:p>
          <a:p>
            <a:pPr marL="274320" lvl="0" indent="-274320" algn="l" rtl="0">
              <a:lnSpc>
                <a:spcPct val="130000"/>
              </a:lnSpc>
              <a:spcBef>
                <a:spcPts val="0"/>
              </a:spcBef>
              <a:spcAft>
                <a:spcPts val="0"/>
              </a:spcAft>
              <a:buSzPts val="1400"/>
              <a:buChar char="•"/>
            </a:pPr>
            <a:r>
              <a:rPr lang="en"/>
              <a:t>Material Definition Language (MDL)</a:t>
            </a:r>
            <a:endParaRPr/>
          </a:p>
          <a:p>
            <a:pPr marL="914400" lvl="1" indent="-317500" algn="l" rtl="0">
              <a:lnSpc>
                <a:spcPct val="130000"/>
              </a:lnSpc>
              <a:spcBef>
                <a:spcPts val="0"/>
              </a:spcBef>
              <a:spcAft>
                <a:spcPts val="0"/>
              </a:spcAft>
              <a:buSzPts val="1400"/>
              <a:buChar char="–"/>
            </a:pPr>
            <a:r>
              <a:rPr lang="en" sz="1400"/>
              <a:t>NVIDIA</a:t>
            </a:r>
            <a:endParaRPr sz="1400"/>
          </a:p>
          <a:p>
            <a:pPr marL="914400" lvl="1" indent="-317500" algn="l" rtl="0">
              <a:lnSpc>
                <a:spcPct val="130000"/>
              </a:lnSpc>
              <a:spcBef>
                <a:spcPts val="0"/>
              </a:spcBef>
              <a:spcAft>
                <a:spcPts val="0"/>
              </a:spcAft>
              <a:buSzPts val="1400"/>
              <a:buChar char="–"/>
            </a:pPr>
            <a:r>
              <a:rPr lang="en" sz="1400"/>
              <a:t>Generates HLSL</a:t>
            </a:r>
            <a:endParaRPr/>
          </a:p>
          <a:p>
            <a:pPr marL="274320" lvl="0" indent="-274320" algn="l" rtl="0">
              <a:lnSpc>
                <a:spcPct val="130000"/>
              </a:lnSpc>
              <a:spcBef>
                <a:spcPts val="0"/>
              </a:spcBef>
              <a:spcAft>
                <a:spcPts val="0"/>
              </a:spcAft>
              <a:buSzPts val="1400"/>
              <a:buChar char="•"/>
            </a:pPr>
            <a:r>
              <a:rPr lang="en"/>
              <a:t>Open Shading Language (OSL)</a:t>
            </a:r>
            <a:endParaRPr/>
          </a:p>
          <a:p>
            <a:pPr marL="914400" lvl="1" indent="-317500" algn="l" rtl="0">
              <a:lnSpc>
                <a:spcPct val="130000"/>
              </a:lnSpc>
              <a:spcBef>
                <a:spcPts val="0"/>
              </a:spcBef>
              <a:spcAft>
                <a:spcPts val="0"/>
              </a:spcAft>
              <a:buSzPts val="1400"/>
              <a:buChar char="–"/>
            </a:pPr>
            <a:r>
              <a:rPr lang="en" sz="1400"/>
              <a:t>Sony </a:t>
            </a:r>
            <a:r>
              <a:rPr lang="en"/>
              <a:t>I</a:t>
            </a:r>
            <a:r>
              <a:rPr lang="en" sz="1400"/>
              <a:t>mageworks</a:t>
            </a:r>
            <a:endParaRPr sz="1400"/>
          </a:p>
          <a:p>
            <a:pPr marL="914400" lvl="1" indent="-317500" algn="l" rtl="0">
              <a:lnSpc>
                <a:spcPct val="130000"/>
              </a:lnSpc>
              <a:spcBef>
                <a:spcPts val="0"/>
              </a:spcBef>
              <a:spcAft>
                <a:spcPts val="0"/>
              </a:spcAft>
              <a:buSzPts val="1400"/>
              <a:buChar char="–"/>
            </a:pPr>
            <a:r>
              <a:rPr lang="en" sz="1400"/>
              <a:t>Does not generate HLSL</a:t>
            </a:r>
            <a:endParaRPr/>
          </a:p>
          <a:p>
            <a:pPr marL="457200" lvl="0" indent="0" algn="l" rtl="0">
              <a:lnSpc>
                <a:spcPct val="130000"/>
              </a:lnSpc>
              <a:spcBef>
                <a:spcPts val="0"/>
              </a:spcBef>
              <a:spcAft>
                <a:spcPts val="0"/>
              </a:spcAft>
              <a:buSzPts val="1400"/>
              <a:buNone/>
            </a:pPr>
            <a:endParaRPr/>
          </a:p>
        </p:txBody>
      </p:sp>
      <p:pic>
        <p:nvPicPr>
          <p:cNvPr id="1014" name="Google Shape;1014;p111"/>
          <p:cNvPicPr preferRelativeResize="0"/>
          <p:nvPr/>
        </p:nvPicPr>
        <p:blipFill rotWithShape="1">
          <a:blip r:embed="rId3">
            <a:alphaModFix/>
          </a:blip>
          <a:srcRect/>
          <a:stretch/>
        </p:blipFill>
        <p:spPr>
          <a:xfrm>
            <a:off x="441250" y="1253651"/>
            <a:ext cx="4023076" cy="2636201"/>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112"/>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USD/MDL Pipeline</a:t>
            </a:r>
            <a:endParaRPr/>
          </a:p>
        </p:txBody>
      </p:sp>
      <p:sp>
        <p:nvSpPr>
          <p:cNvPr id="1020" name="Google Shape;1020;p11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DERIVATIVES</a:t>
            </a:r>
            <a:endParaRPr/>
          </a:p>
        </p:txBody>
      </p:sp>
      <p:sp>
        <p:nvSpPr>
          <p:cNvPr id="1021" name="Google Shape;1021;p112"/>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USD -&gt; MaterialX -&gt; MDL -&gt; HLSL</a:t>
            </a:r>
            <a:endParaRPr/>
          </a:p>
          <a:p>
            <a:pPr marL="914400" lvl="1" indent="-317500" algn="l" rtl="0">
              <a:lnSpc>
                <a:spcPct val="130000"/>
              </a:lnSpc>
              <a:spcBef>
                <a:spcPts val="0"/>
              </a:spcBef>
              <a:spcAft>
                <a:spcPts val="0"/>
              </a:spcAft>
              <a:buSzPts val="1400"/>
              <a:buChar char="–"/>
            </a:pPr>
            <a:r>
              <a:rPr lang="en" sz="1400"/>
              <a:t>Sounds more complicated than it is.</a:t>
            </a:r>
            <a:endParaRPr sz="1400"/>
          </a:p>
          <a:p>
            <a:pPr marL="914400" lvl="1" indent="-317500" algn="l" rtl="0">
              <a:lnSpc>
                <a:spcPct val="130000"/>
              </a:lnSpc>
              <a:spcBef>
                <a:spcPts val="0"/>
              </a:spcBef>
              <a:spcAft>
                <a:spcPts val="0"/>
              </a:spcAft>
              <a:buSzPts val="1400"/>
              <a:buChar char="–"/>
            </a:pPr>
            <a:r>
              <a:rPr lang="en" sz="1400"/>
              <a:t>Easier than building a material editor, parser, generator, etc.</a:t>
            </a:r>
            <a:endParaRPr sz="1400"/>
          </a:p>
          <a:p>
            <a:pPr marL="274320" lvl="0" indent="-274320" algn="l" rtl="0">
              <a:lnSpc>
                <a:spcPct val="130000"/>
              </a:lnSpc>
              <a:spcBef>
                <a:spcPts val="0"/>
              </a:spcBef>
              <a:spcAft>
                <a:spcPts val="0"/>
              </a:spcAft>
              <a:buSzPts val="1400"/>
              <a:buChar char="•"/>
            </a:pPr>
            <a:r>
              <a:rPr lang="en"/>
              <a:t>MDL has other useful features</a:t>
            </a:r>
            <a:endParaRPr/>
          </a:p>
          <a:p>
            <a:pPr marL="914400" lvl="1" indent="-317500" algn="l" rtl="0">
              <a:lnSpc>
                <a:spcPct val="130000"/>
              </a:lnSpc>
              <a:spcBef>
                <a:spcPts val="0"/>
              </a:spcBef>
              <a:spcAft>
                <a:spcPts val="0"/>
              </a:spcAft>
              <a:buSzPts val="1400"/>
              <a:buChar char="–"/>
            </a:pPr>
            <a:r>
              <a:rPr lang="en"/>
              <a:t>Baking uniforms.</a:t>
            </a:r>
            <a:endParaRPr/>
          </a:p>
          <a:p>
            <a:pPr marL="914400" lvl="1" indent="-317500" algn="l" rtl="0">
              <a:lnSpc>
                <a:spcPct val="130000"/>
              </a:lnSpc>
              <a:spcBef>
                <a:spcPts val="0"/>
              </a:spcBef>
              <a:spcAft>
                <a:spcPts val="0"/>
              </a:spcAft>
              <a:buSzPts val="1400"/>
              <a:buChar char="–"/>
            </a:pPr>
            <a:r>
              <a:rPr lang="en"/>
              <a:t>Baking textures.</a:t>
            </a:r>
            <a:endParaRPr/>
          </a:p>
        </p:txBody>
      </p:sp>
      <p:pic>
        <p:nvPicPr>
          <p:cNvPr id="1022" name="Google Shape;1022;p112"/>
          <p:cNvPicPr preferRelativeResize="0"/>
          <p:nvPr/>
        </p:nvPicPr>
        <p:blipFill rotWithShape="1">
          <a:blip r:embed="rId3">
            <a:alphaModFix/>
          </a:blip>
          <a:srcRect/>
          <a:stretch/>
        </p:blipFill>
        <p:spPr>
          <a:xfrm>
            <a:off x="441250" y="1253651"/>
            <a:ext cx="4023076" cy="2636201"/>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113"/>
          <p:cNvSpPr txBox="1">
            <a:spLocks noGrp="1"/>
          </p:cNvSpPr>
          <p:nvPr>
            <p:ph type="ctrTitle"/>
          </p:nvPr>
        </p:nvSpPr>
        <p:spPr>
          <a:xfrm>
            <a:off x="4411291" y="2117525"/>
            <a:ext cx="4140600" cy="738600"/>
          </a:xfrm>
          <a:prstGeom prst="rect">
            <a:avLst/>
          </a:prstGeom>
          <a:noFill/>
          <a:ln>
            <a:noFill/>
          </a:ln>
        </p:spPr>
        <p:txBody>
          <a:bodyPr spcFirstLastPara="1" wrap="square" lIns="137150" tIns="34275" rIns="137150" bIns="0" anchor="b" anchorCtr="0">
            <a:normAutofit/>
          </a:bodyPr>
          <a:lstStyle/>
          <a:p>
            <a:pPr marL="0" lvl="0" indent="0" algn="l" rtl="0">
              <a:lnSpc>
                <a:spcPct val="100000"/>
              </a:lnSpc>
              <a:spcBef>
                <a:spcPts val="0"/>
              </a:spcBef>
              <a:spcAft>
                <a:spcPts val="0"/>
              </a:spcAft>
              <a:buClr>
                <a:schemeClr val="lt1"/>
              </a:buClr>
              <a:buSzPts val="3300"/>
              <a:buFont typeface="Arial"/>
              <a:buNone/>
            </a:pPr>
            <a:r>
              <a:rPr lang="en"/>
              <a:t>RECONSTRUCTION</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14"/>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VRS Patterns</a:t>
            </a:r>
            <a:endParaRPr/>
          </a:p>
        </p:txBody>
      </p:sp>
      <p:sp>
        <p:nvSpPr>
          <p:cNvPr id="1033" name="Google Shape;1033;p114"/>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034" name="Google Shape;1034;p114"/>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b="1"/>
              <a:t>2x Diagonal</a:t>
            </a:r>
            <a:endParaRPr b="1"/>
          </a:p>
          <a:p>
            <a:pPr marL="274320" lvl="0" indent="-274320" algn="l" rtl="0">
              <a:lnSpc>
                <a:spcPct val="130000"/>
              </a:lnSpc>
              <a:spcBef>
                <a:spcPts val="0"/>
              </a:spcBef>
              <a:spcAft>
                <a:spcPts val="0"/>
              </a:spcAft>
              <a:buSzPts val="1400"/>
              <a:buChar char="•"/>
            </a:pPr>
            <a:r>
              <a:rPr lang="en"/>
              <a:t>4x Grid</a:t>
            </a:r>
            <a:endParaRPr/>
          </a:p>
          <a:p>
            <a:pPr marL="274320" lvl="0" indent="-274320" algn="l" rtl="0">
              <a:lnSpc>
                <a:spcPct val="130000"/>
              </a:lnSpc>
              <a:spcBef>
                <a:spcPts val="0"/>
              </a:spcBef>
              <a:spcAft>
                <a:spcPts val="0"/>
              </a:spcAft>
              <a:buSzPts val="1400"/>
              <a:buChar char="•"/>
            </a:pPr>
            <a:r>
              <a:rPr lang="en"/>
              <a:t>25% Noise-Based</a:t>
            </a:r>
            <a:endParaRPr/>
          </a:p>
          <a:p>
            <a:pPr marL="274320" lvl="0" indent="-274320" algn="l" rtl="0">
              <a:lnSpc>
                <a:spcPct val="130000"/>
              </a:lnSpc>
              <a:spcBef>
                <a:spcPts val="0"/>
              </a:spcBef>
              <a:spcAft>
                <a:spcPts val="0"/>
              </a:spcAft>
              <a:buSzPts val="1400"/>
              <a:buChar char="•"/>
            </a:pPr>
            <a:r>
              <a:rPr lang="en"/>
              <a:t>1x Everything</a:t>
            </a:r>
            <a:endParaRPr/>
          </a:p>
        </p:txBody>
      </p:sp>
      <p:pic>
        <p:nvPicPr>
          <p:cNvPr id="1035" name="Google Shape;1035;p114"/>
          <p:cNvPicPr preferRelativeResize="0"/>
          <p:nvPr/>
        </p:nvPicPr>
        <p:blipFill rotWithShape="1">
          <a:blip r:embed="rId3">
            <a:alphaModFix/>
          </a:blip>
          <a:srcRect/>
          <a:stretch/>
        </p:blipFill>
        <p:spPr>
          <a:xfrm>
            <a:off x="175200" y="964330"/>
            <a:ext cx="4442463" cy="3634742"/>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115"/>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VRS Patterns</a:t>
            </a:r>
            <a:endParaRPr/>
          </a:p>
        </p:txBody>
      </p:sp>
      <p:sp>
        <p:nvSpPr>
          <p:cNvPr id="1041" name="Google Shape;1041;p11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042" name="Google Shape;1042;p115"/>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2x Diagonal</a:t>
            </a:r>
            <a:endParaRPr/>
          </a:p>
          <a:p>
            <a:pPr marL="274320" lvl="0" indent="-274320" algn="l" rtl="0">
              <a:lnSpc>
                <a:spcPct val="130000"/>
              </a:lnSpc>
              <a:spcBef>
                <a:spcPts val="0"/>
              </a:spcBef>
              <a:spcAft>
                <a:spcPts val="0"/>
              </a:spcAft>
              <a:buSzPts val="1400"/>
              <a:buChar char="•"/>
            </a:pPr>
            <a:r>
              <a:rPr lang="en" b="1"/>
              <a:t>4x Grid</a:t>
            </a:r>
            <a:endParaRPr b="1"/>
          </a:p>
          <a:p>
            <a:pPr marL="274320" lvl="0" indent="-274320" algn="l" rtl="0">
              <a:lnSpc>
                <a:spcPct val="130000"/>
              </a:lnSpc>
              <a:spcBef>
                <a:spcPts val="0"/>
              </a:spcBef>
              <a:spcAft>
                <a:spcPts val="0"/>
              </a:spcAft>
              <a:buSzPts val="1400"/>
              <a:buChar char="•"/>
            </a:pPr>
            <a:r>
              <a:rPr lang="en"/>
              <a:t>25% Noise-Based</a:t>
            </a:r>
            <a:endParaRPr/>
          </a:p>
          <a:p>
            <a:pPr marL="274320" lvl="0" indent="-274320" algn="l" rtl="0">
              <a:lnSpc>
                <a:spcPct val="130000"/>
              </a:lnSpc>
              <a:spcBef>
                <a:spcPts val="0"/>
              </a:spcBef>
              <a:spcAft>
                <a:spcPts val="0"/>
              </a:spcAft>
              <a:buSzPts val="1400"/>
              <a:buChar char="•"/>
            </a:pPr>
            <a:r>
              <a:rPr lang="en"/>
              <a:t>1x Everything</a:t>
            </a:r>
            <a:endParaRPr/>
          </a:p>
        </p:txBody>
      </p:sp>
      <p:pic>
        <p:nvPicPr>
          <p:cNvPr id="1043" name="Google Shape;1043;p115"/>
          <p:cNvPicPr preferRelativeResize="0"/>
          <p:nvPr/>
        </p:nvPicPr>
        <p:blipFill rotWithShape="1">
          <a:blip r:embed="rId3">
            <a:alphaModFix/>
          </a:blip>
          <a:srcRect/>
          <a:stretch/>
        </p:blipFill>
        <p:spPr>
          <a:xfrm>
            <a:off x="175200" y="964330"/>
            <a:ext cx="4442463" cy="3634742"/>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116"/>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VRS Patterns</a:t>
            </a:r>
            <a:endParaRPr/>
          </a:p>
        </p:txBody>
      </p:sp>
      <p:sp>
        <p:nvSpPr>
          <p:cNvPr id="1049" name="Google Shape;1049;p11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050" name="Google Shape;1050;p116"/>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2x Diagonal</a:t>
            </a:r>
            <a:endParaRPr/>
          </a:p>
          <a:p>
            <a:pPr marL="274320" lvl="0" indent="-274320" algn="l" rtl="0">
              <a:lnSpc>
                <a:spcPct val="130000"/>
              </a:lnSpc>
              <a:spcBef>
                <a:spcPts val="0"/>
              </a:spcBef>
              <a:spcAft>
                <a:spcPts val="0"/>
              </a:spcAft>
              <a:buSzPts val="1400"/>
              <a:buChar char="•"/>
            </a:pPr>
            <a:r>
              <a:rPr lang="en"/>
              <a:t>4x Grid</a:t>
            </a:r>
            <a:endParaRPr/>
          </a:p>
          <a:p>
            <a:pPr marL="274320" lvl="0" indent="-274320" algn="l" rtl="0">
              <a:lnSpc>
                <a:spcPct val="130000"/>
              </a:lnSpc>
              <a:spcBef>
                <a:spcPts val="0"/>
              </a:spcBef>
              <a:spcAft>
                <a:spcPts val="0"/>
              </a:spcAft>
              <a:buSzPts val="1400"/>
              <a:buChar char="•"/>
            </a:pPr>
            <a:r>
              <a:rPr lang="en" b="1"/>
              <a:t>25% Noise-Based</a:t>
            </a:r>
            <a:endParaRPr b="1"/>
          </a:p>
          <a:p>
            <a:pPr marL="274320" lvl="0" indent="-274320" algn="l" rtl="0">
              <a:lnSpc>
                <a:spcPct val="130000"/>
              </a:lnSpc>
              <a:spcBef>
                <a:spcPts val="0"/>
              </a:spcBef>
              <a:spcAft>
                <a:spcPts val="0"/>
              </a:spcAft>
              <a:buSzPts val="1400"/>
              <a:buChar char="•"/>
            </a:pPr>
            <a:r>
              <a:rPr lang="en"/>
              <a:t>1x Everything</a:t>
            </a:r>
            <a:endParaRPr/>
          </a:p>
        </p:txBody>
      </p:sp>
      <p:pic>
        <p:nvPicPr>
          <p:cNvPr id="1051" name="Google Shape;1051;p116"/>
          <p:cNvPicPr preferRelativeResize="0"/>
          <p:nvPr/>
        </p:nvPicPr>
        <p:blipFill rotWithShape="1">
          <a:blip r:embed="rId3">
            <a:alphaModFix/>
          </a:blip>
          <a:srcRect/>
          <a:stretch/>
        </p:blipFill>
        <p:spPr>
          <a:xfrm>
            <a:off x="175200" y="964330"/>
            <a:ext cx="4442463" cy="3634742"/>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17"/>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VRS Patterns</a:t>
            </a:r>
            <a:endParaRPr/>
          </a:p>
        </p:txBody>
      </p:sp>
      <p:sp>
        <p:nvSpPr>
          <p:cNvPr id="1057" name="Google Shape;1057;p11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058" name="Google Shape;1058;p117"/>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2x Diagonal</a:t>
            </a:r>
            <a:endParaRPr/>
          </a:p>
          <a:p>
            <a:pPr marL="274320" lvl="0" indent="-274320" algn="l" rtl="0">
              <a:lnSpc>
                <a:spcPct val="130000"/>
              </a:lnSpc>
              <a:spcBef>
                <a:spcPts val="0"/>
              </a:spcBef>
              <a:spcAft>
                <a:spcPts val="0"/>
              </a:spcAft>
              <a:buSzPts val="1400"/>
              <a:buChar char="•"/>
            </a:pPr>
            <a:r>
              <a:rPr lang="en"/>
              <a:t>4x Grid</a:t>
            </a:r>
            <a:endParaRPr/>
          </a:p>
          <a:p>
            <a:pPr marL="274320" lvl="0" indent="-274320" algn="l" rtl="0">
              <a:lnSpc>
                <a:spcPct val="130000"/>
              </a:lnSpc>
              <a:spcBef>
                <a:spcPts val="0"/>
              </a:spcBef>
              <a:spcAft>
                <a:spcPts val="0"/>
              </a:spcAft>
              <a:buSzPts val="1400"/>
              <a:buChar char="•"/>
            </a:pPr>
            <a:r>
              <a:rPr lang="en"/>
              <a:t>25% Noise-Based</a:t>
            </a:r>
            <a:endParaRPr/>
          </a:p>
          <a:p>
            <a:pPr marL="274320" lvl="0" indent="-274320" algn="l" rtl="0">
              <a:lnSpc>
                <a:spcPct val="130000"/>
              </a:lnSpc>
              <a:spcBef>
                <a:spcPts val="0"/>
              </a:spcBef>
              <a:spcAft>
                <a:spcPts val="0"/>
              </a:spcAft>
              <a:buSzPts val="1400"/>
              <a:buChar char="•"/>
            </a:pPr>
            <a:r>
              <a:rPr lang="en" b="1"/>
              <a:t>1x Reference</a:t>
            </a:r>
            <a:endParaRPr b="1"/>
          </a:p>
        </p:txBody>
      </p:sp>
      <p:pic>
        <p:nvPicPr>
          <p:cNvPr id="1059" name="Google Shape;1059;p117"/>
          <p:cNvPicPr preferRelativeResize="0"/>
          <p:nvPr/>
        </p:nvPicPr>
        <p:blipFill rotWithShape="1">
          <a:blip r:embed="rId3">
            <a:alphaModFix/>
          </a:blip>
          <a:srcRect/>
          <a:stretch/>
        </p:blipFill>
        <p:spPr>
          <a:xfrm>
            <a:off x="175200" y="964330"/>
            <a:ext cx="4442463" cy="3634742"/>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118"/>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Reconstruction</a:t>
            </a:r>
            <a:endParaRPr/>
          </a:p>
        </p:txBody>
      </p:sp>
      <p:sp>
        <p:nvSpPr>
          <p:cNvPr id="1065" name="Google Shape;1065;p118"/>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066" name="Google Shape;1066;p118"/>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Edge detection</a:t>
            </a:r>
            <a:endParaRPr/>
          </a:p>
          <a:p>
            <a:pPr marL="914400" lvl="1" indent="-317500" algn="l" rtl="0">
              <a:lnSpc>
                <a:spcPct val="130000"/>
              </a:lnSpc>
              <a:spcBef>
                <a:spcPts val="0"/>
              </a:spcBef>
              <a:spcAft>
                <a:spcPts val="0"/>
              </a:spcAft>
              <a:buSzPts val="1400"/>
              <a:buChar char="–"/>
            </a:pPr>
            <a:r>
              <a:rPr lang="en"/>
              <a:t>Horizontal and Vertical</a:t>
            </a:r>
            <a:endParaRPr/>
          </a:p>
          <a:p>
            <a:pPr marL="914400" lvl="1" indent="-317500" algn="l" rtl="0">
              <a:lnSpc>
                <a:spcPct val="130000"/>
              </a:lnSpc>
              <a:spcBef>
                <a:spcPts val="0"/>
              </a:spcBef>
              <a:spcAft>
                <a:spcPts val="0"/>
              </a:spcAft>
              <a:buSzPts val="1400"/>
              <a:buChar char="–"/>
            </a:pPr>
            <a:r>
              <a:rPr lang="en"/>
              <a:t>Stored as bitmask</a:t>
            </a:r>
            <a:endParaRPr/>
          </a:p>
          <a:p>
            <a:pPr marL="274320" lvl="0" indent="-274320" algn="l" rtl="0">
              <a:lnSpc>
                <a:spcPct val="130000"/>
              </a:lnSpc>
              <a:spcBef>
                <a:spcPts val="0"/>
              </a:spcBef>
              <a:spcAft>
                <a:spcPts val="0"/>
              </a:spcAft>
              <a:buSzPts val="1400"/>
              <a:buChar char="•"/>
            </a:pPr>
            <a:r>
              <a:rPr lang="en"/>
              <a:t>Edge criteria</a:t>
            </a:r>
            <a:endParaRPr/>
          </a:p>
          <a:p>
            <a:pPr marL="914400" lvl="1" indent="-317500" algn="l" rtl="0">
              <a:lnSpc>
                <a:spcPct val="130000"/>
              </a:lnSpc>
              <a:spcBef>
                <a:spcPts val="0"/>
              </a:spcBef>
              <a:spcAft>
                <a:spcPts val="0"/>
              </a:spcAft>
              <a:buSzPts val="1400"/>
              <a:buChar char="–"/>
            </a:pPr>
            <a:r>
              <a:rPr lang="en"/>
              <a:t>Instance ID</a:t>
            </a:r>
            <a:endParaRPr/>
          </a:p>
          <a:p>
            <a:pPr marL="914400" lvl="1" indent="-317500" algn="l" rtl="0">
              <a:lnSpc>
                <a:spcPct val="130000"/>
              </a:lnSpc>
              <a:spcBef>
                <a:spcPts val="0"/>
              </a:spcBef>
              <a:spcAft>
                <a:spcPts val="0"/>
              </a:spcAft>
              <a:buSzPts val="1400"/>
              <a:buChar char="–"/>
            </a:pPr>
            <a:r>
              <a:rPr lang="en"/>
              <a:t>Depth</a:t>
            </a:r>
            <a:endParaRPr/>
          </a:p>
          <a:p>
            <a:pPr marL="914400" lvl="1" indent="-317500" algn="l" rtl="0">
              <a:lnSpc>
                <a:spcPct val="130000"/>
              </a:lnSpc>
              <a:spcBef>
                <a:spcPts val="0"/>
              </a:spcBef>
              <a:spcAft>
                <a:spcPts val="0"/>
              </a:spcAft>
              <a:buSzPts val="1400"/>
              <a:buChar char="–"/>
            </a:pPr>
            <a:r>
              <a:rPr lang="en"/>
              <a:t>Geometry Normal</a:t>
            </a:r>
            <a:endParaRPr/>
          </a:p>
        </p:txBody>
      </p:sp>
      <p:pic>
        <p:nvPicPr>
          <p:cNvPr id="1067" name="Google Shape;1067;p118"/>
          <p:cNvPicPr preferRelativeResize="0"/>
          <p:nvPr/>
        </p:nvPicPr>
        <p:blipFill rotWithShape="1">
          <a:blip r:embed="rId3">
            <a:alphaModFix/>
          </a:blip>
          <a:srcRect/>
          <a:stretch/>
        </p:blipFill>
        <p:spPr>
          <a:xfrm>
            <a:off x="565000" y="1070650"/>
            <a:ext cx="2433901" cy="1991381"/>
          </a:xfrm>
          <a:prstGeom prst="rect">
            <a:avLst/>
          </a:prstGeom>
          <a:noFill/>
          <a:ln>
            <a:noFill/>
          </a:ln>
        </p:spPr>
      </p:pic>
      <p:pic>
        <p:nvPicPr>
          <p:cNvPr id="1068" name="Google Shape;1068;p118"/>
          <p:cNvPicPr preferRelativeResize="0"/>
          <p:nvPr/>
        </p:nvPicPr>
        <p:blipFill rotWithShape="1">
          <a:blip r:embed="rId4">
            <a:alphaModFix/>
          </a:blip>
          <a:srcRect/>
          <a:stretch/>
        </p:blipFill>
        <p:spPr>
          <a:xfrm>
            <a:off x="2092750" y="2571750"/>
            <a:ext cx="2433901" cy="1991401"/>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19"/>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Reconstruction</a:t>
            </a:r>
            <a:endParaRPr/>
          </a:p>
        </p:txBody>
      </p:sp>
      <p:sp>
        <p:nvSpPr>
          <p:cNvPr id="1074" name="Google Shape;1074;p119"/>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075" name="Google Shape;1075;p119"/>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Choose “best” 4 pixels.</a:t>
            </a:r>
            <a:endParaRPr/>
          </a:p>
          <a:p>
            <a:pPr marL="274320" lvl="0" indent="-274320" algn="l" rtl="0">
              <a:lnSpc>
                <a:spcPct val="130000"/>
              </a:lnSpc>
              <a:spcBef>
                <a:spcPts val="0"/>
              </a:spcBef>
              <a:spcAft>
                <a:spcPts val="0"/>
              </a:spcAft>
              <a:buSzPts val="1400"/>
              <a:buChar char="•"/>
            </a:pPr>
            <a:r>
              <a:rPr lang="en"/>
              <a:t>For each pixel, look in 4 regions</a:t>
            </a:r>
            <a:endParaRPr/>
          </a:p>
          <a:p>
            <a:pPr marL="274320" lvl="0" indent="-274320" algn="l" rtl="0">
              <a:lnSpc>
                <a:spcPct val="130000"/>
              </a:lnSpc>
              <a:spcBef>
                <a:spcPts val="0"/>
              </a:spcBef>
              <a:spcAft>
                <a:spcPts val="0"/>
              </a:spcAft>
              <a:buSzPts val="1400"/>
              <a:buChar char="•"/>
            </a:pPr>
            <a:r>
              <a:rPr lang="en"/>
              <a:t>Diagonals go clockwise</a:t>
            </a:r>
            <a:endParaRPr/>
          </a:p>
          <a:p>
            <a:pPr marL="274320" lvl="0" indent="-274320" algn="l" rtl="0">
              <a:lnSpc>
                <a:spcPct val="130000"/>
              </a:lnSpc>
              <a:spcBef>
                <a:spcPts val="0"/>
              </a:spcBef>
              <a:spcAft>
                <a:spcPts val="0"/>
              </a:spcAft>
              <a:buSzPts val="1400"/>
              <a:buChar char="•"/>
            </a:pPr>
            <a:r>
              <a:rPr lang="en"/>
              <a:t>Prioritize based on distance</a:t>
            </a:r>
            <a:endParaRPr/>
          </a:p>
        </p:txBody>
      </p:sp>
      <p:pic>
        <p:nvPicPr>
          <p:cNvPr id="1076" name="Google Shape;1076;p119"/>
          <p:cNvPicPr preferRelativeResize="0"/>
          <p:nvPr/>
        </p:nvPicPr>
        <p:blipFill rotWithShape="1">
          <a:blip r:embed="rId3">
            <a:alphaModFix/>
          </a:blip>
          <a:srcRect/>
          <a:stretch/>
        </p:blipFill>
        <p:spPr>
          <a:xfrm>
            <a:off x="866900" y="1175326"/>
            <a:ext cx="2959774" cy="2942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2"/>
          <p:cNvSpPr txBox="1">
            <a:spLocks noGrp="1"/>
          </p:cNvSpPr>
          <p:nvPr>
            <p:ph type="body" idx="1"/>
          </p:nvPr>
        </p:nvSpPr>
        <p:spPr>
          <a:xfrm>
            <a:off x="318456" y="1236185"/>
            <a:ext cx="8507100" cy="3379800"/>
          </a:xfrm>
          <a:prstGeom prst="rect">
            <a:avLst/>
          </a:prstGeom>
          <a:noFill/>
          <a:ln>
            <a:noFill/>
          </a:ln>
        </p:spPr>
        <p:txBody>
          <a:bodyPr spcFirstLastPara="1" wrap="square" lIns="0" tIns="34275" rIns="68575" bIns="34275" anchor="t" anchorCtr="0">
            <a:normAutofit fontScale="92500" lnSpcReduction="20000"/>
          </a:bodyPr>
          <a:lstStyle/>
          <a:p>
            <a:pPr marL="0" lvl="0" indent="0" algn="l" rtl="0">
              <a:lnSpc>
                <a:spcPct val="130000"/>
              </a:lnSpc>
              <a:spcBef>
                <a:spcPts val="0"/>
              </a:spcBef>
              <a:spcAft>
                <a:spcPts val="0"/>
              </a:spcAft>
              <a:buSzPct val="178060"/>
              <a:buNone/>
            </a:pPr>
            <a:endParaRPr sz="850" dirty="0"/>
          </a:p>
          <a:p>
            <a:pPr marL="0" lvl="0" indent="0" algn="l" rtl="0">
              <a:lnSpc>
                <a:spcPct val="130000"/>
              </a:lnSpc>
              <a:spcBef>
                <a:spcPts val="0"/>
              </a:spcBef>
              <a:spcAft>
                <a:spcPts val="0"/>
              </a:spcAft>
              <a:buSzPct val="178060"/>
              <a:buNone/>
            </a:pPr>
            <a:r>
              <a:rPr lang="en" sz="850" dirty="0"/>
              <a:t>Burns and Hunt, </a:t>
            </a:r>
            <a:r>
              <a:rPr lang="en" sz="850" i="1" dirty="0"/>
              <a:t>The Visibility Buffer: A Cache-Friendly Approach to Deferred Shading</a:t>
            </a:r>
            <a:r>
              <a:rPr lang="en" sz="850" dirty="0"/>
              <a:t>, JCGT 2013</a:t>
            </a:r>
            <a:endParaRPr sz="850" dirty="0"/>
          </a:p>
          <a:p>
            <a:pPr marL="0" lvl="0" indent="457200" algn="l" rtl="0">
              <a:lnSpc>
                <a:spcPct val="130000"/>
              </a:lnSpc>
              <a:spcBef>
                <a:spcPts val="0"/>
              </a:spcBef>
              <a:spcAft>
                <a:spcPts val="0"/>
              </a:spcAft>
              <a:buSzPct val="178060"/>
              <a:buNone/>
            </a:pPr>
            <a:r>
              <a:rPr lang="en" sz="850" u="sng" dirty="0">
                <a:solidFill>
                  <a:schemeClr val="hlink"/>
                </a:solidFill>
                <a:hlinkClick r:id="rId3"/>
              </a:rPr>
              <a:t>https://jcgt.org/published/0002/02/04/paper.pdf</a:t>
            </a:r>
            <a:endParaRPr sz="850" dirty="0"/>
          </a:p>
          <a:p>
            <a:pPr marL="0" lvl="0" indent="0" algn="l" rtl="0">
              <a:lnSpc>
                <a:spcPct val="130000"/>
              </a:lnSpc>
              <a:spcBef>
                <a:spcPts val="0"/>
              </a:spcBef>
              <a:spcAft>
                <a:spcPts val="0"/>
              </a:spcAft>
              <a:buClr>
                <a:schemeClr val="dk1"/>
              </a:buClr>
              <a:buSzPct val="129411"/>
              <a:buFont typeface="Arial"/>
              <a:buNone/>
            </a:pPr>
            <a:r>
              <a:rPr lang="en" sz="850" dirty="0"/>
              <a:t>Schied and Dachsbacher, </a:t>
            </a:r>
            <a:r>
              <a:rPr lang="en" sz="850" i="1" dirty="0"/>
              <a:t>Deferred Attribute Interpolation for Memory-Efficient Deferred Shading</a:t>
            </a:r>
            <a:r>
              <a:rPr lang="en" sz="850" dirty="0"/>
              <a:t>, HPG 2015</a:t>
            </a:r>
            <a:endParaRPr sz="850" dirty="0"/>
          </a:p>
          <a:p>
            <a:pPr marL="0" lvl="0" indent="0" algn="l" rtl="0">
              <a:lnSpc>
                <a:spcPct val="130000"/>
              </a:lnSpc>
              <a:spcBef>
                <a:spcPts val="0"/>
              </a:spcBef>
              <a:spcAft>
                <a:spcPts val="0"/>
              </a:spcAft>
              <a:buClr>
                <a:schemeClr val="dk1"/>
              </a:buClr>
              <a:buSzPct val="129411"/>
              <a:buFont typeface="Arial"/>
              <a:buNone/>
            </a:pPr>
            <a:r>
              <a:rPr lang="en" sz="850" dirty="0">
                <a:solidFill>
                  <a:schemeClr val="accent4"/>
                </a:solidFill>
              </a:rPr>
              <a:t>                  </a:t>
            </a:r>
            <a:r>
              <a:rPr lang="en" sz="850" u="sng" dirty="0">
                <a:solidFill>
                  <a:schemeClr val="accent4"/>
                </a:solidFill>
                <a:hlinkClick r:id="rId4">
                  <a:extLst>
                    <a:ext uri="{A12FA001-AC4F-418D-AE19-62706E023703}">
                      <ahyp:hlinkClr xmlns:ahyp="http://schemas.microsoft.com/office/drawing/2018/hyperlinkcolor" val="tx"/>
                    </a:ext>
                  </a:extLst>
                </a:hlinkClick>
              </a:rPr>
              <a:t>https://cg.ivd.kit.edu/publications/2015/dais/DAIS.pdf</a:t>
            </a:r>
            <a:endParaRPr sz="850" dirty="0"/>
          </a:p>
          <a:p>
            <a:pPr marL="0" lvl="0" indent="0" algn="l" rtl="0">
              <a:lnSpc>
                <a:spcPct val="130000"/>
              </a:lnSpc>
              <a:spcBef>
                <a:spcPts val="0"/>
              </a:spcBef>
              <a:spcAft>
                <a:spcPts val="0"/>
              </a:spcAft>
              <a:buSzPct val="178060"/>
              <a:buNone/>
            </a:pPr>
            <a:r>
              <a:rPr lang="en" sz="850" dirty="0"/>
              <a:t>Engel, </a:t>
            </a:r>
            <a:r>
              <a:rPr lang="en" sz="850" i="1" dirty="0"/>
              <a:t>Triangle Visibility Buffer</a:t>
            </a:r>
            <a:r>
              <a:rPr lang="en" sz="850" dirty="0"/>
              <a:t>, 2018</a:t>
            </a:r>
            <a:endParaRPr sz="850" dirty="0"/>
          </a:p>
          <a:p>
            <a:pPr marL="0" lvl="0" indent="457200" algn="l" rtl="0">
              <a:lnSpc>
                <a:spcPct val="130000"/>
              </a:lnSpc>
              <a:spcBef>
                <a:spcPts val="0"/>
              </a:spcBef>
              <a:spcAft>
                <a:spcPts val="0"/>
              </a:spcAft>
              <a:buSzPct val="178060"/>
              <a:buNone/>
            </a:pPr>
            <a:r>
              <a:rPr lang="en" sz="850" u="sng" dirty="0">
                <a:solidFill>
                  <a:schemeClr val="hlink"/>
                </a:solidFill>
                <a:hlinkClick r:id="rId5"/>
              </a:rPr>
              <a:t>https://diaryofagraphicsprogrammer.blogspot.com/2018/03/triangle-visibility-buffer.html</a:t>
            </a:r>
            <a:endParaRPr sz="850" dirty="0"/>
          </a:p>
          <a:p>
            <a:pPr marL="0" lvl="0" indent="0" algn="l" rtl="0">
              <a:lnSpc>
                <a:spcPct val="130000"/>
              </a:lnSpc>
              <a:spcBef>
                <a:spcPts val="0"/>
              </a:spcBef>
              <a:spcAft>
                <a:spcPts val="0"/>
              </a:spcAft>
              <a:buSzPct val="178060"/>
              <a:buNone/>
            </a:pPr>
            <a:r>
              <a:rPr lang="en" sz="850" dirty="0"/>
              <a:t>Karis, Stubbe, Wihlidal, </a:t>
            </a:r>
            <a:r>
              <a:rPr lang="en" sz="850" i="1" dirty="0"/>
              <a:t>Nanite, A Deep Dive</a:t>
            </a:r>
            <a:r>
              <a:rPr lang="en" sz="850" dirty="0"/>
              <a:t>, SIGGRAPH 2021: Advances in Real Time Rendering in Games</a:t>
            </a:r>
            <a:endParaRPr sz="850" dirty="0"/>
          </a:p>
          <a:p>
            <a:pPr marL="0" lvl="0" indent="457200" algn="l" rtl="0">
              <a:lnSpc>
                <a:spcPct val="130000"/>
              </a:lnSpc>
              <a:spcBef>
                <a:spcPts val="0"/>
              </a:spcBef>
              <a:spcAft>
                <a:spcPts val="0"/>
              </a:spcAft>
              <a:buSzPct val="178060"/>
              <a:buNone/>
            </a:pPr>
            <a:r>
              <a:rPr lang="en" sz="850" u="sng" dirty="0">
                <a:solidFill>
                  <a:schemeClr val="hlink"/>
                </a:solidFill>
                <a:hlinkClick r:id="rId6"/>
              </a:rPr>
              <a:t>https://advances.realtimerendering.com/s2021/Karis_Nanite_SIGGRAPH_Advances_2021_final.pdf</a:t>
            </a:r>
            <a:endParaRPr sz="850" dirty="0"/>
          </a:p>
          <a:p>
            <a:pPr marL="0" lvl="0" indent="0" algn="l" rtl="0">
              <a:lnSpc>
                <a:spcPct val="130000"/>
              </a:lnSpc>
              <a:spcBef>
                <a:spcPts val="0"/>
              </a:spcBef>
              <a:spcAft>
                <a:spcPts val="0"/>
              </a:spcAft>
              <a:buSzPct val="178060"/>
              <a:buNone/>
            </a:pPr>
            <a:r>
              <a:rPr lang="en" sz="850" dirty="0"/>
              <a:t>Hable, </a:t>
            </a:r>
            <a:r>
              <a:rPr lang="en" sz="850" i="1" dirty="0"/>
              <a:t>Visiblity Buffer Rendering with Material Graphs</a:t>
            </a:r>
            <a:r>
              <a:rPr lang="en" sz="850" dirty="0"/>
              <a:t>, 2021</a:t>
            </a:r>
            <a:endParaRPr sz="850" dirty="0"/>
          </a:p>
          <a:p>
            <a:pPr marL="0" lvl="0" indent="457200" algn="l" rtl="0">
              <a:lnSpc>
                <a:spcPct val="130000"/>
              </a:lnSpc>
              <a:spcBef>
                <a:spcPts val="0"/>
              </a:spcBef>
              <a:spcAft>
                <a:spcPts val="0"/>
              </a:spcAft>
              <a:buSzPct val="178060"/>
              <a:buNone/>
            </a:pPr>
            <a:r>
              <a:rPr lang="en" sz="850" u="sng" dirty="0">
                <a:solidFill>
                  <a:schemeClr val="hlink"/>
                </a:solidFill>
                <a:hlinkClick r:id="rId7"/>
              </a:rPr>
              <a:t>http://filmicworlds.com/blog/visibility-buffer-rendering-with-material-graphs/</a:t>
            </a:r>
            <a:endParaRPr sz="850" dirty="0"/>
          </a:p>
          <a:p>
            <a:pPr marL="0" lvl="0" indent="0" algn="l" rtl="0">
              <a:lnSpc>
                <a:spcPct val="130000"/>
              </a:lnSpc>
              <a:spcBef>
                <a:spcPts val="0"/>
              </a:spcBef>
              <a:spcAft>
                <a:spcPts val="0"/>
              </a:spcAft>
              <a:buSzPct val="178060"/>
              <a:buNone/>
            </a:pPr>
            <a:r>
              <a:rPr lang="en" sz="850" dirty="0"/>
              <a:t>Drobot, </a:t>
            </a:r>
            <a:r>
              <a:rPr lang="en" sz="850" i="1" dirty="0"/>
              <a:t>Geometry Rendering Pipeline Architecture</a:t>
            </a:r>
            <a:r>
              <a:rPr lang="en" sz="850" dirty="0"/>
              <a:t>, REAC 2021</a:t>
            </a:r>
            <a:endParaRPr sz="850" dirty="0"/>
          </a:p>
          <a:p>
            <a:pPr marL="0" lvl="0" indent="0" algn="l" rtl="0">
              <a:lnSpc>
                <a:spcPct val="130000"/>
              </a:lnSpc>
              <a:spcBef>
                <a:spcPts val="0"/>
              </a:spcBef>
              <a:spcAft>
                <a:spcPts val="0"/>
              </a:spcAft>
              <a:buSzPct val="178060"/>
              <a:buNone/>
            </a:pPr>
            <a:r>
              <a:rPr lang="en" sz="850" dirty="0">
                <a:solidFill>
                  <a:schemeClr val="accent4"/>
                </a:solidFill>
              </a:rPr>
              <a:t>                  </a:t>
            </a:r>
            <a:r>
              <a:rPr lang="en" sz="850" u="sng" dirty="0">
                <a:solidFill>
                  <a:schemeClr val="accent4"/>
                </a:solidFill>
                <a:hlinkClick r:id="rId8">
                  <a:extLst>
                    <a:ext uri="{A12FA001-AC4F-418D-AE19-62706E023703}">
                      <ahyp:hlinkClr xmlns:ahyp="http://schemas.microsoft.com/office/drawing/2018/hyperlinkcolor" val="tx"/>
                    </a:ext>
                  </a:extLst>
                </a:hlinkClick>
              </a:rPr>
              <a:t>https://research.activision.com/publications/2021/09/geometry-rendering-pipeline-architecture</a:t>
            </a:r>
            <a:endParaRPr sz="850" dirty="0"/>
          </a:p>
          <a:p>
            <a:pPr marL="0" lvl="0" indent="0" algn="l" rtl="0">
              <a:lnSpc>
                <a:spcPct val="130000"/>
              </a:lnSpc>
              <a:spcBef>
                <a:spcPts val="0"/>
              </a:spcBef>
              <a:spcAft>
                <a:spcPts val="0"/>
              </a:spcAft>
              <a:buClr>
                <a:schemeClr val="dk1"/>
              </a:buClr>
              <a:buSzPct val="129411"/>
              <a:buFont typeface="Arial"/>
              <a:buNone/>
            </a:pPr>
            <a:r>
              <a:rPr lang="en" sz="850" dirty="0"/>
              <a:t>McLaren, Adventures with Deferred Texturing in Horizon Forbidden West, 2022</a:t>
            </a:r>
            <a:endParaRPr sz="850" dirty="0"/>
          </a:p>
          <a:p>
            <a:pPr marL="0" lvl="0" indent="0" algn="l" rtl="0">
              <a:lnSpc>
                <a:spcPct val="130000"/>
              </a:lnSpc>
              <a:spcBef>
                <a:spcPts val="0"/>
              </a:spcBef>
              <a:spcAft>
                <a:spcPts val="0"/>
              </a:spcAft>
              <a:buClr>
                <a:schemeClr val="dk1"/>
              </a:buClr>
              <a:buSzPct val="129411"/>
              <a:buFont typeface="Arial"/>
              <a:buNone/>
            </a:pPr>
            <a:r>
              <a:rPr lang="en" sz="850" dirty="0">
                <a:solidFill>
                  <a:schemeClr val="accent4"/>
                </a:solidFill>
              </a:rPr>
              <a:t>                  </a:t>
            </a:r>
            <a:r>
              <a:rPr lang="en" sz="850" u="sng" dirty="0">
                <a:solidFill>
                  <a:schemeClr val="accent4"/>
                </a:solidFill>
                <a:hlinkClick r:id="rId9">
                  <a:extLst>
                    <a:ext uri="{A12FA001-AC4F-418D-AE19-62706E023703}">
                      <ahyp:hlinkClr xmlns:ahyp="http://schemas.microsoft.com/office/drawing/2018/hyperlinkcolor" val="tx"/>
                    </a:ext>
                  </a:extLst>
                </a:hlinkClick>
              </a:rPr>
              <a:t>https://www.guerrilla-games.com/read/adventures-with-deferred-texturing-in-horizon-forbidden-west</a:t>
            </a:r>
            <a:endParaRPr sz="850" dirty="0"/>
          </a:p>
          <a:p>
            <a:pPr marL="0" lvl="0" indent="0" algn="l" rtl="0">
              <a:lnSpc>
                <a:spcPct val="130000"/>
              </a:lnSpc>
              <a:spcBef>
                <a:spcPts val="0"/>
              </a:spcBef>
              <a:spcAft>
                <a:spcPts val="0"/>
              </a:spcAft>
              <a:buSzPct val="178060"/>
              <a:buNone/>
            </a:pPr>
            <a:r>
              <a:rPr lang="en" sz="850" dirty="0"/>
              <a:t>too_much_voltage, </a:t>
            </a:r>
            <a:r>
              <a:rPr lang="en" sz="850" i="1" dirty="0"/>
              <a:t>Faster Visibility Buffer/Deferred Material Rendering via Analytical Attribute Interpolation using Ray Differentials</a:t>
            </a:r>
            <a:r>
              <a:rPr lang="en" sz="850" dirty="0"/>
              <a:t>, 2022</a:t>
            </a:r>
            <a:endParaRPr sz="850" dirty="0"/>
          </a:p>
          <a:p>
            <a:pPr marL="0" lvl="0" indent="457200" algn="l" rtl="0">
              <a:lnSpc>
                <a:spcPct val="130000"/>
              </a:lnSpc>
              <a:spcBef>
                <a:spcPts val="0"/>
              </a:spcBef>
              <a:spcAft>
                <a:spcPts val="0"/>
              </a:spcAft>
              <a:buSzPct val="178060"/>
              <a:buNone/>
            </a:pPr>
            <a:r>
              <a:rPr lang="en" sz="850" u="sng" dirty="0">
                <a:solidFill>
                  <a:schemeClr val="hlink"/>
                </a:solidFill>
                <a:hlinkClick r:id="rId10"/>
              </a:rPr>
              <a:t>https://www.reddit.com/r/GraphicsProgramming/comments/uf4ykj/faster_visibility_bufferdeferred_material/</a:t>
            </a:r>
            <a:endParaRPr sz="850" dirty="0"/>
          </a:p>
          <a:p>
            <a:pPr marL="0" lvl="0" indent="0" algn="l" rtl="0">
              <a:lnSpc>
                <a:spcPct val="130000"/>
              </a:lnSpc>
              <a:spcBef>
                <a:spcPts val="0"/>
              </a:spcBef>
              <a:spcAft>
                <a:spcPts val="0"/>
              </a:spcAft>
              <a:buSzPct val="178060"/>
              <a:buNone/>
            </a:pPr>
            <a:r>
              <a:rPr lang="en" sz="850" dirty="0"/>
              <a:t>Erler and Engel, </a:t>
            </a:r>
            <a:r>
              <a:rPr lang="en" sz="850" i="1" dirty="0"/>
              <a:t>Triangle Visibility Buffer 2.0</a:t>
            </a:r>
            <a:r>
              <a:rPr lang="en" sz="850" dirty="0"/>
              <a:t>, I3D 2024</a:t>
            </a:r>
            <a:endParaRPr sz="850" dirty="0"/>
          </a:p>
          <a:p>
            <a:pPr marL="0" lvl="0" indent="457200" algn="l" rtl="0">
              <a:lnSpc>
                <a:spcPct val="130000"/>
              </a:lnSpc>
              <a:spcBef>
                <a:spcPts val="0"/>
              </a:spcBef>
              <a:spcAft>
                <a:spcPts val="0"/>
              </a:spcAft>
              <a:buSzPct val="178060"/>
              <a:buNone/>
            </a:pPr>
            <a:r>
              <a:rPr lang="en" sz="850" u="sng" dirty="0">
                <a:solidFill>
                  <a:schemeClr val="hlink"/>
                </a:solidFill>
                <a:hlinkClick r:id="rId11"/>
              </a:rPr>
              <a:t>https://www.youtube.com/watch?v=kWLev9CoQdg</a:t>
            </a:r>
            <a:endParaRPr sz="850" dirty="0"/>
          </a:p>
          <a:p>
            <a:pPr marL="0" lvl="0" indent="0" algn="l" rtl="0">
              <a:lnSpc>
                <a:spcPct val="130000"/>
              </a:lnSpc>
              <a:spcBef>
                <a:spcPts val="0"/>
              </a:spcBef>
              <a:spcAft>
                <a:spcPts val="0"/>
              </a:spcAft>
              <a:buSzPct val="178060"/>
              <a:buNone/>
            </a:pPr>
            <a:r>
              <a:rPr lang="en" sz="850" dirty="0"/>
              <a:t>JMS55, </a:t>
            </a:r>
            <a:r>
              <a:rPr lang="en" sz="850" i="1" dirty="0"/>
              <a:t>Virtual Geometry in Bevy 0.14</a:t>
            </a:r>
            <a:r>
              <a:rPr lang="en" sz="850" dirty="0"/>
              <a:t>, 2024</a:t>
            </a:r>
            <a:endParaRPr sz="850" dirty="0"/>
          </a:p>
          <a:p>
            <a:pPr marL="0" lvl="0" indent="457200" algn="l" rtl="0">
              <a:lnSpc>
                <a:spcPct val="130000"/>
              </a:lnSpc>
              <a:spcBef>
                <a:spcPts val="0"/>
              </a:spcBef>
              <a:spcAft>
                <a:spcPts val="0"/>
              </a:spcAft>
              <a:buSzPct val="178060"/>
              <a:buNone/>
            </a:pPr>
            <a:r>
              <a:rPr lang="en" sz="850" u="sng" dirty="0">
                <a:solidFill>
                  <a:schemeClr val="hlink"/>
                </a:solidFill>
                <a:hlinkClick r:id="rId12"/>
              </a:rPr>
              <a:t>https://jms55.github.io/posts/2024-06-09-virtual-geometry-bevy-0-14/</a:t>
            </a:r>
            <a:endParaRPr sz="850" dirty="0"/>
          </a:p>
          <a:p>
            <a:pPr marL="0" lvl="0" indent="0" algn="l" rtl="0">
              <a:lnSpc>
                <a:spcPct val="130000"/>
              </a:lnSpc>
              <a:spcBef>
                <a:spcPts val="0"/>
              </a:spcBef>
              <a:spcAft>
                <a:spcPts val="0"/>
              </a:spcAft>
              <a:buSzPct val="178060"/>
              <a:buNone/>
            </a:pPr>
            <a:r>
              <a:rPr lang="en" sz="850" dirty="0"/>
              <a:t>Li and Cao, </a:t>
            </a:r>
            <a:r>
              <a:rPr lang="en" sz="850" i="1" dirty="0"/>
              <a:t>SmartGI Evolution: Adaptive NanoMesh on Mobile</a:t>
            </a:r>
            <a:r>
              <a:rPr lang="en" sz="850" dirty="0"/>
              <a:t>, GDC 2024</a:t>
            </a:r>
            <a:endParaRPr sz="850" dirty="0"/>
          </a:p>
          <a:p>
            <a:pPr marL="0" lvl="0" indent="457200" algn="l" rtl="0">
              <a:lnSpc>
                <a:spcPct val="130000"/>
              </a:lnSpc>
              <a:spcBef>
                <a:spcPts val="0"/>
              </a:spcBef>
              <a:spcAft>
                <a:spcPts val="0"/>
              </a:spcAft>
              <a:buSzPct val="178060"/>
              <a:buNone/>
            </a:pPr>
            <a:r>
              <a:rPr lang="en" sz="850" u="sng" dirty="0">
                <a:solidFill>
                  <a:schemeClr val="hlink"/>
                </a:solidFill>
                <a:hlinkClick r:id="rId13"/>
              </a:rPr>
              <a:t>https://www.youtube.com/watch?v=yD5DjNyiYIQ</a:t>
            </a:r>
            <a:endParaRPr sz="850" dirty="0"/>
          </a:p>
          <a:p>
            <a:pPr marL="0" lvl="0" indent="457200" algn="l" rtl="0">
              <a:lnSpc>
                <a:spcPct val="130000"/>
              </a:lnSpc>
              <a:spcBef>
                <a:spcPts val="0"/>
              </a:spcBef>
              <a:spcAft>
                <a:spcPts val="0"/>
              </a:spcAft>
              <a:buSzPct val="178060"/>
              <a:buNone/>
            </a:pPr>
            <a:endParaRPr sz="850" dirty="0"/>
          </a:p>
        </p:txBody>
      </p:sp>
      <p:sp>
        <p:nvSpPr>
          <p:cNvPr id="173" name="Google Shape;173;p1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VISIBILITY AND VRS</a:t>
            </a:r>
            <a:endParaRPr/>
          </a:p>
        </p:txBody>
      </p:sp>
      <p:sp>
        <p:nvSpPr>
          <p:cNvPr id="174" name="Google Shape;174;p12"/>
          <p:cNvSpPr txBox="1">
            <a:spLocks noGrp="1"/>
          </p:cNvSpPr>
          <p:nvPr>
            <p:ph type="body" idx="1"/>
          </p:nvPr>
        </p:nvSpPr>
        <p:spPr>
          <a:xfrm>
            <a:off x="321911" y="1097679"/>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b="1"/>
              <a:t>Visibility Buffer</a:t>
            </a:r>
            <a:endParaRPr b="1"/>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120"/>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Reconstruction</a:t>
            </a:r>
            <a:endParaRPr/>
          </a:p>
        </p:txBody>
      </p:sp>
      <p:sp>
        <p:nvSpPr>
          <p:cNvPr id="1082" name="Google Shape;1082;p12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083" name="Google Shape;1083;p120"/>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Given a pixel position</a:t>
            </a:r>
            <a:endParaRPr/>
          </a:p>
          <a:p>
            <a:pPr marL="914400" lvl="1" indent="-317500" algn="l" rtl="0">
              <a:lnSpc>
                <a:spcPct val="130000"/>
              </a:lnSpc>
              <a:spcBef>
                <a:spcPts val="0"/>
              </a:spcBef>
              <a:spcAft>
                <a:spcPts val="0"/>
              </a:spcAft>
              <a:buSzPts val="1400"/>
              <a:buChar char="–"/>
            </a:pPr>
            <a:r>
              <a:rPr lang="en"/>
              <a:t>Grey pixel is start</a:t>
            </a:r>
            <a:endParaRPr/>
          </a:p>
          <a:p>
            <a:pPr marL="914400" lvl="1" indent="-317500" algn="l" rtl="0">
              <a:lnSpc>
                <a:spcPct val="130000"/>
              </a:lnSpc>
              <a:spcBef>
                <a:spcPts val="0"/>
              </a:spcBef>
              <a:spcAft>
                <a:spcPts val="0"/>
              </a:spcAft>
              <a:buSzPts val="1400"/>
              <a:buChar char="–"/>
            </a:pPr>
            <a:r>
              <a:rPr lang="en"/>
              <a:t>Blue pixels are valid neighbors</a:t>
            </a:r>
            <a:endParaRPr/>
          </a:p>
          <a:p>
            <a:pPr marL="914400" lvl="1" indent="-317500" algn="l" rtl="0">
              <a:lnSpc>
                <a:spcPct val="130000"/>
              </a:lnSpc>
              <a:spcBef>
                <a:spcPts val="0"/>
              </a:spcBef>
              <a:spcAft>
                <a:spcPts val="0"/>
              </a:spcAft>
              <a:buSzPts val="1400"/>
              <a:buChar char="–"/>
            </a:pPr>
            <a:r>
              <a:rPr lang="en"/>
              <a:t>Red edges are invalid borders</a:t>
            </a:r>
            <a:endParaRPr/>
          </a:p>
          <a:p>
            <a:pPr marL="274320" lvl="0" indent="-274320" algn="l" rtl="0">
              <a:lnSpc>
                <a:spcPct val="130000"/>
              </a:lnSpc>
              <a:spcBef>
                <a:spcPts val="0"/>
              </a:spcBef>
              <a:spcAft>
                <a:spcPts val="0"/>
              </a:spcAft>
              <a:buSzPts val="1400"/>
              <a:buChar char="•"/>
            </a:pPr>
            <a:r>
              <a:rPr lang="en"/>
              <a:t>Find best neighbor</a:t>
            </a:r>
            <a:endParaRPr/>
          </a:p>
          <a:p>
            <a:pPr marL="914400" lvl="1" indent="-317500" algn="l" rtl="0">
              <a:lnSpc>
                <a:spcPct val="130000"/>
              </a:lnSpc>
              <a:spcBef>
                <a:spcPts val="0"/>
              </a:spcBef>
              <a:spcAft>
                <a:spcPts val="0"/>
              </a:spcAft>
              <a:buSzPts val="1400"/>
              <a:buChar char="–"/>
            </a:pPr>
            <a:r>
              <a:rPr lang="en" sz="1400"/>
              <a:t>We need to find the best neighbor.</a:t>
            </a:r>
            <a:endParaRPr sz="1400"/>
          </a:p>
          <a:p>
            <a:pPr marL="914400" lvl="1" indent="-317500" algn="l" rtl="0">
              <a:lnSpc>
                <a:spcPct val="130000"/>
              </a:lnSpc>
              <a:spcBef>
                <a:spcPts val="0"/>
              </a:spcBef>
              <a:spcAft>
                <a:spcPts val="0"/>
              </a:spcAft>
              <a:buSzPts val="1400"/>
              <a:buChar char="–"/>
            </a:pPr>
            <a:r>
              <a:rPr lang="en" sz="1400"/>
              <a:t>Don’t cross border edes.</a:t>
            </a:r>
            <a:endParaRPr/>
          </a:p>
        </p:txBody>
      </p:sp>
      <p:pic>
        <p:nvPicPr>
          <p:cNvPr id="1084" name="Google Shape;1084;p120"/>
          <p:cNvPicPr preferRelativeResize="0"/>
          <p:nvPr/>
        </p:nvPicPr>
        <p:blipFill rotWithShape="1">
          <a:blip r:embed="rId3">
            <a:alphaModFix/>
          </a:blip>
          <a:srcRect/>
          <a:stretch/>
        </p:blipFill>
        <p:spPr>
          <a:xfrm>
            <a:off x="1047800" y="1478455"/>
            <a:ext cx="2305050" cy="235267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121"/>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Reconstruction</a:t>
            </a:r>
            <a:endParaRPr/>
          </a:p>
        </p:txBody>
      </p:sp>
      <p:sp>
        <p:nvSpPr>
          <p:cNvPr id="1090" name="Google Shape;1090;p12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091" name="Google Shape;1091;p121"/>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Given a pixel position</a:t>
            </a:r>
            <a:endParaRPr/>
          </a:p>
          <a:p>
            <a:pPr marL="914400" lvl="1" indent="-317500" algn="l" rtl="0">
              <a:lnSpc>
                <a:spcPct val="130000"/>
              </a:lnSpc>
              <a:spcBef>
                <a:spcPts val="0"/>
              </a:spcBef>
              <a:spcAft>
                <a:spcPts val="0"/>
              </a:spcAft>
              <a:buSzPts val="1400"/>
              <a:buChar char="–"/>
            </a:pPr>
            <a:r>
              <a:rPr lang="en"/>
              <a:t>Grey pixel is start</a:t>
            </a:r>
            <a:endParaRPr/>
          </a:p>
          <a:p>
            <a:pPr marL="914400" lvl="1" indent="-317500" algn="l" rtl="0">
              <a:lnSpc>
                <a:spcPct val="130000"/>
              </a:lnSpc>
              <a:spcBef>
                <a:spcPts val="0"/>
              </a:spcBef>
              <a:spcAft>
                <a:spcPts val="0"/>
              </a:spcAft>
              <a:buSzPts val="1400"/>
              <a:buChar char="–"/>
            </a:pPr>
            <a:r>
              <a:rPr lang="en"/>
              <a:t>Blue pixels are valid neighbors</a:t>
            </a:r>
            <a:endParaRPr/>
          </a:p>
          <a:p>
            <a:pPr marL="914400" lvl="1" indent="-317500" algn="l" rtl="0">
              <a:lnSpc>
                <a:spcPct val="130000"/>
              </a:lnSpc>
              <a:spcBef>
                <a:spcPts val="0"/>
              </a:spcBef>
              <a:spcAft>
                <a:spcPts val="0"/>
              </a:spcAft>
              <a:buSzPts val="1400"/>
              <a:buChar char="–"/>
            </a:pPr>
            <a:r>
              <a:rPr lang="en"/>
              <a:t>Red edges are invalid borders</a:t>
            </a:r>
            <a:endParaRPr/>
          </a:p>
          <a:p>
            <a:pPr marL="274320" lvl="0" indent="-274320" algn="l" rtl="0">
              <a:lnSpc>
                <a:spcPct val="130000"/>
              </a:lnSpc>
              <a:spcBef>
                <a:spcPts val="0"/>
              </a:spcBef>
              <a:spcAft>
                <a:spcPts val="0"/>
              </a:spcAft>
              <a:buSzPts val="1400"/>
              <a:buChar char="•"/>
            </a:pPr>
            <a:r>
              <a:rPr lang="en"/>
              <a:t>Find best neighbor</a:t>
            </a:r>
            <a:endParaRPr/>
          </a:p>
          <a:p>
            <a:pPr marL="914400" lvl="1" indent="-317500" algn="l" rtl="0">
              <a:lnSpc>
                <a:spcPct val="130000"/>
              </a:lnSpc>
              <a:spcBef>
                <a:spcPts val="0"/>
              </a:spcBef>
              <a:spcAft>
                <a:spcPts val="0"/>
              </a:spcAft>
              <a:buSzPts val="1400"/>
              <a:buChar char="–"/>
            </a:pPr>
            <a:r>
              <a:rPr lang="en" sz="1400"/>
              <a:t>We need to find the best neighbor.</a:t>
            </a:r>
            <a:endParaRPr sz="1400"/>
          </a:p>
          <a:p>
            <a:pPr marL="914400" lvl="1" indent="-317500" algn="l" rtl="0">
              <a:lnSpc>
                <a:spcPct val="130000"/>
              </a:lnSpc>
              <a:spcBef>
                <a:spcPts val="0"/>
              </a:spcBef>
              <a:spcAft>
                <a:spcPts val="0"/>
              </a:spcAft>
              <a:buSzPts val="1400"/>
              <a:buChar char="–"/>
            </a:pPr>
            <a:r>
              <a:rPr lang="en" sz="1400"/>
              <a:t>Don’t cross border edes.</a:t>
            </a:r>
            <a:endParaRPr/>
          </a:p>
        </p:txBody>
      </p:sp>
      <p:pic>
        <p:nvPicPr>
          <p:cNvPr id="1092" name="Google Shape;1092;p121"/>
          <p:cNvPicPr preferRelativeResize="0"/>
          <p:nvPr/>
        </p:nvPicPr>
        <p:blipFill rotWithShape="1">
          <a:blip r:embed="rId3">
            <a:alphaModFix/>
          </a:blip>
          <a:srcRect/>
          <a:stretch/>
        </p:blipFill>
        <p:spPr>
          <a:xfrm>
            <a:off x="1047800" y="1478455"/>
            <a:ext cx="2305050" cy="23526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22"/>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Search Algorithm</a:t>
            </a:r>
            <a:endParaRPr/>
          </a:p>
        </p:txBody>
      </p:sp>
      <p:sp>
        <p:nvSpPr>
          <p:cNvPr id="1098" name="Google Shape;1098;p12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099" name="Google Shape;1099;p122"/>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Many ways to search</a:t>
            </a:r>
            <a:endParaRPr/>
          </a:p>
          <a:p>
            <a:pPr marL="914400" lvl="1" indent="-317500" algn="l" rtl="0">
              <a:lnSpc>
                <a:spcPct val="130000"/>
              </a:lnSpc>
              <a:spcBef>
                <a:spcPts val="0"/>
              </a:spcBef>
              <a:spcAft>
                <a:spcPts val="0"/>
              </a:spcAft>
              <a:buSzPts val="1400"/>
              <a:buChar char="–"/>
            </a:pPr>
            <a:r>
              <a:rPr lang="en"/>
              <a:t>Flood fill is too expensive</a:t>
            </a:r>
            <a:endParaRPr/>
          </a:p>
          <a:p>
            <a:pPr marL="914400" lvl="1" indent="-317500" algn="l" rtl="0">
              <a:lnSpc>
                <a:spcPct val="130000"/>
              </a:lnSpc>
              <a:spcBef>
                <a:spcPts val="0"/>
              </a:spcBef>
              <a:spcAft>
                <a:spcPts val="0"/>
              </a:spcAft>
              <a:buSzPts val="1400"/>
              <a:buChar char="–"/>
            </a:pPr>
            <a:r>
              <a:rPr lang="en"/>
              <a:t>Faster algorithm</a:t>
            </a:r>
            <a:endParaRPr/>
          </a:p>
        </p:txBody>
      </p:sp>
      <p:pic>
        <p:nvPicPr>
          <p:cNvPr id="1100" name="Google Shape;1100;p122"/>
          <p:cNvPicPr preferRelativeResize="0"/>
          <p:nvPr/>
        </p:nvPicPr>
        <p:blipFill rotWithShape="1">
          <a:blip r:embed="rId3">
            <a:alphaModFix/>
          </a:blip>
          <a:srcRect/>
          <a:stretch/>
        </p:blipFill>
        <p:spPr>
          <a:xfrm>
            <a:off x="566175" y="1274024"/>
            <a:ext cx="1640700" cy="1674600"/>
          </a:xfrm>
          <a:prstGeom prst="rect">
            <a:avLst/>
          </a:prstGeom>
          <a:noFill/>
          <a:ln>
            <a:noFill/>
          </a:ln>
        </p:spPr>
      </p:pic>
      <p:pic>
        <p:nvPicPr>
          <p:cNvPr id="1101" name="Google Shape;1101;p122"/>
          <p:cNvPicPr preferRelativeResize="0"/>
          <p:nvPr/>
        </p:nvPicPr>
        <p:blipFill rotWithShape="1">
          <a:blip r:embed="rId4">
            <a:alphaModFix/>
          </a:blip>
          <a:srcRect/>
          <a:stretch/>
        </p:blipFill>
        <p:spPr>
          <a:xfrm>
            <a:off x="2380500" y="1274024"/>
            <a:ext cx="1640700" cy="1674600"/>
          </a:xfrm>
          <a:prstGeom prst="rect">
            <a:avLst/>
          </a:prstGeom>
          <a:noFill/>
          <a:ln>
            <a:noFill/>
          </a:ln>
        </p:spPr>
      </p:pic>
      <p:pic>
        <p:nvPicPr>
          <p:cNvPr id="1102" name="Google Shape;1102;p122"/>
          <p:cNvPicPr preferRelativeResize="0"/>
          <p:nvPr/>
        </p:nvPicPr>
        <p:blipFill rotWithShape="1">
          <a:blip r:embed="rId5">
            <a:alphaModFix/>
          </a:blip>
          <a:srcRect/>
          <a:stretch/>
        </p:blipFill>
        <p:spPr>
          <a:xfrm>
            <a:off x="1508600" y="3071149"/>
            <a:ext cx="1640700" cy="167460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p123"/>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Search Algorithm</a:t>
            </a:r>
            <a:endParaRPr/>
          </a:p>
        </p:txBody>
      </p:sp>
      <p:sp>
        <p:nvSpPr>
          <p:cNvPr id="1108" name="Google Shape;1108;p12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109" name="Google Shape;1109;p123"/>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Hardcoded search path</a:t>
            </a:r>
            <a:endParaRPr/>
          </a:p>
          <a:p>
            <a:pPr marL="914400" lvl="1" indent="-317500" algn="l" rtl="0">
              <a:lnSpc>
                <a:spcPct val="130000"/>
              </a:lnSpc>
              <a:spcBef>
                <a:spcPts val="0"/>
              </a:spcBef>
              <a:spcAft>
                <a:spcPts val="0"/>
              </a:spcAft>
              <a:buSzPts val="1400"/>
              <a:buChar char="–"/>
            </a:pPr>
            <a:r>
              <a:rPr lang="en" sz="1400"/>
              <a:t>Same result in most cases</a:t>
            </a:r>
            <a:endParaRPr sz="1400"/>
          </a:p>
          <a:p>
            <a:pPr marL="914400" lvl="1" indent="-317500" algn="l" rtl="0">
              <a:lnSpc>
                <a:spcPct val="130000"/>
              </a:lnSpc>
              <a:spcBef>
                <a:spcPts val="0"/>
              </a:spcBef>
              <a:spcAft>
                <a:spcPts val="0"/>
              </a:spcAft>
              <a:buSzPts val="1400"/>
              <a:buChar char="–"/>
            </a:pPr>
            <a:r>
              <a:rPr lang="en" sz="1400"/>
              <a:t>Much simpler</a:t>
            </a:r>
            <a:endParaRPr/>
          </a:p>
          <a:p>
            <a:pPr marL="274320" lvl="0" indent="-274320" algn="l" rtl="0">
              <a:lnSpc>
                <a:spcPct val="130000"/>
              </a:lnSpc>
              <a:spcBef>
                <a:spcPts val="0"/>
              </a:spcBef>
              <a:spcAft>
                <a:spcPts val="0"/>
              </a:spcAft>
              <a:buSzPts val="1400"/>
              <a:buChar char="•"/>
            </a:pPr>
            <a:r>
              <a:rPr lang="en"/>
              <a:t>How to search?</a:t>
            </a:r>
            <a:endParaRPr/>
          </a:p>
          <a:p>
            <a:pPr marL="914400" lvl="1" indent="-317500" algn="l" rtl="0">
              <a:lnSpc>
                <a:spcPct val="130000"/>
              </a:lnSpc>
              <a:spcBef>
                <a:spcPts val="0"/>
              </a:spcBef>
              <a:spcAft>
                <a:spcPts val="0"/>
              </a:spcAft>
              <a:buSzPts val="1400"/>
              <a:buChar char="–"/>
            </a:pPr>
            <a:r>
              <a:rPr lang="en"/>
              <a:t>For loop?</a:t>
            </a:r>
            <a:endParaRPr/>
          </a:p>
          <a:p>
            <a:pPr marL="914400" lvl="1" indent="-317500" algn="l" rtl="0">
              <a:lnSpc>
                <a:spcPct val="130000"/>
              </a:lnSpc>
              <a:spcBef>
                <a:spcPts val="0"/>
              </a:spcBef>
              <a:spcAft>
                <a:spcPts val="0"/>
              </a:spcAft>
              <a:buSzPts val="1400"/>
              <a:buChar char="–"/>
            </a:pPr>
            <a:r>
              <a:rPr lang="en"/>
              <a:t>Binary expression.</a:t>
            </a:r>
            <a:endParaRPr/>
          </a:p>
        </p:txBody>
      </p:sp>
      <p:pic>
        <p:nvPicPr>
          <p:cNvPr id="1110" name="Google Shape;1110;p123"/>
          <p:cNvPicPr preferRelativeResize="0"/>
          <p:nvPr/>
        </p:nvPicPr>
        <p:blipFill rotWithShape="1">
          <a:blip r:embed="rId3">
            <a:alphaModFix/>
          </a:blip>
          <a:srcRect/>
          <a:stretch/>
        </p:blipFill>
        <p:spPr>
          <a:xfrm>
            <a:off x="1335313" y="1070651"/>
            <a:ext cx="2129075" cy="34996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24"/>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Search Algorithm</a:t>
            </a:r>
            <a:endParaRPr/>
          </a:p>
        </p:txBody>
      </p:sp>
      <p:sp>
        <p:nvSpPr>
          <p:cNvPr id="1116" name="Google Shape;1116;p124"/>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117" name="Google Shape;1117;p124"/>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Only search this one path</a:t>
            </a:r>
            <a:endParaRPr/>
          </a:p>
          <a:p>
            <a:pPr marL="914400" lvl="1" indent="-317500" algn="l" rtl="0">
              <a:lnSpc>
                <a:spcPct val="130000"/>
              </a:lnSpc>
              <a:spcBef>
                <a:spcPts val="0"/>
              </a:spcBef>
              <a:spcAft>
                <a:spcPts val="0"/>
              </a:spcAft>
              <a:buSzPts val="1400"/>
              <a:buChar char="–"/>
            </a:pPr>
            <a:r>
              <a:rPr lang="en"/>
              <a:t>Ignore other paths</a:t>
            </a:r>
            <a:endParaRPr sz="1400"/>
          </a:p>
          <a:p>
            <a:pPr marL="914400" lvl="0" indent="0" algn="l" rtl="0">
              <a:lnSpc>
                <a:spcPct val="130000"/>
              </a:lnSpc>
              <a:spcBef>
                <a:spcPts val="0"/>
              </a:spcBef>
              <a:spcAft>
                <a:spcPts val="0"/>
              </a:spcAft>
              <a:buSzPts val="1400"/>
              <a:buNone/>
            </a:pPr>
            <a:endParaRPr/>
          </a:p>
        </p:txBody>
      </p:sp>
      <p:pic>
        <p:nvPicPr>
          <p:cNvPr id="1118" name="Google Shape;1118;p124"/>
          <p:cNvPicPr preferRelativeResize="0"/>
          <p:nvPr/>
        </p:nvPicPr>
        <p:blipFill rotWithShape="1">
          <a:blip r:embed="rId3">
            <a:alphaModFix/>
          </a:blip>
          <a:srcRect/>
          <a:stretch/>
        </p:blipFill>
        <p:spPr>
          <a:xfrm>
            <a:off x="1335313" y="1070651"/>
            <a:ext cx="2129075" cy="3499600"/>
          </a:xfrm>
          <a:prstGeom prst="rect">
            <a:avLst/>
          </a:prstGeom>
          <a:noFill/>
          <a:ln>
            <a:noFill/>
          </a:ln>
        </p:spPr>
      </p:pic>
      <p:pic>
        <p:nvPicPr>
          <p:cNvPr id="1119" name="Google Shape;1119;p124"/>
          <p:cNvPicPr preferRelativeResize="0"/>
          <p:nvPr/>
        </p:nvPicPr>
        <p:blipFill rotWithShape="1">
          <a:blip r:embed="rId4">
            <a:alphaModFix/>
          </a:blip>
          <a:srcRect/>
          <a:stretch/>
        </p:blipFill>
        <p:spPr>
          <a:xfrm>
            <a:off x="5354975" y="2810871"/>
            <a:ext cx="1564575" cy="159692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125"/>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Valid path requirements:</a:t>
            </a:r>
            <a:endParaRPr/>
          </a:p>
        </p:txBody>
      </p:sp>
      <p:sp>
        <p:nvSpPr>
          <p:cNvPr id="1125" name="Google Shape;1125;p12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pic>
        <p:nvPicPr>
          <p:cNvPr id="1126" name="Google Shape;1126;p125"/>
          <p:cNvPicPr preferRelativeResize="0"/>
          <p:nvPr/>
        </p:nvPicPr>
        <p:blipFill rotWithShape="1">
          <a:blip r:embed="rId3">
            <a:alphaModFix/>
          </a:blip>
          <a:srcRect/>
          <a:stretch/>
        </p:blipFill>
        <p:spPr>
          <a:xfrm>
            <a:off x="1407025" y="1230346"/>
            <a:ext cx="1564575" cy="1596925"/>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26"/>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Valid path requirements:</a:t>
            </a:r>
            <a:endParaRPr/>
          </a:p>
        </p:txBody>
      </p:sp>
      <p:sp>
        <p:nvSpPr>
          <p:cNvPr id="1132" name="Google Shape;1132;p12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133" name="Google Shape;1133;p126"/>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No other hits along the path.</a:t>
            </a:r>
            <a:endParaRPr/>
          </a:p>
          <a:p>
            <a:pPr marL="914400" lvl="0" indent="0" algn="l" rtl="0">
              <a:lnSpc>
                <a:spcPct val="130000"/>
              </a:lnSpc>
              <a:spcBef>
                <a:spcPts val="0"/>
              </a:spcBef>
              <a:spcAft>
                <a:spcPts val="0"/>
              </a:spcAft>
              <a:buSzPts val="1400"/>
              <a:buNone/>
            </a:pPr>
            <a:endParaRPr/>
          </a:p>
        </p:txBody>
      </p:sp>
      <p:pic>
        <p:nvPicPr>
          <p:cNvPr id="1134" name="Google Shape;1134;p126"/>
          <p:cNvPicPr preferRelativeResize="0"/>
          <p:nvPr/>
        </p:nvPicPr>
        <p:blipFill rotWithShape="1">
          <a:blip r:embed="rId3">
            <a:alphaModFix/>
          </a:blip>
          <a:srcRect/>
          <a:stretch/>
        </p:blipFill>
        <p:spPr>
          <a:xfrm>
            <a:off x="891800" y="3255026"/>
            <a:ext cx="1358650" cy="1386725"/>
          </a:xfrm>
          <a:prstGeom prst="rect">
            <a:avLst/>
          </a:prstGeom>
          <a:noFill/>
          <a:ln>
            <a:noFill/>
          </a:ln>
        </p:spPr>
      </p:pic>
      <p:pic>
        <p:nvPicPr>
          <p:cNvPr id="1135" name="Google Shape;1135;p126"/>
          <p:cNvPicPr preferRelativeResize="0"/>
          <p:nvPr/>
        </p:nvPicPr>
        <p:blipFill rotWithShape="1">
          <a:blip r:embed="rId4">
            <a:alphaModFix/>
          </a:blip>
          <a:srcRect/>
          <a:stretch/>
        </p:blipFill>
        <p:spPr>
          <a:xfrm>
            <a:off x="1407025" y="1230346"/>
            <a:ext cx="1564575" cy="159692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127"/>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Valid path requirements:</a:t>
            </a:r>
            <a:endParaRPr/>
          </a:p>
        </p:txBody>
      </p:sp>
      <p:sp>
        <p:nvSpPr>
          <p:cNvPr id="1141" name="Google Shape;1141;p12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142" name="Google Shape;1142;p127"/>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No other hits along the path.</a:t>
            </a:r>
            <a:endParaRPr/>
          </a:p>
          <a:p>
            <a:pPr marL="274320" lvl="0" indent="-274320" algn="l" rtl="0">
              <a:lnSpc>
                <a:spcPct val="130000"/>
              </a:lnSpc>
              <a:spcBef>
                <a:spcPts val="0"/>
              </a:spcBef>
              <a:spcAft>
                <a:spcPts val="0"/>
              </a:spcAft>
              <a:buSzPts val="1400"/>
              <a:buChar char="•"/>
            </a:pPr>
            <a:r>
              <a:rPr lang="en"/>
              <a:t>Horizontal edges must be legal. </a:t>
            </a:r>
            <a:endParaRPr/>
          </a:p>
          <a:p>
            <a:pPr marL="914400" lvl="0" indent="0" algn="l" rtl="0">
              <a:lnSpc>
                <a:spcPct val="130000"/>
              </a:lnSpc>
              <a:spcBef>
                <a:spcPts val="0"/>
              </a:spcBef>
              <a:spcAft>
                <a:spcPts val="0"/>
              </a:spcAft>
              <a:buSzPts val="1400"/>
              <a:buNone/>
            </a:pPr>
            <a:endParaRPr/>
          </a:p>
        </p:txBody>
      </p:sp>
      <p:pic>
        <p:nvPicPr>
          <p:cNvPr id="1143" name="Google Shape;1143;p127"/>
          <p:cNvPicPr preferRelativeResize="0"/>
          <p:nvPr/>
        </p:nvPicPr>
        <p:blipFill rotWithShape="1">
          <a:blip r:embed="rId3">
            <a:alphaModFix/>
          </a:blip>
          <a:srcRect/>
          <a:stretch/>
        </p:blipFill>
        <p:spPr>
          <a:xfrm>
            <a:off x="891800" y="3255026"/>
            <a:ext cx="1358650" cy="1386725"/>
          </a:xfrm>
          <a:prstGeom prst="rect">
            <a:avLst/>
          </a:prstGeom>
          <a:noFill/>
          <a:ln>
            <a:noFill/>
          </a:ln>
        </p:spPr>
      </p:pic>
      <p:pic>
        <p:nvPicPr>
          <p:cNvPr id="1144" name="Google Shape;1144;p127"/>
          <p:cNvPicPr preferRelativeResize="0"/>
          <p:nvPr/>
        </p:nvPicPr>
        <p:blipFill rotWithShape="1">
          <a:blip r:embed="rId4">
            <a:alphaModFix/>
          </a:blip>
          <a:srcRect/>
          <a:stretch/>
        </p:blipFill>
        <p:spPr>
          <a:xfrm>
            <a:off x="3611700" y="3255026"/>
            <a:ext cx="1358650" cy="1386725"/>
          </a:xfrm>
          <a:prstGeom prst="rect">
            <a:avLst/>
          </a:prstGeom>
          <a:noFill/>
          <a:ln>
            <a:noFill/>
          </a:ln>
        </p:spPr>
      </p:pic>
      <p:pic>
        <p:nvPicPr>
          <p:cNvPr id="1145" name="Google Shape;1145;p127"/>
          <p:cNvPicPr preferRelativeResize="0"/>
          <p:nvPr/>
        </p:nvPicPr>
        <p:blipFill rotWithShape="1">
          <a:blip r:embed="rId5">
            <a:alphaModFix/>
          </a:blip>
          <a:srcRect/>
          <a:stretch/>
        </p:blipFill>
        <p:spPr>
          <a:xfrm>
            <a:off x="1407025" y="1230346"/>
            <a:ext cx="1564575" cy="159692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28"/>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Valid path requirements:</a:t>
            </a:r>
            <a:endParaRPr/>
          </a:p>
        </p:txBody>
      </p:sp>
      <p:sp>
        <p:nvSpPr>
          <p:cNvPr id="1151" name="Google Shape;1151;p128"/>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152" name="Google Shape;1152;p128"/>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No other hits along the path.</a:t>
            </a:r>
            <a:endParaRPr/>
          </a:p>
          <a:p>
            <a:pPr marL="274320" lvl="0" indent="-274320" algn="l" rtl="0">
              <a:lnSpc>
                <a:spcPct val="130000"/>
              </a:lnSpc>
              <a:spcBef>
                <a:spcPts val="0"/>
              </a:spcBef>
              <a:spcAft>
                <a:spcPts val="0"/>
              </a:spcAft>
              <a:buSzPts val="1400"/>
              <a:buChar char="•"/>
            </a:pPr>
            <a:r>
              <a:rPr lang="en"/>
              <a:t>Horizontal edges must be legal.</a:t>
            </a:r>
            <a:endParaRPr/>
          </a:p>
          <a:p>
            <a:pPr marL="274320" lvl="0" indent="-274320" algn="l" rtl="0">
              <a:lnSpc>
                <a:spcPct val="130000"/>
              </a:lnSpc>
              <a:spcBef>
                <a:spcPts val="0"/>
              </a:spcBef>
              <a:spcAft>
                <a:spcPts val="0"/>
              </a:spcAft>
              <a:buSzPts val="1400"/>
              <a:buChar char="•"/>
            </a:pPr>
            <a:r>
              <a:rPr lang="en"/>
              <a:t>Vertical edges must be legal.</a:t>
            </a:r>
            <a:endParaRPr/>
          </a:p>
          <a:p>
            <a:pPr marL="914400" lvl="0" indent="0" algn="l" rtl="0">
              <a:lnSpc>
                <a:spcPct val="130000"/>
              </a:lnSpc>
              <a:spcBef>
                <a:spcPts val="0"/>
              </a:spcBef>
              <a:spcAft>
                <a:spcPts val="0"/>
              </a:spcAft>
              <a:buSzPts val="1400"/>
              <a:buNone/>
            </a:pPr>
            <a:endParaRPr/>
          </a:p>
        </p:txBody>
      </p:sp>
      <p:pic>
        <p:nvPicPr>
          <p:cNvPr id="1153" name="Google Shape;1153;p128"/>
          <p:cNvPicPr preferRelativeResize="0"/>
          <p:nvPr/>
        </p:nvPicPr>
        <p:blipFill rotWithShape="1">
          <a:blip r:embed="rId3">
            <a:alphaModFix/>
          </a:blip>
          <a:srcRect/>
          <a:stretch/>
        </p:blipFill>
        <p:spPr>
          <a:xfrm>
            <a:off x="891800" y="3255026"/>
            <a:ext cx="1358650" cy="1386725"/>
          </a:xfrm>
          <a:prstGeom prst="rect">
            <a:avLst/>
          </a:prstGeom>
          <a:noFill/>
          <a:ln>
            <a:noFill/>
          </a:ln>
        </p:spPr>
      </p:pic>
      <p:pic>
        <p:nvPicPr>
          <p:cNvPr id="1154" name="Google Shape;1154;p128"/>
          <p:cNvPicPr preferRelativeResize="0"/>
          <p:nvPr/>
        </p:nvPicPr>
        <p:blipFill rotWithShape="1">
          <a:blip r:embed="rId4">
            <a:alphaModFix/>
          </a:blip>
          <a:srcRect/>
          <a:stretch/>
        </p:blipFill>
        <p:spPr>
          <a:xfrm>
            <a:off x="3611700" y="3255026"/>
            <a:ext cx="1358650" cy="1386725"/>
          </a:xfrm>
          <a:prstGeom prst="rect">
            <a:avLst/>
          </a:prstGeom>
          <a:noFill/>
          <a:ln>
            <a:noFill/>
          </a:ln>
        </p:spPr>
      </p:pic>
      <p:pic>
        <p:nvPicPr>
          <p:cNvPr id="1155" name="Google Shape;1155;p128"/>
          <p:cNvPicPr preferRelativeResize="0"/>
          <p:nvPr/>
        </p:nvPicPr>
        <p:blipFill rotWithShape="1">
          <a:blip r:embed="rId5">
            <a:alphaModFix/>
          </a:blip>
          <a:srcRect/>
          <a:stretch/>
        </p:blipFill>
        <p:spPr>
          <a:xfrm>
            <a:off x="6331600" y="3288926"/>
            <a:ext cx="1358650" cy="1386725"/>
          </a:xfrm>
          <a:prstGeom prst="rect">
            <a:avLst/>
          </a:prstGeom>
          <a:noFill/>
          <a:ln>
            <a:noFill/>
          </a:ln>
        </p:spPr>
      </p:pic>
      <p:pic>
        <p:nvPicPr>
          <p:cNvPr id="1156" name="Google Shape;1156;p128"/>
          <p:cNvPicPr preferRelativeResize="0"/>
          <p:nvPr/>
        </p:nvPicPr>
        <p:blipFill rotWithShape="1">
          <a:blip r:embed="rId6">
            <a:alphaModFix/>
          </a:blip>
          <a:srcRect/>
          <a:stretch/>
        </p:blipFill>
        <p:spPr>
          <a:xfrm>
            <a:off x="1407025" y="1230346"/>
            <a:ext cx="1564575" cy="159692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29"/>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Valid path requirements:</a:t>
            </a:r>
            <a:endParaRPr/>
          </a:p>
        </p:txBody>
      </p:sp>
      <p:sp>
        <p:nvSpPr>
          <p:cNvPr id="1162" name="Google Shape;1162;p129"/>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163" name="Google Shape;1163;p129"/>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No other hits along the path.</a:t>
            </a:r>
            <a:endParaRPr/>
          </a:p>
          <a:p>
            <a:pPr marL="274320" lvl="0" indent="-274320" algn="l" rtl="0">
              <a:lnSpc>
                <a:spcPct val="130000"/>
              </a:lnSpc>
              <a:spcBef>
                <a:spcPts val="0"/>
              </a:spcBef>
              <a:spcAft>
                <a:spcPts val="0"/>
              </a:spcAft>
              <a:buSzPts val="1400"/>
              <a:buChar char="•"/>
            </a:pPr>
            <a:r>
              <a:rPr lang="en"/>
              <a:t>Horizontal edges must be legal.</a:t>
            </a:r>
            <a:endParaRPr/>
          </a:p>
          <a:p>
            <a:pPr marL="274320" lvl="0" indent="-274320" algn="l" rtl="0">
              <a:lnSpc>
                <a:spcPct val="130000"/>
              </a:lnSpc>
              <a:spcBef>
                <a:spcPts val="0"/>
              </a:spcBef>
              <a:spcAft>
                <a:spcPts val="0"/>
              </a:spcAft>
              <a:buSzPts val="1400"/>
              <a:buChar char="•"/>
            </a:pPr>
            <a:r>
              <a:rPr lang="en"/>
              <a:t>Vertical edges must be legal.</a:t>
            </a:r>
            <a:endParaRPr/>
          </a:p>
          <a:p>
            <a:pPr marL="274320" lvl="0" indent="-274320" algn="l" rtl="0">
              <a:lnSpc>
                <a:spcPct val="130000"/>
              </a:lnSpc>
              <a:spcBef>
                <a:spcPts val="0"/>
              </a:spcBef>
              <a:spcAft>
                <a:spcPts val="0"/>
              </a:spcAft>
              <a:buSzPts val="1400"/>
              <a:buChar char="•"/>
            </a:pPr>
            <a:r>
              <a:rPr lang="en"/>
              <a:t>Boolean expression</a:t>
            </a:r>
            <a:endParaRPr/>
          </a:p>
          <a:p>
            <a:pPr marL="274320" lvl="0" indent="-274320" algn="l" rtl="0">
              <a:lnSpc>
                <a:spcPct val="130000"/>
              </a:lnSpc>
              <a:spcBef>
                <a:spcPts val="0"/>
              </a:spcBef>
              <a:spcAft>
                <a:spcPts val="0"/>
              </a:spcAft>
              <a:buSzPts val="1400"/>
              <a:buChar char="•"/>
            </a:pPr>
            <a:r>
              <a:rPr lang="en"/>
              <a:t>Similar in spirit to EQAA</a:t>
            </a:r>
            <a:endParaRPr/>
          </a:p>
          <a:p>
            <a:pPr marL="914400" lvl="0" indent="0" algn="l" rtl="0">
              <a:lnSpc>
                <a:spcPct val="130000"/>
              </a:lnSpc>
              <a:spcBef>
                <a:spcPts val="0"/>
              </a:spcBef>
              <a:spcAft>
                <a:spcPts val="0"/>
              </a:spcAft>
              <a:buSzPts val="1400"/>
              <a:buNone/>
            </a:pPr>
            <a:endParaRPr/>
          </a:p>
        </p:txBody>
      </p:sp>
      <p:pic>
        <p:nvPicPr>
          <p:cNvPr id="1164" name="Google Shape;1164;p129"/>
          <p:cNvPicPr preferRelativeResize="0"/>
          <p:nvPr/>
        </p:nvPicPr>
        <p:blipFill rotWithShape="1">
          <a:blip r:embed="rId3">
            <a:alphaModFix/>
          </a:blip>
          <a:srcRect/>
          <a:stretch/>
        </p:blipFill>
        <p:spPr>
          <a:xfrm>
            <a:off x="428750" y="1502775"/>
            <a:ext cx="4080600" cy="903978"/>
          </a:xfrm>
          <a:prstGeom prst="rect">
            <a:avLst/>
          </a:prstGeom>
          <a:noFill/>
          <a:ln>
            <a:noFill/>
          </a:ln>
        </p:spPr>
      </p:pic>
      <p:pic>
        <p:nvPicPr>
          <p:cNvPr id="1165" name="Google Shape;1165;p129"/>
          <p:cNvPicPr preferRelativeResize="0"/>
          <p:nvPr/>
        </p:nvPicPr>
        <p:blipFill rotWithShape="1">
          <a:blip r:embed="rId4">
            <a:alphaModFix/>
          </a:blip>
          <a:srcRect/>
          <a:stretch/>
        </p:blipFill>
        <p:spPr>
          <a:xfrm>
            <a:off x="891800" y="3255026"/>
            <a:ext cx="1358650" cy="1386725"/>
          </a:xfrm>
          <a:prstGeom prst="rect">
            <a:avLst/>
          </a:prstGeom>
          <a:noFill/>
          <a:ln>
            <a:noFill/>
          </a:ln>
        </p:spPr>
      </p:pic>
      <p:pic>
        <p:nvPicPr>
          <p:cNvPr id="1166" name="Google Shape;1166;p129"/>
          <p:cNvPicPr preferRelativeResize="0"/>
          <p:nvPr/>
        </p:nvPicPr>
        <p:blipFill rotWithShape="1">
          <a:blip r:embed="rId5">
            <a:alphaModFix/>
          </a:blip>
          <a:srcRect/>
          <a:stretch/>
        </p:blipFill>
        <p:spPr>
          <a:xfrm>
            <a:off x="3611700" y="3255026"/>
            <a:ext cx="1358650" cy="1386725"/>
          </a:xfrm>
          <a:prstGeom prst="rect">
            <a:avLst/>
          </a:prstGeom>
          <a:noFill/>
          <a:ln>
            <a:noFill/>
          </a:ln>
        </p:spPr>
      </p:pic>
      <p:pic>
        <p:nvPicPr>
          <p:cNvPr id="1167" name="Google Shape;1167;p129"/>
          <p:cNvPicPr preferRelativeResize="0"/>
          <p:nvPr/>
        </p:nvPicPr>
        <p:blipFill rotWithShape="1">
          <a:blip r:embed="rId6">
            <a:alphaModFix/>
          </a:blip>
          <a:srcRect/>
          <a:stretch/>
        </p:blipFill>
        <p:spPr>
          <a:xfrm>
            <a:off x="6331600" y="3288926"/>
            <a:ext cx="1358650" cy="1386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VISIBILITY AND VRS</a:t>
            </a:r>
            <a:endParaRPr/>
          </a:p>
        </p:txBody>
      </p:sp>
      <p:sp>
        <p:nvSpPr>
          <p:cNvPr id="180" name="Google Shape;180;p13"/>
          <p:cNvSpPr txBox="1">
            <a:spLocks noGrp="1"/>
          </p:cNvSpPr>
          <p:nvPr>
            <p:ph type="body" idx="1"/>
          </p:nvPr>
        </p:nvSpPr>
        <p:spPr>
          <a:xfrm>
            <a:off x="318456" y="1312385"/>
            <a:ext cx="8507100" cy="3379800"/>
          </a:xfrm>
          <a:prstGeom prst="rect">
            <a:avLst/>
          </a:prstGeom>
          <a:noFill/>
          <a:ln>
            <a:noFill/>
          </a:ln>
        </p:spPr>
        <p:txBody>
          <a:bodyPr spcFirstLastPara="1" wrap="square" lIns="0" tIns="34275" rIns="68575" bIns="34275" anchor="t" anchorCtr="0">
            <a:normAutofit fontScale="40000" lnSpcReduction="20000"/>
          </a:bodyPr>
          <a:lstStyle/>
          <a:p>
            <a:pPr marL="0" lvl="0" indent="0" algn="l" rtl="0">
              <a:lnSpc>
                <a:spcPct val="130000"/>
              </a:lnSpc>
              <a:spcBef>
                <a:spcPts val="0"/>
              </a:spcBef>
              <a:spcAft>
                <a:spcPts val="0"/>
              </a:spcAft>
              <a:buSzPts val="1400"/>
              <a:buNone/>
            </a:pPr>
            <a:endParaRPr sz="850" dirty="0"/>
          </a:p>
          <a:p>
            <a:pPr marL="0" lvl="0" indent="0" algn="l" rtl="0">
              <a:lnSpc>
                <a:spcPct val="130000"/>
              </a:lnSpc>
              <a:spcBef>
                <a:spcPts val="0"/>
              </a:spcBef>
              <a:spcAft>
                <a:spcPts val="0"/>
              </a:spcAft>
              <a:buClr>
                <a:schemeClr val="dk1"/>
              </a:buClr>
              <a:buSzPct val="61110"/>
              <a:buFont typeface="Arial"/>
              <a:buNone/>
            </a:pPr>
            <a:r>
              <a:rPr lang="en" dirty="0"/>
              <a:t>Drobot, </a:t>
            </a:r>
            <a:r>
              <a:rPr lang="en" i="1" dirty="0"/>
              <a:t>Hybrid Reconstruction Anti-Aliasing</a:t>
            </a:r>
            <a:r>
              <a:rPr lang="en" dirty="0"/>
              <a:t>, SIGGRAPH 2014: Advances in Real-Time Rendering in Games</a:t>
            </a:r>
            <a:endParaRPr dirty="0"/>
          </a:p>
          <a:p>
            <a:pPr marL="0" lvl="0" indent="0" algn="l" rtl="0">
              <a:lnSpc>
                <a:spcPct val="130000"/>
              </a:lnSpc>
              <a:spcBef>
                <a:spcPts val="0"/>
              </a:spcBef>
              <a:spcAft>
                <a:spcPts val="0"/>
              </a:spcAft>
              <a:buClr>
                <a:schemeClr val="dk1"/>
              </a:buClr>
              <a:buSzPct val="61110"/>
              <a:buFont typeface="Arial"/>
              <a:buNone/>
            </a:pPr>
            <a:r>
              <a:rPr lang="en" sz="1800" dirty="0">
                <a:solidFill>
                  <a:schemeClr val="accent4"/>
                </a:solidFill>
              </a:rPr>
              <a:t>                    </a:t>
            </a:r>
            <a:r>
              <a:rPr lang="en" u="sng" dirty="0">
                <a:solidFill>
                  <a:schemeClr val="accent4"/>
                </a:solidFill>
                <a:hlinkClick r:id="rId3">
                  <a:extLst>
                    <a:ext uri="{A12FA001-AC4F-418D-AE19-62706E023703}">
                      <ahyp:hlinkClr xmlns:ahyp="http://schemas.microsoft.com/office/drawing/2018/hyperlinkcolor" val="tx"/>
                    </a:ext>
                  </a:extLst>
                </a:hlinkClick>
              </a:rPr>
              <a:t>https://advances.realtimerendering.com/s2014/index.html#_HYBRID_RECONSTRUCTION_ANTI-ALIASING</a:t>
            </a:r>
            <a:endParaRPr dirty="0"/>
          </a:p>
          <a:p>
            <a:pPr marL="0" lvl="0" indent="0" algn="l" rtl="0">
              <a:lnSpc>
                <a:spcPct val="130000"/>
              </a:lnSpc>
              <a:spcBef>
                <a:spcPts val="0"/>
              </a:spcBef>
              <a:spcAft>
                <a:spcPts val="0"/>
              </a:spcAft>
              <a:buClr>
                <a:schemeClr val="dk1"/>
              </a:buClr>
              <a:buSzPct val="61110"/>
              <a:buFont typeface="Arial"/>
              <a:buNone/>
            </a:pPr>
            <a:r>
              <a:rPr lang="en" dirty="0"/>
              <a:t>Mallet and Yuksel, </a:t>
            </a:r>
            <a:r>
              <a:rPr lang="en" i="1" dirty="0"/>
              <a:t>Deferred Adaptive Compute Shading</a:t>
            </a:r>
            <a:r>
              <a:rPr lang="en" dirty="0"/>
              <a:t>, HPG 2018</a:t>
            </a:r>
            <a:endParaRPr dirty="0"/>
          </a:p>
          <a:p>
            <a:pPr marL="0" lvl="0" indent="457200" algn="l" rtl="0">
              <a:lnSpc>
                <a:spcPct val="130000"/>
              </a:lnSpc>
              <a:spcBef>
                <a:spcPts val="0"/>
              </a:spcBef>
              <a:spcAft>
                <a:spcPts val="0"/>
              </a:spcAft>
              <a:buClr>
                <a:schemeClr val="dk1"/>
              </a:buClr>
              <a:buSzPct val="61110"/>
              <a:buFont typeface="Arial"/>
              <a:buNone/>
            </a:pPr>
            <a:r>
              <a:rPr lang="en" u="sng" dirty="0">
                <a:solidFill>
                  <a:schemeClr val="accent4"/>
                </a:solidFill>
                <a:hlinkClick r:id="rId4">
                  <a:extLst>
                    <a:ext uri="{A12FA001-AC4F-418D-AE19-62706E023703}">
                      <ahyp:hlinkClr xmlns:ahyp="http://schemas.microsoft.com/office/drawing/2018/hyperlinkcolor" val="tx"/>
                    </a:ext>
                  </a:extLst>
                </a:hlinkClick>
              </a:rPr>
              <a:t>https://geometrian.com/data/research/dacs/HPG2018_DeferredAdaptiveComputeShading.pdf</a:t>
            </a:r>
            <a:endParaRPr dirty="0"/>
          </a:p>
          <a:p>
            <a:pPr marL="0" lvl="0" indent="0" algn="l" rtl="0">
              <a:lnSpc>
                <a:spcPct val="130000"/>
              </a:lnSpc>
              <a:spcBef>
                <a:spcPts val="0"/>
              </a:spcBef>
              <a:spcAft>
                <a:spcPts val="0"/>
              </a:spcAft>
              <a:buClr>
                <a:schemeClr val="dk1"/>
              </a:buClr>
              <a:buSzPct val="61110"/>
              <a:buFont typeface="Arial"/>
              <a:buNone/>
            </a:pPr>
            <a:r>
              <a:rPr lang="en" dirty="0"/>
              <a:t>Intel, </a:t>
            </a:r>
            <a:r>
              <a:rPr lang="en" i="1" dirty="0"/>
              <a:t>Get Started with Variable Rate Shading on Intel® Processor Graphics</a:t>
            </a:r>
            <a:r>
              <a:rPr lang="en" dirty="0"/>
              <a:t>, 2019</a:t>
            </a:r>
            <a:endParaRPr dirty="0"/>
          </a:p>
          <a:p>
            <a:pPr marL="0" lvl="0" indent="457200" algn="l" rtl="0">
              <a:lnSpc>
                <a:spcPct val="130000"/>
              </a:lnSpc>
              <a:spcBef>
                <a:spcPts val="0"/>
              </a:spcBef>
              <a:spcAft>
                <a:spcPts val="0"/>
              </a:spcAft>
              <a:buClr>
                <a:schemeClr val="dk1"/>
              </a:buClr>
              <a:buSzPct val="61110"/>
              <a:buFont typeface="Arial"/>
              <a:buNone/>
            </a:pPr>
            <a:r>
              <a:rPr lang="en" u="sng" dirty="0">
                <a:solidFill>
                  <a:schemeClr val="accent4"/>
                </a:solidFill>
                <a:hlinkClick r:id="rId5">
                  <a:extLst>
                    <a:ext uri="{A12FA001-AC4F-418D-AE19-62706E023703}">
                      <ahyp:hlinkClr xmlns:ahyp="http://schemas.microsoft.com/office/drawing/2018/hyperlinkcolor" val="tx"/>
                    </a:ext>
                  </a:extLst>
                </a:hlinkClick>
              </a:rPr>
              <a:t>https://www.intel.com/content/www/us/en/developer/articles/guide/getting-started-with-variable-rate-shading-on-intel-processor-graphics.html</a:t>
            </a:r>
            <a:endParaRPr dirty="0"/>
          </a:p>
          <a:p>
            <a:pPr marL="0" lvl="0" indent="0" algn="l" rtl="0">
              <a:lnSpc>
                <a:spcPct val="130000"/>
              </a:lnSpc>
              <a:spcBef>
                <a:spcPts val="0"/>
              </a:spcBef>
              <a:spcAft>
                <a:spcPts val="0"/>
              </a:spcAft>
              <a:buClr>
                <a:schemeClr val="dk1"/>
              </a:buClr>
              <a:buSzPct val="61110"/>
              <a:buFont typeface="Arial"/>
              <a:buNone/>
            </a:pPr>
            <a:r>
              <a:rPr lang="en" dirty="0"/>
              <a:t>Van Rhyn, </a:t>
            </a:r>
            <a:r>
              <a:rPr lang="en" i="1" dirty="0"/>
              <a:t>Variable Rate Shading: a scalpel in a world of sledgehammers</a:t>
            </a:r>
            <a:r>
              <a:rPr lang="en" dirty="0"/>
              <a:t>, 2019</a:t>
            </a:r>
            <a:endParaRPr dirty="0"/>
          </a:p>
          <a:p>
            <a:pPr marL="0" lvl="0" indent="457200" algn="l" rtl="0">
              <a:lnSpc>
                <a:spcPct val="130000"/>
              </a:lnSpc>
              <a:spcBef>
                <a:spcPts val="0"/>
              </a:spcBef>
              <a:spcAft>
                <a:spcPts val="0"/>
              </a:spcAft>
              <a:buClr>
                <a:schemeClr val="dk1"/>
              </a:buClr>
              <a:buSzPct val="61110"/>
              <a:buFont typeface="Arial"/>
              <a:buNone/>
            </a:pPr>
            <a:r>
              <a:rPr lang="en" u="sng" dirty="0">
                <a:solidFill>
                  <a:schemeClr val="accent4"/>
                </a:solidFill>
                <a:hlinkClick r:id="rId6">
                  <a:extLst>
                    <a:ext uri="{A12FA001-AC4F-418D-AE19-62706E023703}">
                      <ahyp:hlinkClr xmlns:ahyp="http://schemas.microsoft.com/office/drawing/2018/hyperlinkcolor" val="tx"/>
                    </a:ext>
                  </a:extLst>
                </a:hlinkClick>
              </a:rPr>
              <a:t>https://devblogs.microsoft.com/directx/variable-rate-shading-a-scalpel-in-a-world-of-sledgehammers/</a:t>
            </a:r>
            <a:endParaRPr dirty="0"/>
          </a:p>
          <a:p>
            <a:pPr marL="0" lvl="0" indent="0" algn="l" rtl="0">
              <a:lnSpc>
                <a:spcPct val="130000"/>
              </a:lnSpc>
              <a:spcBef>
                <a:spcPts val="0"/>
              </a:spcBef>
              <a:spcAft>
                <a:spcPts val="0"/>
              </a:spcAft>
              <a:buClr>
                <a:schemeClr val="dk1"/>
              </a:buClr>
              <a:buSzPct val="61110"/>
              <a:buFont typeface="Arial"/>
              <a:buNone/>
            </a:pPr>
            <a:r>
              <a:rPr lang="en" dirty="0"/>
              <a:t>du Bois and Gibson, </a:t>
            </a:r>
            <a:r>
              <a:rPr lang="en" i="1" dirty="0"/>
              <a:t>Variable Rate Shading Tier 1 with Microsoft DirectX 12 From Theory to Practice</a:t>
            </a:r>
            <a:r>
              <a:rPr lang="en" dirty="0"/>
              <a:t>. GDC 2020</a:t>
            </a:r>
            <a:endParaRPr dirty="0"/>
          </a:p>
          <a:p>
            <a:pPr marL="0" lvl="0" indent="457200" algn="l" rtl="0">
              <a:lnSpc>
                <a:spcPct val="130000"/>
              </a:lnSpc>
              <a:spcBef>
                <a:spcPts val="0"/>
              </a:spcBef>
              <a:spcAft>
                <a:spcPts val="0"/>
              </a:spcAft>
              <a:buClr>
                <a:schemeClr val="dk1"/>
              </a:buClr>
              <a:buSzPct val="61110"/>
              <a:buFont typeface="Arial"/>
              <a:buNone/>
            </a:pPr>
            <a:r>
              <a:rPr lang="en" u="sng" dirty="0">
                <a:solidFill>
                  <a:schemeClr val="accent4"/>
                </a:solidFill>
                <a:hlinkClick r:id="rId7">
                  <a:extLst>
                    <a:ext uri="{A12FA001-AC4F-418D-AE19-62706E023703}">
                      <ahyp:hlinkClr xmlns:ahyp="http://schemas.microsoft.com/office/drawing/2018/hyperlinkcolor" val="tx"/>
                    </a:ext>
                  </a:extLst>
                </a:hlinkClick>
              </a:rPr>
              <a:t>https://www.youtube.com/watch?v=d-qEvmVcg8I</a:t>
            </a:r>
            <a:endParaRPr dirty="0"/>
          </a:p>
          <a:p>
            <a:pPr marL="0" lvl="0" indent="0" algn="l" rtl="0">
              <a:lnSpc>
                <a:spcPct val="130000"/>
              </a:lnSpc>
              <a:spcBef>
                <a:spcPts val="0"/>
              </a:spcBef>
              <a:spcAft>
                <a:spcPts val="0"/>
              </a:spcAft>
              <a:buClr>
                <a:schemeClr val="dk1"/>
              </a:buClr>
              <a:buSzPct val="61110"/>
              <a:buFont typeface="Arial"/>
              <a:buNone/>
            </a:pPr>
            <a:r>
              <a:rPr lang="en" dirty="0"/>
              <a:t>Drobot, </a:t>
            </a:r>
            <a:r>
              <a:rPr lang="en" i="1" dirty="0"/>
              <a:t>Software-based Variable Rate Shading in Call of Duty: Modern Warfare</a:t>
            </a:r>
            <a:r>
              <a:rPr lang="en" dirty="0"/>
              <a:t>, SIGGRAPH 2020: Advances in Real Time Rendering in Games</a:t>
            </a:r>
            <a:endParaRPr dirty="0"/>
          </a:p>
          <a:p>
            <a:pPr marL="0" lvl="0" indent="457200" algn="l" rtl="0">
              <a:lnSpc>
                <a:spcPct val="130000"/>
              </a:lnSpc>
              <a:spcBef>
                <a:spcPts val="0"/>
              </a:spcBef>
              <a:spcAft>
                <a:spcPts val="0"/>
              </a:spcAft>
              <a:buClr>
                <a:schemeClr val="dk1"/>
              </a:buClr>
              <a:buSzPct val="61110"/>
              <a:buFont typeface="Arial"/>
              <a:buNone/>
            </a:pPr>
            <a:r>
              <a:rPr lang="en" u="sng" dirty="0">
                <a:solidFill>
                  <a:schemeClr val="accent4"/>
                </a:solidFill>
                <a:hlinkClick r:id="rId8">
                  <a:extLst>
                    <a:ext uri="{A12FA001-AC4F-418D-AE19-62706E023703}">
                      <ahyp:hlinkClr xmlns:ahyp="http://schemas.microsoft.com/office/drawing/2018/hyperlinkcolor" val="tx"/>
                    </a:ext>
                  </a:extLst>
                </a:hlinkClick>
              </a:rPr>
              <a:t>https://research.activision.com/content/atvi/activision/research/web/en/publications/2020-09/software-based-variable-rate-shading-in-call-of-duty--modern-war</a:t>
            </a:r>
            <a:endParaRPr dirty="0"/>
          </a:p>
          <a:p>
            <a:pPr marL="0" lvl="0" indent="0" algn="l" rtl="0">
              <a:lnSpc>
                <a:spcPct val="130000"/>
              </a:lnSpc>
              <a:spcBef>
                <a:spcPts val="0"/>
              </a:spcBef>
              <a:spcAft>
                <a:spcPts val="0"/>
              </a:spcAft>
              <a:buClr>
                <a:schemeClr val="dk1"/>
              </a:buClr>
              <a:buSzPct val="61110"/>
              <a:buFont typeface="Arial"/>
              <a:buNone/>
            </a:pPr>
            <a:r>
              <a:rPr lang="en" dirty="0"/>
              <a:t>Mallet, Yuksel, and Seiler, </a:t>
            </a:r>
            <a:r>
              <a:rPr lang="en" i="1" dirty="0"/>
              <a:t>Efficient Adaptive Deferred Shading with Hardware Scatter Tiles</a:t>
            </a:r>
            <a:r>
              <a:rPr lang="en" dirty="0"/>
              <a:t>, ACM Computer Graphics and Interactive Techniques, 2020</a:t>
            </a:r>
            <a:endParaRPr dirty="0"/>
          </a:p>
          <a:p>
            <a:pPr marL="0" lvl="0" indent="457200" algn="l" rtl="0">
              <a:lnSpc>
                <a:spcPct val="130000"/>
              </a:lnSpc>
              <a:spcBef>
                <a:spcPts val="0"/>
              </a:spcBef>
              <a:spcAft>
                <a:spcPts val="0"/>
              </a:spcAft>
              <a:buClr>
                <a:schemeClr val="dk1"/>
              </a:buClr>
              <a:buSzPct val="61110"/>
              <a:buFont typeface="Arial"/>
              <a:buNone/>
            </a:pPr>
            <a:r>
              <a:rPr lang="en" u="sng" dirty="0">
                <a:solidFill>
                  <a:schemeClr val="accent4"/>
                </a:solidFill>
                <a:hlinkClick r:id="rId9">
                  <a:extLst>
                    <a:ext uri="{A12FA001-AC4F-418D-AE19-62706E023703}">
                      <ahyp:hlinkClr xmlns:ahyp="http://schemas.microsoft.com/office/drawing/2018/hyperlinkcolor" val="tx"/>
                    </a:ext>
                  </a:extLst>
                </a:hlinkClick>
              </a:rPr>
              <a:t>https://dl.acm.org/doi/abs/10.1145/3406184</a:t>
            </a:r>
            <a:endParaRPr dirty="0"/>
          </a:p>
          <a:p>
            <a:pPr marL="0" lvl="0" indent="0" algn="l" rtl="0">
              <a:lnSpc>
                <a:spcPct val="130000"/>
              </a:lnSpc>
              <a:spcBef>
                <a:spcPts val="0"/>
              </a:spcBef>
              <a:spcAft>
                <a:spcPts val="0"/>
              </a:spcAft>
              <a:buClr>
                <a:schemeClr val="dk1"/>
              </a:buClr>
              <a:buSzPct val="61110"/>
              <a:buFont typeface="Arial"/>
              <a:buNone/>
            </a:pPr>
            <a:r>
              <a:rPr lang="en" dirty="0"/>
              <a:t>Van Rhyn, </a:t>
            </a:r>
            <a:r>
              <a:rPr lang="en" i="1" dirty="0"/>
              <a:t>Moving Gears to Tier 2 Variable Rate Shading</a:t>
            </a:r>
            <a:r>
              <a:rPr lang="en" dirty="0"/>
              <a:t>, 2021</a:t>
            </a:r>
            <a:endParaRPr dirty="0"/>
          </a:p>
          <a:p>
            <a:pPr marL="0" lvl="0" indent="457200" algn="l" rtl="0">
              <a:lnSpc>
                <a:spcPct val="130000"/>
              </a:lnSpc>
              <a:spcBef>
                <a:spcPts val="0"/>
              </a:spcBef>
              <a:spcAft>
                <a:spcPts val="0"/>
              </a:spcAft>
              <a:buClr>
                <a:schemeClr val="dk1"/>
              </a:buClr>
              <a:buSzPct val="61110"/>
              <a:buFont typeface="Arial"/>
              <a:buNone/>
            </a:pPr>
            <a:r>
              <a:rPr lang="en" u="sng" dirty="0">
                <a:solidFill>
                  <a:schemeClr val="accent4"/>
                </a:solidFill>
                <a:hlinkClick r:id="rId10">
                  <a:extLst>
                    <a:ext uri="{A12FA001-AC4F-418D-AE19-62706E023703}">
                      <ahyp:hlinkClr xmlns:ahyp="http://schemas.microsoft.com/office/drawing/2018/hyperlinkcolor" val="tx"/>
                    </a:ext>
                  </a:extLst>
                </a:hlinkClick>
              </a:rPr>
              <a:t>https://devblogs.microsoft.com/directx/gears-vrs-tier2/</a:t>
            </a:r>
            <a:endParaRPr dirty="0"/>
          </a:p>
          <a:p>
            <a:pPr marL="0" lvl="0" indent="0" algn="l" rtl="0">
              <a:lnSpc>
                <a:spcPct val="130000"/>
              </a:lnSpc>
              <a:spcBef>
                <a:spcPts val="0"/>
              </a:spcBef>
              <a:spcAft>
                <a:spcPts val="0"/>
              </a:spcAft>
              <a:buClr>
                <a:schemeClr val="dk1"/>
              </a:buClr>
              <a:buSzPct val="61110"/>
              <a:buFont typeface="Arial"/>
              <a:buNone/>
            </a:pPr>
            <a:r>
              <a:rPr lang="en" dirty="0"/>
              <a:t>Hable, </a:t>
            </a:r>
            <a:r>
              <a:rPr lang="en" i="1" dirty="0"/>
              <a:t>Software VRS with Visibility Buffer Rendering</a:t>
            </a:r>
            <a:r>
              <a:rPr lang="en" dirty="0"/>
              <a:t>, 2021</a:t>
            </a:r>
            <a:endParaRPr dirty="0"/>
          </a:p>
          <a:p>
            <a:pPr marL="0" lvl="0" indent="457200" algn="l" rtl="0">
              <a:lnSpc>
                <a:spcPct val="130000"/>
              </a:lnSpc>
              <a:spcBef>
                <a:spcPts val="0"/>
              </a:spcBef>
              <a:spcAft>
                <a:spcPts val="0"/>
              </a:spcAft>
              <a:buClr>
                <a:schemeClr val="dk1"/>
              </a:buClr>
              <a:buSzPct val="61110"/>
              <a:buFont typeface="Arial"/>
              <a:buNone/>
            </a:pPr>
            <a:r>
              <a:rPr lang="en" u="sng" dirty="0">
                <a:solidFill>
                  <a:schemeClr val="accent4"/>
                </a:solidFill>
                <a:hlinkClick r:id="rId11">
                  <a:extLst>
                    <a:ext uri="{A12FA001-AC4F-418D-AE19-62706E023703}">
                      <ahyp:hlinkClr xmlns:ahyp="http://schemas.microsoft.com/office/drawing/2018/hyperlinkcolor" val="tx"/>
                    </a:ext>
                  </a:extLst>
                </a:hlinkClick>
              </a:rPr>
              <a:t>http://filmicworlds.com/blog/software-vrs-with-visibility-buffer-rendering/</a:t>
            </a:r>
            <a:endParaRPr dirty="0"/>
          </a:p>
          <a:p>
            <a:pPr marL="0" lvl="0" indent="0" algn="l" rtl="0">
              <a:lnSpc>
                <a:spcPct val="130000"/>
              </a:lnSpc>
              <a:spcBef>
                <a:spcPts val="0"/>
              </a:spcBef>
              <a:spcAft>
                <a:spcPts val="0"/>
              </a:spcAft>
              <a:buClr>
                <a:schemeClr val="dk1"/>
              </a:buClr>
              <a:buSzPct val="61110"/>
              <a:buFont typeface="Arial"/>
              <a:buNone/>
            </a:pPr>
            <a:r>
              <a:rPr lang="en" dirty="0"/>
              <a:t>Fuller, </a:t>
            </a:r>
            <a:r>
              <a:rPr lang="en" i="1" dirty="0"/>
              <a:t>Variable Rate Compute Shaders - Halving Deferred Lighting Time</a:t>
            </a:r>
            <a:r>
              <a:rPr lang="en" dirty="0"/>
              <a:t>, 2022</a:t>
            </a:r>
            <a:endParaRPr dirty="0"/>
          </a:p>
          <a:p>
            <a:pPr marL="0" lvl="0" indent="457200" algn="l" rtl="0">
              <a:lnSpc>
                <a:spcPct val="130000"/>
              </a:lnSpc>
              <a:spcBef>
                <a:spcPts val="0"/>
              </a:spcBef>
              <a:spcAft>
                <a:spcPts val="0"/>
              </a:spcAft>
              <a:buClr>
                <a:schemeClr val="dk1"/>
              </a:buClr>
              <a:buSzPct val="61110"/>
              <a:buFont typeface="Arial"/>
              <a:buNone/>
            </a:pPr>
            <a:r>
              <a:rPr lang="en" u="sng" dirty="0">
                <a:solidFill>
                  <a:schemeClr val="accent4"/>
                </a:solidFill>
                <a:hlinkClick r:id="rId12">
                  <a:extLst>
                    <a:ext uri="{A12FA001-AC4F-418D-AE19-62706E023703}">
                      <ahyp:hlinkClr xmlns:ahyp="http://schemas.microsoft.com/office/drawing/2018/hyperlinkcolor" val="tx"/>
                    </a:ext>
                  </a:extLst>
                </a:hlinkClick>
              </a:rPr>
              <a:t>https://www.youtube.com/watch?v=Sswuj7BFjGo</a:t>
            </a:r>
            <a:endParaRPr dirty="0"/>
          </a:p>
          <a:p>
            <a:pPr marL="0" lvl="0" indent="0" algn="l" rtl="0">
              <a:lnSpc>
                <a:spcPct val="130000"/>
              </a:lnSpc>
              <a:spcBef>
                <a:spcPts val="0"/>
              </a:spcBef>
              <a:spcAft>
                <a:spcPts val="0"/>
              </a:spcAft>
              <a:buClr>
                <a:schemeClr val="dk1"/>
              </a:buClr>
              <a:buSzPct val="61110"/>
              <a:buFont typeface="Arial"/>
              <a:buNone/>
            </a:pPr>
            <a:r>
              <a:rPr lang="en" dirty="0"/>
              <a:t>Whilidal, </a:t>
            </a:r>
            <a:r>
              <a:rPr lang="en" i="1" dirty="0"/>
              <a:t>Nanite GPU-Driven Materials</a:t>
            </a:r>
            <a:r>
              <a:rPr lang="en" dirty="0"/>
              <a:t>, GDC 2024</a:t>
            </a:r>
            <a:endParaRPr dirty="0"/>
          </a:p>
          <a:p>
            <a:pPr marL="0" lvl="0" indent="457200" algn="l" rtl="0">
              <a:lnSpc>
                <a:spcPct val="130000"/>
              </a:lnSpc>
              <a:spcBef>
                <a:spcPts val="0"/>
              </a:spcBef>
              <a:spcAft>
                <a:spcPts val="0"/>
              </a:spcAft>
              <a:buClr>
                <a:schemeClr val="dk1"/>
              </a:buClr>
              <a:buSzPct val="61110"/>
              <a:buFont typeface="Arial"/>
              <a:buNone/>
            </a:pPr>
            <a:r>
              <a:rPr lang="en" u="sng" dirty="0">
                <a:solidFill>
                  <a:schemeClr val="accent4"/>
                </a:solidFill>
                <a:hlinkClick r:id="rId13">
                  <a:extLst>
                    <a:ext uri="{A12FA001-AC4F-418D-AE19-62706E023703}">
                      <ahyp:hlinkClr xmlns:ahyp="http://schemas.microsoft.com/office/drawing/2018/hyperlinkcolor" val="tx"/>
                    </a:ext>
                  </a:extLst>
                </a:hlinkClick>
              </a:rPr>
              <a:t>https://schedule.gdconf.com/session/nanite-gpu-driven-materials/899486</a:t>
            </a:r>
            <a:endParaRPr dirty="0"/>
          </a:p>
          <a:p>
            <a:pPr marL="0" lvl="0" indent="457200" algn="l" rtl="0">
              <a:lnSpc>
                <a:spcPct val="130000"/>
              </a:lnSpc>
              <a:spcBef>
                <a:spcPts val="0"/>
              </a:spcBef>
              <a:spcAft>
                <a:spcPts val="0"/>
              </a:spcAft>
              <a:buSzPts val="1400"/>
              <a:buNone/>
            </a:pPr>
            <a:endParaRPr sz="850" dirty="0"/>
          </a:p>
        </p:txBody>
      </p:sp>
      <p:sp>
        <p:nvSpPr>
          <p:cNvPr id="181" name="Google Shape;181;p13"/>
          <p:cNvSpPr txBox="1">
            <a:spLocks noGrp="1"/>
          </p:cNvSpPr>
          <p:nvPr>
            <p:ph type="body" idx="1"/>
          </p:nvPr>
        </p:nvSpPr>
        <p:spPr>
          <a:xfrm>
            <a:off x="321911" y="1097679"/>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b="1"/>
              <a:t>Variable Rate Shading</a:t>
            </a:r>
            <a:endParaRPr b="1"/>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130"/>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Faster Boolean Expression</a:t>
            </a:r>
            <a:endParaRPr/>
          </a:p>
        </p:txBody>
      </p:sp>
      <p:sp>
        <p:nvSpPr>
          <p:cNvPr id="1173" name="Google Shape;1173;p13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174" name="Google Shape;1174;p130"/>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Use bitmask instead of bools</a:t>
            </a:r>
            <a:endParaRPr/>
          </a:p>
          <a:p>
            <a:pPr marL="274320" lvl="0" indent="-274320" algn="l" rtl="0">
              <a:lnSpc>
                <a:spcPct val="130000"/>
              </a:lnSpc>
              <a:spcBef>
                <a:spcPts val="0"/>
              </a:spcBef>
              <a:spcAft>
                <a:spcPts val="0"/>
              </a:spcAft>
              <a:buSzPts val="1400"/>
              <a:buChar char="•"/>
            </a:pPr>
            <a:r>
              <a:rPr lang="en"/>
              <a:t>Radius is 4 pixels</a:t>
            </a:r>
            <a:endParaRPr/>
          </a:p>
          <a:p>
            <a:pPr marL="274320" lvl="0" indent="-274320" algn="l" rtl="0">
              <a:lnSpc>
                <a:spcPct val="130000"/>
              </a:lnSpc>
              <a:spcBef>
                <a:spcPts val="0"/>
              </a:spcBef>
              <a:spcAft>
                <a:spcPts val="0"/>
              </a:spcAft>
              <a:buSzPts val="1400"/>
              <a:buChar char="•"/>
            </a:pPr>
            <a:r>
              <a:rPr lang="en"/>
              <a:t>Search 24 pixels at a time</a:t>
            </a:r>
            <a:endParaRPr/>
          </a:p>
          <a:p>
            <a:pPr marL="914400" lvl="1" indent="-317500" algn="l" rtl="0">
              <a:lnSpc>
                <a:spcPct val="130000"/>
              </a:lnSpc>
              <a:spcBef>
                <a:spcPts val="0"/>
              </a:spcBef>
              <a:spcAft>
                <a:spcPts val="0"/>
              </a:spcAft>
              <a:buSzPts val="1400"/>
              <a:buChar char="–"/>
            </a:pPr>
            <a:r>
              <a:rPr lang="en"/>
              <a:t>4 pad on left and right</a:t>
            </a:r>
            <a:endParaRPr/>
          </a:p>
          <a:p>
            <a:pPr marL="457200" lvl="0" indent="0" algn="l" rtl="0">
              <a:lnSpc>
                <a:spcPct val="130000"/>
              </a:lnSpc>
              <a:spcBef>
                <a:spcPts val="0"/>
              </a:spcBef>
              <a:spcAft>
                <a:spcPts val="0"/>
              </a:spcAft>
              <a:buSzPts val="1400"/>
              <a:buNone/>
            </a:pPr>
            <a:endParaRPr/>
          </a:p>
          <a:p>
            <a:pPr marL="914400" lvl="0" indent="0" algn="l" rtl="0">
              <a:lnSpc>
                <a:spcPct val="130000"/>
              </a:lnSpc>
              <a:spcBef>
                <a:spcPts val="0"/>
              </a:spcBef>
              <a:spcAft>
                <a:spcPts val="0"/>
              </a:spcAft>
              <a:buSzPts val="1400"/>
              <a:buNone/>
            </a:pPr>
            <a:endParaRPr/>
          </a:p>
        </p:txBody>
      </p:sp>
      <p:pic>
        <p:nvPicPr>
          <p:cNvPr id="1175" name="Google Shape;1175;p130"/>
          <p:cNvPicPr preferRelativeResize="0"/>
          <p:nvPr/>
        </p:nvPicPr>
        <p:blipFill rotWithShape="1">
          <a:blip r:embed="rId3">
            <a:alphaModFix/>
          </a:blip>
          <a:srcRect/>
          <a:stretch/>
        </p:blipFill>
        <p:spPr>
          <a:xfrm>
            <a:off x="428750" y="1502775"/>
            <a:ext cx="4080600" cy="903978"/>
          </a:xfrm>
          <a:prstGeom prst="rect">
            <a:avLst/>
          </a:prstGeom>
          <a:noFill/>
          <a:ln>
            <a:noFill/>
          </a:ln>
        </p:spPr>
      </p:pic>
      <p:pic>
        <p:nvPicPr>
          <p:cNvPr id="1176" name="Google Shape;1176;p130"/>
          <p:cNvPicPr preferRelativeResize="0"/>
          <p:nvPr/>
        </p:nvPicPr>
        <p:blipFill rotWithShape="1">
          <a:blip r:embed="rId4">
            <a:alphaModFix/>
          </a:blip>
          <a:srcRect/>
          <a:stretch/>
        </p:blipFill>
        <p:spPr>
          <a:xfrm>
            <a:off x="474325" y="3331872"/>
            <a:ext cx="6019276" cy="107592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13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182" name="Google Shape;1182;p131"/>
          <p:cNvSpPr txBox="1">
            <a:spLocks noGrp="1"/>
          </p:cNvSpPr>
          <p:nvPr>
            <p:ph type="body" idx="1"/>
          </p:nvPr>
        </p:nvSpPr>
        <p:spPr>
          <a:xfrm>
            <a:off x="321906" y="1063510"/>
            <a:ext cx="8507100" cy="33798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For each search direction, find a value between [-4,4]</a:t>
            </a:r>
            <a:endParaRPr/>
          </a:p>
          <a:p>
            <a:pPr marL="914400" lvl="1" indent="-317500" algn="l" rtl="0">
              <a:lnSpc>
                <a:spcPct val="130000"/>
              </a:lnSpc>
              <a:spcBef>
                <a:spcPts val="0"/>
              </a:spcBef>
              <a:spcAft>
                <a:spcPts val="0"/>
              </a:spcAft>
              <a:buSzPts val="1400"/>
              <a:buChar char="–"/>
            </a:pPr>
            <a:r>
              <a:rPr lang="en"/>
              <a:t>Axis fits in 4 bits</a:t>
            </a:r>
            <a:endParaRPr/>
          </a:p>
          <a:p>
            <a:pPr marL="914400" lvl="1" indent="-317500" algn="l" rtl="0">
              <a:lnSpc>
                <a:spcPct val="130000"/>
              </a:lnSpc>
              <a:spcBef>
                <a:spcPts val="0"/>
              </a:spcBef>
              <a:spcAft>
                <a:spcPts val="0"/>
              </a:spcAft>
              <a:buSzPts val="1400"/>
              <a:buChar char="–"/>
            </a:pPr>
            <a:r>
              <a:rPr lang="en"/>
              <a:t>Pack 4 directions into a single u32</a:t>
            </a:r>
            <a:endParaRPr baseline="-25000"/>
          </a:p>
          <a:p>
            <a:pPr marL="274320" lvl="0" indent="-274320" algn="l" rtl="0">
              <a:lnSpc>
                <a:spcPct val="130000"/>
              </a:lnSpc>
              <a:spcBef>
                <a:spcPts val="0"/>
              </a:spcBef>
              <a:spcAft>
                <a:spcPts val="0"/>
              </a:spcAft>
              <a:buSzPts val="1400"/>
              <a:buChar char="•"/>
            </a:pPr>
            <a:r>
              <a:rPr lang="en"/>
              <a:t>Very generic</a:t>
            </a:r>
            <a:endParaRPr/>
          </a:p>
          <a:p>
            <a:pPr marL="914400" lvl="1" indent="-317500" algn="l" rtl="0">
              <a:lnSpc>
                <a:spcPct val="130000"/>
              </a:lnSpc>
              <a:spcBef>
                <a:spcPts val="0"/>
              </a:spcBef>
              <a:spcAft>
                <a:spcPts val="0"/>
              </a:spcAft>
              <a:buSzPts val="1400"/>
              <a:buChar char="–"/>
            </a:pPr>
            <a:r>
              <a:rPr lang="en"/>
              <a:t>About a hundred microseconds for edge detection and searching</a:t>
            </a:r>
            <a:endParaRPr/>
          </a:p>
          <a:p>
            <a:pPr marL="1371600" lvl="2" indent="-317500" algn="l" rtl="0">
              <a:lnSpc>
                <a:spcPct val="130000"/>
              </a:lnSpc>
              <a:spcBef>
                <a:spcPts val="0"/>
              </a:spcBef>
              <a:spcAft>
                <a:spcPts val="0"/>
              </a:spcAft>
              <a:buSzPts val="1400"/>
              <a:buChar char="•"/>
            </a:pPr>
            <a:r>
              <a:rPr lang="en"/>
              <a:t>Geforce 3070, @1080p</a:t>
            </a:r>
            <a:endParaRPr/>
          </a:p>
          <a:p>
            <a:pPr marL="914400" lvl="1" indent="-317500" algn="l" rtl="0">
              <a:lnSpc>
                <a:spcPct val="130000"/>
              </a:lnSpc>
              <a:spcBef>
                <a:spcPts val="0"/>
              </a:spcBef>
              <a:spcAft>
                <a:spcPts val="0"/>
              </a:spcAft>
              <a:buSzPts val="1400"/>
              <a:buChar char="–"/>
            </a:pPr>
            <a:r>
              <a:rPr lang="en"/>
              <a:t>TODO: Optimize</a:t>
            </a:r>
            <a:endParaRPr/>
          </a:p>
        </p:txBody>
      </p:sp>
      <p:pic>
        <p:nvPicPr>
          <p:cNvPr id="1183" name="Google Shape;1183;p131"/>
          <p:cNvPicPr preferRelativeResize="0"/>
          <p:nvPr/>
        </p:nvPicPr>
        <p:blipFill rotWithShape="1">
          <a:blip r:embed="rId3">
            <a:alphaModFix/>
          </a:blip>
          <a:srcRect/>
          <a:stretch/>
        </p:blipFill>
        <p:spPr>
          <a:xfrm>
            <a:off x="945850" y="3208075"/>
            <a:ext cx="2902875" cy="89275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32"/>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Reconstruction</a:t>
            </a:r>
            <a:endParaRPr/>
          </a:p>
        </p:txBody>
      </p:sp>
      <p:sp>
        <p:nvSpPr>
          <p:cNvPr id="1189" name="Google Shape;1189;p13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190" name="Google Shape;1190;p132"/>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Chosen pixels</a:t>
            </a:r>
            <a:endParaRPr/>
          </a:p>
        </p:txBody>
      </p:sp>
      <p:pic>
        <p:nvPicPr>
          <p:cNvPr id="1191" name="Google Shape;1191;p132"/>
          <p:cNvPicPr preferRelativeResize="0"/>
          <p:nvPr/>
        </p:nvPicPr>
        <p:blipFill rotWithShape="1">
          <a:blip r:embed="rId3">
            <a:alphaModFix/>
          </a:blip>
          <a:srcRect/>
          <a:stretch/>
        </p:blipFill>
        <p:spPr>
          <a:xfrm>
            <a:off x="260625" y="1781175"/>
            <a:ext cx="4311374" cy="2425151"/>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33"/>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Reconstruction</a:t>
            </a:r>
            <a:endParaRPr/>
          </a:p>
        </p:txBody>
      </p:sp>
      <p:sp>
        <p:nvSpPr>
          <p:cNvPr id="1197" name="Google Shape;1197;p13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198" name="Google Shape;1198;p133"/>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Chosen pixels</a:t>
            </a:r>
            <a:endParaRPr/>
          </a:p>
          <a:p>
            <a:pPr marL="274320" lvl="0" indent="-274320" algn="l" rtl="0">
              <a:lnSpc>
                <a:spcPct val="130000"/>
              </a:lnSpc>
              <a:spcBef>
                <a:spcPts val="0"/>
              </a:spcBef>
              <a:spcAft>
                <a:spcPts val="0"/>
              </a:spcAft>
              <a:buSzPts val="1400"/>
              <a:buChar char="•"/>
            </a:pPr>
            <a:r>
              <a:rPr lang="en"/>
              <a:t>Vertical edges</a:t>
            </a:r>
            <a:endParaRPr/>
          </a:p>
        </p:txBody>
      </p:sp>
      <p:pic>
        <p:nvPicPr>
          <p:cNvPr id="1199" name="Google Shape;1199;p133"/>
          <p:cNvPicPr preferRelativeResize="0"/>
          <p:nvPr/>
        </p:nvPicPr>
        <p:blipFill rotWithShape="1">
          <a:blip r:embed="rId3">
            <a:alphaModFix/>
          </a:blip>
          <a:srcRect/>
          <a:stretch/>
        </p:blipFill>
        <p:spPr>
          <a:xfrm>
            <a:off x="260625" y="1781175"/>
            <a:ext cx="4311370" cy="2425151"/>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134"/>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Reconstruction</a:t>
            </a:r>
            <a:endParaRPr/>
          </a:p>
        </p:txBody>
      </p:sp>
      <p:sp>
        <p:nvSpPr>
          <p:cNvPr id="1205" name="Google Shape;1205;p134"/>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206" name="Google Shape;1206;p134"/>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Chosen pixels</a:t>
            </a:r>
            <a:endParaRPr/>
          </a:p>
          <a:p>
            <a:pPr marL="274320" lvl="0" indent="-274320" algn="l" rtl="0">
              <a:lnSpc>
                <a:spcPct val="130000"/>
              </a:lnSpc>
              <a:spcBef>
                <a:spcPts val="0"/>
              </a:spcBef>
              <a:spcAft>
                <a:spcPts val="0"/>
              </a:spcAft>
              <a:buSzPts val="1400"/>
              <a:buChar char="•"/>
            </a:pPr>
            <a:r>
              <a:rPr lang="en"/>
              <a:t>Vertical edges</a:t>
            </a:r>
            <a:endParaRPr/>
          </a:p>
          <a:p>
            <a:pPr marL="274320" lvl="0" indent="-274320" algn="l" rtl="0">
              <a:lnSpc>
                <a:spcPct val="130000"/>
              </a:lnSpc>
              <a:spcBef>
                <a:spcPts val="0"/>
              </a:spcBef>
              <a:spcAft>
                <a:spcPts val="0"/>
              </a:spcAft>
              <a:buSzPts val="1400"/>
              <a:buChar char="•"/>
            </a:pPr>
            <a:r>
              <a:rPr lang="en"/>
              <a:t>Horizontal edges</a:t>
            </a:r>
            <a:endParaRPr/>
          </a:p>
        </p:txBody>
      </p:sp>
      <p:pic>
        <p:nvPicPr>
          <p:cNvPr id="1207" name="Google Shape;1207;p134"/>
          <p:cNvPicPr preferRelativeResize="0"/>
          <p:nvPr/>
        </p:nvPicPr>
        <p:blipFill rotWithShape="1">
          <a:blip r:embed="rId3">
            <a:alphaModFix/>
          </a:blip>
          <a:srcRect/>
          <a:stretch/>
        </p:blipFill>
        <p:spPr>
          <a:xfrm>
            <a:off x="260600" y="1781175"/>
            <a:ext cx="4311418" cy="2425151"/>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135"/>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Reconstruction</a:t>
            </a:r>
            <a:endParaRPr/>
          </a:p>
        </p:txBody>
      </p:sp>
      <p:sp>
        <p:nvSpPr>
          <p:cNvPr id="1213" name="Google Shape;1213;p13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214" name="Google Shape;1214;p135"/>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Chosen pixels</a:t>
            </a:r>
            <a:endParaRPr/>
          </a:p>
          <a:p>
            <a:pPr marL="274320" lvl="0" indent="-274320" algn="l" rtl="0">
              <a:lnSpc>
                <a:spcPct val="130000"/>
              </a:lnSpc>
              <a:spcBef>
                <a:spcPts val="0"/>
              </a:spcBef>
              <a:spcAft>
                <a:spcPts val="0"/>
              </a:spcAft>
              <a:buSzPts val="1400"/>
              <a:buChar char="•"/>
            </a:pPr>
            <a:r>
              <a:rPr lang="en"/>
              <a:t>Vertical edges</a:t>
            </a:r>
            <a:endParaRPr/>
          </a:p>
          <a:p>
            <a:pPr marL="274320" lvl="0" indent="-274320" algn="l" rtl="0">
              <a:lnSpc>
                <a:spcPct val="130000"/>
              </a:lnSpc>
              <a:spcBef>
                <a:spcPts val="0"/>
              </a:spcBef>
              <a:spcAft>
                <a:spcPts val="0"/>
              </a:spcAft>
              <a:buSzPts val="1400"/>
              <a:buChar char="•"/>
            </a:pPr>
            <a:r>
              <a:rPr lang="en"/>
              <a:t>Horizontal edges</a:t>
            </a:r>
            <a:endParaRPr/>
          </a:p>
          <a:p>
            <a:pPr marL="274320" lvl="0" indent="-274320" algn="l" rtl="0">
              <a:lnSpc>
                <a:spcPct val="130000"/>
              </a:lnSpc>
              <a:spcBef>
                <a:spcPts val="0"/>
              </a:spcBef>
              <a:spcAft>
                <a:spcPts val="0"/>
              </a:spcAft>
              <a:buSzPts val="1400"/>
              <a:buChar char="•"/>
            </a:pPr>
            <a:r>
              <a:rPr lang="en"/>
              <a:t>Reconstructed frame</a:t>
            </a:r>
            <a:endParaRPr/>
          </a:p>
          <a:p>
            <a:pPr marL="914400" lvl="1" indent="-317500" algn="l" rtl="0">
              <a:lnSpc>
                <a:spcPct val="130000"/>
              </a:lnSpc>
              <a:spcBef>
                <a:spcPts val="0"/>
              </a:spcBef>
              <a:spcAft>
                <a:spcPts val="0"/>
              </a:spcAft>
              <a:buSzPts val="1400"/>
              <a:buChar char="–"/>
            </a:pPr>
            <a:r>
              <a:rPr lang="en"/>
              <a:t>Red pixels are invalid</a:t>
            </a:r>
            <a:endParaRPr/>
          </a:p>
        </p:txBody>
      </p:sp>
      <p:pic>
        <p:nvPicPr>
          <p:cNvPr id="1215" name="Google Shape;1215;p135"/>
          <p:cNvPicPr preferRelativeResize="0"/>
          <p:nvPr/>
        </p:nvPicPr>
        <p:blipFill rotWithShape="1">
          <a:blip r:embed="rId3">
            <a:alphaModFix/>
          </a:blip>
          <a:srcRect/>
          <a:stretch/>
        </p:blipFill>
        <p:spPr>
          <a:xfrm>
            <a:off x="260625" y="1781175"/>
            <a:ext cx="4311374" cy="2425159"/>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136"/>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Reconstruction</a:t>
            </a:r>
            <a:endParaRPr/>
          </a:p>
        </p:txBody>
      </p:sp>
      <p:sp>
        <p:nvSpPr>
          <p:cNvPr id="1221" name="Google Shape;1221;p13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RECONSTRUCTION</a:t>
            </a:r>
            <a:endParaRPr/>
          </a:p>
        </p:txBody>
      </p:sp>
      <p:sp>
        <p:nvSpPr>
          <p:cNvPr id="1222" name="Google Shape;1222;p136"/>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Chosen pixels</a:t>
            </a:r>
            <a:endParaRPr/>
          </a:p>
          <a:p>
            <a:pPr marL="274320" lvl="0" indent="-274320" algn="l" rtl="0">
              <a:lnSpc>
                <a:spcPct val="130000"/>
              </a:lnSpc>
              <a:spcBef>
                <a:spcPts val="0"/>
              </a:spcBef>
              <a:spcAft>
                <a:spcPts val="0"/>
              </a:spcAft>
              <a:buSzPts val="1400"/>
              <a:buChar char="•"/>
            </a:pPr>
            <a:r>
              <a:rPr lang="en"/>
              <a:t>Vertical edges</a:t>
            </a:r>
            <a:endParaRPr/>
          </a:p>
          <a:p>
            <a:pPr marL="274320" lvl="0" indent="-274320" algn="l" rtl="0">
              <a:lnSpc>
                <a:spcPct val="130000"/>
              </a:lnSpc>
              <a:spcBef>
                <a:spcPts val="0"/>
              </a:spcBef>
              <a:spcAft>
                <a:spcPts val="0"/>
              </a:spcAft>
              <a:buSzPts val="1400"/>
              <a:buChar char="•"/>
            </a:pPr>
            <a:r>
              <a:rPr lang="en"/>
              <a:t>Horizontal edges</a:t>
            </a:r>
            <a:endParaRPr/>
          </a:p>
          <a:p>
            <a:pPr marL="274320" lvl="0" indent="-274320" algn="l" rtl="0">
              <a:lnSpc>
                <a:spcPct val="130000"/>
              </a:lnSpc>
              <a:spcBef>
                <a:spcPts val="0"/>
              </a:spcBef>
              <a:spcAft>
                <a:spcPts val="0"/>
              </a:spcAft>
              <a:buSzPts val="1400"/>
              <a:buChar char="•"/>
            </a:pPr>
            <a:r>
              <a:rPr lang="en"/>
              <a:t>Reconstructed frame</a:t>
            </a:r>
            <a:endParaRPr/>
          </a:p>
          <a:p>
            <a:pPr marL="914400" lvl="1" indent="-317500" algn="l" rtl="0">
              <a:lnSpc>
                <a:spcPct val="130000"/>
              </a:lnSpc>
              <a:spcBef>
                <a:spcPts val="0"/>
              </a:spcBef>
              <a:spcAft>
                <a:spcPts val="0"/>
              </a:spcAft>
              <a:buSzPts val="1400"/>
              <a:buChar char="–"/>
            </a:pPr>
            <a:r>
              <a:rPr lang="en"/>
              <a:t>Red pixels are invalid</a:t>
            </a:r>
            <a:endParaRPr/>
          </a:p>
          <a:p>
            <a:pPr marL="274320" lvl="0" indent="-274320" algn="l" rtl="0">
              <a:lnSpc>
                <a:spcPct val="130000"/>
              </a:lnSpc>
              <a:spcBef>
                <a:spcPts val="0"/>
              </a:spcBef>
              <a:spcAft>
                <a:spcPts val="0"/>
              </a:spcAft>
              <a:buSzPts val="1400"/>
              <a:buChar char="•"/>
            </a:pPr>
            <a:r>
              <a:rPr lang="en"/>
              <a:t>TAA</a:t>
            </a:r>
            <a:endParaRPr/>
          </a:p>
          <a:p>
            <a:pPr marL="914400" lvl="1" indent="-317500" algn="l" rtl="0">
              <a:lnSpc>
                <a:spcPct val="130000"/>
              </a:lnSpc>
              <a:spcBef>
                <a:spcPts val="0"/>
              </a:spcBef>
              <a:spcAft>
                <a:spcPts val="0"/>
              </a:spcAft>
              <a:buSzPts val="1400"/>
              <a:buChar char="–"/>
            </a:pPr>
            <a:r>
              <a:rPr lang="en"/>
              <a:t>Must handle invalid pixels</a:t>
            </a:r>
            <a:endParaRPr/>
          </a:p>
          <a:p>
            <a:pPr marL="914400" lvl="0" indent="0" algn="l" rtl="0">
              <a:lnSpc>
                <a:spcPct val="130000"/>
              </a:lnSpc>
              <a:spcBef>
                <a:spcPts val="0"/>
              </a:spcBef>
              <a:spcAft>
                <a:spcPts val="0"/>
              </a:spcAft>
              <a:buSzPts val="1400"/>
              <a:buNone/>
            </a:pPr>
            <a:endParaRPr/>
          </a:p>
        </p:txBody>
      </p:sp>
      <p:pic>
        <p:nvPicPr>
          <p:cNvPr id="1223" name="Google Shape;1223;p136"/>
          <p:cNvPicPr preferRelativeResize="0"/>
          <p:nvPr/>
        </p:nvPicPr>
        <p:blipFill rotWithShape="1">
          <a:blip r:embed="rId3">
            <a:alphaModFix/>
          </a:blip>
          <a:srcRect/>
          <a:stretch/>
        </p:blipFill>
        <p:spPr>
          <a:xfrm>
            <a:off x="260625" y="1781175"/>
            <a:ext cx="4311374" cy="2425153"/>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137"/>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Fully variable rate:</a:t>
            </a:r>
            <a:endParaRPr/>
          </a:p>
        </p:txBody>
      </p:sp>
      <p:sp>
        <p:nvSpPr>
          <p:cNvPr id="1229" name="Google Shape;1229;p13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PERFORMANCE</a:t>
            </a:r>
            <a:endParaRPr/>
          </a:p>
        </p:txBody>
      </p:sp>
      <p:sp>
        <p:nvSpPr>
          <p:cNvPr id="1230" name="Google Shape;1230;p137"/>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Ghosting issues on light changes.</a:t>
            </a:r>
            <a:endParaRPr/>
          </a:p>
          <a:p>
            <a:pPr marL="914400" lvl="1" indent="-317500" algn="l" rtl="0">
              <a:lnSpc>
                <a:spcPct val="130000"/>
              </a:lnSpc>
              <a:spcBef>
                <a:spcPts val="0"/>
              </a:spcBef>
              <a:spcAft>
                <a:spcPts val="0"/>
              </a:spcAft>
              <a:buSzPts val="1400"/>
              <a:buChar char="–"/>
            </a:pPr>
            <a:r>
              <a:rPr lang="en" sz="1400"/>
              <a:t>TAA color clamp becomes unreliable.</a:t>
            </a:r>
            <a:endParaRPr sz="1400"/>
          </a:p>
          <a:p>
            <a:pPr marL="914400" lvl="1" indent="-317500" algn="l" rtl="0">
              <a:lnSpc>
                <a:spcPct val="130000"/>
              </a:lnSpc>
              <a:spcBef>
                <a:spcPts val="0"/>
              </a:spcBef>
              <a:spcAft>
                <a:spcPts val="0"/>
              </a:spcAft>
              <a:buSzPts val="1400"/>
              <a:buChar char="–"/>
            </a:pPr>
            <a:r>
              <a:rPr lang="en" sz="1400"/>
              <a:t>Clamping pixels change every frame.</a:t>
            </a:r>
            <a:endParaRPr sz="1400"/>
          </a:p>
          <a:p>
            <a:pPr marL="914400" lvl="1" indent="-317500" algn="l" rtl="0">
              <a:lnSpc>
                <a:spcPct val="130000"/>
              </a:lnSpc>
              <a:spcBef>
                <a:spcPts val="0"/>
              </a:spcBef>
              <a:spcAft>
                <a:spcPts val="0"/>
              </a:spcAft>
              <a:buSzPts val="1400"/>
              <a:buChar char="–"/>
            </a:pPr>
            <a:r>
              <a:rPr lang="en" sz="1400"/>
              <a:t>Will require constant tweaking.</a:t>
            </a:r>
            <a:endParaRPr sz="1400"/>
          </a:p>
          <a:p>
            <a:pPr marL="914400" lvl="1" indent="-317500" algn="l" rtl="0">
              <a:lnSpc>
                <a:spcPct val="130000"/>
              </a:lnSpc>
              <a:spcBef>
                <a:spcPts val="0"/>
              </a:spcBef>
              <a:spcAft>
                <a:spcPts val="0"/>
              </a:spcAft>
              <a:buSzPts val="1400"/>
              <a:buChar char="–"/>
            </a:pPr>
            <a:r>
              <a:rPr lang="en" sz="1400"/>
              <a:t>1x, 2x, and 4x patterns work fine.</a:t>
            </a:r>
            <a:endParaRPr/>
          </a:p>
          <a:p>
            <a:pPr marL="274320" lvl="0" indent="-274320" algn="l" rtl="0">
              <a:lnSpc>
                <a:spcPct val="130000"/>
              </a:lnSpc>
              <a:spcBef>
                <a:spcPts val="0"/>
              </a:spcBef>
              <a:spcAft>
                <a:spcPts val="0"/>
              </a:spcAft>
              <a:buSzPts val="1400"/>
              <a:buChar char="•"/>
            </a:pPr>
            <a:r>
              <a:rPr lang="en"/>
              <a:t>Alternative: History sample selection</a:t>
            </a:r>
            <a:endParaRPr/>
          </a:p>
          <a:p>
            <a:pPr marL="914400" lvl="1" indent="-317500" algn="l" rtl="0">
              <a:lnSpc>
                <a:spcPct val="130000"/>
              </a:lnSpc>
              <a:spcBef>
                <a:spcPts val="0"/>
              </a:spcBef>
              <a:spcAft>
                <a:spcPts val="0"/>
              </a:spcAft>
              <a:buSzPts val="1400"/>
              <a:buChar char="–"/>
            </a:pPr>
            <a:r>
              <a:rPr lang="en"/>
              <a:t>As in: </a:t>
            </a:r>
            <a:endParaRPr/>
          </a:p>
        </p:txBody>
      </p:sp>
      <p:sp>
        <p:nvSpPr>
          <p:cNvPr id="1231" name="Google Shape;1231;p137"/>
          <p:cNvSpPr txBox="1"/>
          <p:nvPr/>
        </p:nvSpPr>
        <p:spPr>
          <a:xfrm>
            <a:off x="4802775" y="3873736"/>
            <a:ext cx="4080600" cy="854400"/>
          </a:xfrm>
          <a:prstGeom prst="rect">
            <a:avLst/>
          </a:prstGeom>
          <a:noFill/>
          <a:ln>
            <a:noFill/>
          </a:ln>
        </p:spPr>
        <p:txBody>
          <a:bodyPr spcFirstLastPara="1" wrap="square" lIns="91425" tIns="91425" rIns="91425" bIns="91425" anchor="t" anchorCtr="0">
            <a:noAutofit/>
          </a:bodyPr>
          <a:lstStyle/>
          <a:p>
            <a:pPr marL="0" marR="0" lvl="0" indent="0" algn="l" rtl="0">
              <a:lnSpc>
                <a:spcPct val="13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Drobot, </a:t>
            </a:r>
            <a:r>
              <a:rPr lang="en" sz="800" b="0" i="1" u="none" strike="noStrike" cap="none">
                <a:solidFill>
                  <a:schemeClr val="dk1"/>
                </a:solidFill>
                <a:latin typeface="Roboto"/>
                <a:ea typeface="Roboto"/>
                <a:cs typeface="Roboto"/>
                <a:sym typeface="Roboto"/>
              </a:rPr>
              <a:t>Software-based Variable Rate Shading in Call of Duty: Modern Warfare</a:t>
            </a:r>
            <a:r>
              <a:rPr lang="en" sz="800" b="0" i="0" u="none" strike="noStrike" cap="none">
                <a:solidFill>
                  <a:schemeClr val="dk1"/>
                </a:solidFill>
                <a:latin typeface="Roboto"/>
                <a:ea typeface="Roboto"/>
                <a:cs typeface="Roboto"/>
                <a:sym typeface="Roboto"/>
              </a:rPr>
              <a:t>, SIGGRAPH 2020: Advances in Real Time Rendering in Games</a:t>
            </a:r>
            <a:endParaRPr sz="800" b="0" i="0" u="none" strike="noStrike" cap="none">
              <a:solidFill>
                <a:schemeClr val="dk1"/>
              </a:solidFill>
              <a:latin typeface="Roboto"/>
              <a:ea typeface="Roboto"/>
              <a:cs typeface="Roboto"/>
              <a:sym typeface="Roboto"/>
            </a:endParaRPr>
          </a:p>
          <a:p>
            <a:pPr marL="0" marR="0" lvl="0" indent="0" algn="l" rtl="0">
              <a:lnSpc>
                <a:spcPct val="130000"/>
              </a:lnSpc>
              <a:spcBef>
                <a:spcPts val="0"/>
              </a:spcBef>
              <a:spcAft>
                <a:spcPts val="0"/>
              </a:spcAft>
              <a:buClr>
                <a:srgbClr val="000000"/>
              </a:buClr>
              <a:buSzPts val="800"/>
              <a:buFont typeface="Arial"/>
              <a:buNone/>
            </a:pPr>
            <a:r>
              <a:rPr lang="en" sz="800" b="0" i="0" u="sng" strike="noStrike" cap="none">
                <a:solidFill>
                  <a:schemeClr val="accent4"/>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https://research.activision.com/content/atvi/activision/research/web/en/publications/2020-09/software-based-variable-rate-shading-in-call-of-duty--modern-war</a:t>
            </a:r>
            <a:endParaRPr sz="800" b="0" i="0" u="none" strike="noStrike" cap="none">
              <a:solidFill>
                <a:schemeClr val="dk1"/>
              </a:solidFill>
              <a:latin typeface="Roboto"/>
              <a:ea typeface="Roboto"/>
              <a:cs typeface="Roboto"/>
              <a:sym typeface="Roboto"/>
            </a:endParaRPr>
          </a:p>
        </p:txBody>
      </p:sp>
      <p:pic>
        <p:nvPicPr>
          <p:cNvPr id="1232" name="Google Shape;1232;p137"/>
          <p:cNvPicPr preferRelativeResize="0"/>
          <p:nvPr/>
        </p:nvPicPr>
        <p:blipFill rotWithShape="1">
          <a:blip r:embed="rId4">
            <a:alphaModFix/>
          </a:blip>
          <a:srcRect/>
          <a:stretch/>
        </p:blipFill>
        <p:spPr>
          <a:xfrm>
            <a:off x="260625" y="1781175"/>
            <a:ext cx="4311374" cy="2425159"/>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138"/>
          <p:cNvSpPr txBox="1">
            <a:spLocks noGrp="1"/>
          </p:cNvSpPr>
          <p:nvPr>
            <p:ph type="ctrTitle"/>
          </p:nvPr>
        </p:nvSpPr>
        <p:spPr>
          <a:xfrm>
            <a:off x="4411291" y="2117525"/>
            <a:ext cx="4140600" cy="738600"/>
          </a:xfrm>
          <a:prstGeom prst="rect">
            <a:avLst/>
          </a:prstGeom>
          <a:noFill/>
          <a:ln>
            <a:noFill/>
          </a:ln>
        </p:spPr>
        <p:txBody>
          <a:bodyPr spcFirstLastPara="1" wrap="square" lIns="137150" tIns="34275" rIns="137150" bIns="0" anchor="b" anchorCtr="0">
            <a:normAutofit/>
          </a:bodyPr>
          <a:lstStyle/>
          <a:p>
            <a:pPr marL="0" lvl="0" indent="0" algn="l" rtl="0">
              <a:lnSpc>
                <a:spcPct val="100000"/>
              </a:lnSpc>
              <a:spcBef>
                <a:spcPts val="0"/>
              </a:spcBef>
              <a:spcAft>
                <a:spcPts val="0"/>
              </a:spcAft>
              <a:buClr>
                <a:schemeClr val="lt1"/>
              </a:buClr>
              <a:buSzPts val="3300"/>
              <a:buFont typeface="Arial"/>
              <a:buNone/>
            </a:pPr>
            <a:r>
              <a:rPr lang="en"/>
              <a:t>PERFORMANCE</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139"/>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Early Tests</a:t>
            </a:r>
            <a:endParaRPr/>
          </a:p>
        </p:txBody>
      </p:sp>
      <p:sp>
        <p:nvSpPr>
          <p:cNvPr id="1243" name="Google Shape;1243;p139"/>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PERFORMANCE</a:t>
            </a:r>
            <a:endParaRPr/>
          </a:p>
        </p:txBody>
      </p:sp>
      <p:sp>
        <p:nvSpPr>
          <p:cNvPr id="1244" name="Google Shape;1244;p139"/>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2021 Synthetic Tests</a:t>
            </a:r>
            <a:endParaRPr/>
          </a:p>
          <a:p>
            <a:pPr marL="274320" lvl="0" indent="-274320" algn="l" rtl="0">
              <a:lnSpc>
                <a:spcPct val="130000"/>
              </a:lnSpc>
              <a:spcBef>
                <a:spcPts val="0"/>
              </a:spcBef>
              <a:spcAft>
                <a:spcPts val="0"/>
              </a:spcAft>
              <a:buSzPts val="1400"/>
              <a:buChar char="•"/>
            </a:pPr>
            <a:r>
              <a:rPr lang="en"/>
              <a:t>Large and small tris</a:t>
            </a:r>
            <a:endParaRPr/>
          </a:p>
          <a:p>
            <a:pPr marL="914400" lvl="1" indent="-317500" algn="l" rtl="0">
              <a:lnSpc>
                <a:spcPct val="130000"/>
              </a:lnSpc>
              <a:spcBef>
                <a:spcPts val="0"/>
              </a:spcBef>
              <a:spcAft>
                <a:spcPts val="0"/>
              </a:spcAft>
              <a:buSzPts val="1400"/>
              <a:buChar char="–"/>
            </a:pPr>
            <a:r>
              <a:rPr lang="en"/>
              <a:t>Right around 1 pixel per triangle</a:t>
            </a:r>
            <a:endParaRPr/>
          </a:p>
          <a:p>
            <a:pPr marL="457200" lvl="0" indent="0" algn="l" rtl="0">
              <a:lnSpc>
                <a:spcPct val="130000"/>
              </a:lnSpc>
              <a:spcBef>
                <a:spcPts val="0"/>
              </a:spcBef>
              <a:spcAft>
                <a:spcPts val="0"/>
              </a:spcAft>
              <a:buSzPts val="1400"/>
              <a:buNone/>
            </a:pPr>
            <a:endParaRPr/>
          </a:p>
          <a:p>
            <a:pPr marL="914400" lvl="0" indent="0" algn="l" rtl="0">
              <a:lnSpc>
                <a:spcPct val="130000"/>
              </a:lnSpc>
              <a:spcBef>
                <a:spcPts val="0"/>
              </a:spcBef>
              <a:spcAft>
                <a:spcPts val="0"/>
              </a:spcAft>
              <a:buSzPts val="1400"/>
              <a:buNone/>
            </a:pPr>
            <a:endParaRPr/>
          </a:p>
        </p:txBody>
      </p:sp>
      <p:sp>
        <p:nvSpPr>
          <p:cNvPr id="1245" name="Google Shape;1245;p139"/>
          <p:cNvSpPr txBox="1"/>
          <p:nvPr/>
        </p:nvSpPr>
        <p:spPr>
          <a:xfrm>
            <a:off x="4703600" y="2458325"/>
            <a:ext cx="4167900" cy="86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sng" strike="noStrike" cap="none">
                <a:solidFill>
                  <a:schemeClr val="dk1"/>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http://filmicworlds.com/blog/visibility-buffer-rendering-with-material-graphs/</a:t>
            </a:r>
            <a:r>
              <a:rPr lang="en" sz="900" b="0" i="0" u="none" strike="noStrike" cap="none">
                <a:solidFill>
                  <a:schemeClr val="dk1"/>
                </a:solidFill>
                <a:latin typeface="Roboto"/>
                <a:ea typeface="Roboto"/>
                <a:cs typeface="Roboto"/>
                <a:sym typeface="Roboto"/>
              </a:rPr>
              <a:t> </a:t>
            </a:r>
            <a:endParaRPr sz="900" b="0" i="0" u="none" strike="noStrike" cap="none">
              <a:solidFill>
                <a:schemeClr val="dk1"/>
              </a:solidFill>
              <a:latin typeface="Roboto"/>
              <a:ea typeface="Roboto"/>
              <a:cs typeface="Roboto"/>
              <a:sym typeface="Roboto"/>
            </a:endParaRPr>
          </a:p>
        </p:txBody>
      </p:sp>
      <p:pic>
        <p:nvPicPr>
          <p:cNvPr id="1246" name="Google Shape;1246;p139"/>
          <p:cNvPicPr preferRelativeResize="0"/>
          <p:nvPr/>
        </p:nvPicPr>
        <p:blipFill rotWithShape="1">
          <a:blip r:embed="rId4">
            <a:alphaModFix/>
          </a:blip>
          <a:srcRect/>
          <a:stretch/>
        </p:blipFill>
        <p:spPr>
          <a:xfrm>
            <a:off x="576000" y="1416850"/>
            <a:ext cx="3845025" cy="2180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4"/>
          <p:cNvSpPr txBox="1">
            <a:spLocks noGrp="1"/>
          </p:cNvSpPr>
          <p:nvPr>
            <p:ph type="ctrTitle"/>
          </p:nvPr>
        </p:nvSpPr>
        <p:spPr>
          <a:xfrm>
            <a:off x="4411291" y="2117525"/>
            <a:ext cx="4140600" cy="738600"/>
          </a:xfrm>
          <a:prstGeom prst="rect">
            <a:avLst/>
          </a:prstGeom>
          <a:noFill/>
          <a:ln>
            <a:noFill/>
          </a:ln>
        </p:spPr>
        <p:txBody>
          <a:bodyPr spcFirstLastPara="1" wrap="square" lIns="137150" tIns="34275" rIns="137150" bIns="0" anchor="b" anchorCtr="0">
            <a:normAutofit/>
          </a:bodyPr>
          <a:lstStyle/>
          <a:p>
            <a:pPr marL="0" lvl="0" indent="0" algn="l" rtl="0">
              <a:lnSpc>
                <a:spcPct val="100000"/>
              </a:lnSpc>
              <a:spcBef>
                <a:spcPts val="0"/>
              </a:spcBef>
              <a:spcAft>
                <a:spcPts val="0"/>
              </a:spcAft>
              <a:buClr>
                <a:schemeClr val="lt1"/>
              </a:buClr>
              <a:buSzPts val="3300"/>
              <a:buFont typeface="Arial"/>
              <a:buNone/>
            </a:pPr>
            <a:r>
              <a:rPr lang="en"/>
              <a:t>QUAD UTILIZATION</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Google Shape;1251;p140"/>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Early Tests</a:t>
            </a:r>
            <a:endParaRPr/>
          </a:p>
        </p:txBody>
      </p:sp>
      <p:sp>
        <p:nvSpPr>
          <p:cNvPr id="1252" name="Google Shape;1252;p14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PERFORMANCE</a:t>
            </a:r>
            <a:endParaRPr/>
          </a:p>
        </p:txBody>
      </p:sp>
      <p:sp>
        <p:nvSpPr>
          <p:cNvPr id="1253" name="Google Shape;1253;p140"/>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Test with large triangles</a:t>
            </a:r>
            <a:endParaRPr/>
          </a:p>
          <a:p>
            <a:pPr marL="274320" lvl="0" indent="-274320" algn="l" rtl="0">
              <a:lnSpc>
                <a:spcPct val="130000"/>
              </a:lnSpc>
              <a:spcBef>
                <a:spcPts val="0"/>
              </a:spcBef>
              <a:spcAft>
                <a:spcPts val="0"/>
              </a:spcAft>
              <a:buSzPts val="1400"/>
              <a:buChar char="•"/>
            </a:pPr>
            <a:r>
              <a:rPr lang="en"/>
              <a:t>Quad utilization not an issue</a:t>
            </a:r>
            <a:endParaRPr/>
          </a:p>
          <a:p>
            <a:pPr marL="274320" lvl="0" indent="-274320" algn="l" rtl="0">
              <a:lnSpc>
                <a:spcPct val="130000"/>
              </a:lnSpc>
              <a:spcBef>
                <a:spcPts val="0"/>
              </a:spcBef>
              <a:spcAft>
                <a:spcPts val="0"/>
              </a:spcAft>
              <a:buSzPts val="1400"/>
              <a:buChar char="•"/>
            </a:pPr>
            <a:r>
              <a:rPr lang="en"/>
              <a:t>VBuffer is slightly slower due to overhead.</a:t>
            </a:r>
            <a:endParaRPr/>
          </a:p>
          <a:p>
            <a:pPr marL="274320" lvl="0" indent="-274320" algn="l" rtl="0">
              <a:lnSpc>
                <a:spcPct val="130000"/>
              </a:lnSpc>
              <a:spcBef>
                <a:spcPts val="0"/>
              </a:spcBef>
              <a:spcAft>
                <a:spcPts val="0"/>
              </a:spcAft>
              <a:buSzPts val="1400"/>
              <a:buChar char="•"/>
            </a:pPr>
            <a:r>
              <a:rPr lang="en"/>
              <a:t>Time in ms</a:t>
            </a:r>
            <a:endParaRPr/>
          </a:p>
          <a:p>
            <a:pPr marL="914400" lvl="0" indent="0" algn="l" rtl="0">
              <a:lnSpc>
                <a:spcPct val="130000"/>
              </a:lnSpc>
              <a:spcBef>
                <a:spcPts val="0"/>
              </a:spcBef>
              <a:spcAft>
                <a:spcPts val="0"/>
              </a:spcAft>
              <a:buSzPts val="1400"/>
              <a:buNone/>
            </a:pPr>
            <a:endParaRPr/>
          </a:p>
          <a:p>
            <a:pPr marL="457200" lvl="0" indent="0" algn="l" rtl="0">
              <a:lnSpc>
                <a:spcPct val="130000"/>
              </a:lnSpc>
              <a:spcBef>
                <a:spcPts val="0"/>
              </a:spcBef>
              <a:spcAft>
                <a:spcPts val="0"/>
              </a:spcAft>
              <a:buSzPts val="1400"/>
              <a:buNone/>
            </a:pPr>
            <a:endParaRPr/>
          </a:p>
          <a:p>
            <a:pPr marL="914400" lvl="0" indent="0" algn="l" rtl="0">
              <a:lnSpc>
                <a:spcPct val="130000"/>
              </a:lnSpc>
              <a:spcBef>
                <a:spcPts val="0"/>
              </a:spcBef>
              <a:spcAft>
                <a:spcPts val="0"/>
              </a:spcAft>
              <a:buSzPts val="1400"/>
              <a:buNone/>
            </a:pPr>
            <a:endParaRPr/>
          </a:p>
        </p:txBody>
      </p:sp>
      <p:graphicFrame>
        <p:nvGraphicFramePr>
          <p:cNvPr id="1254" name="Google Shape;1254;p140"/>
          <p:cNvGraphicFramePr/>
          <p:nvPr/>
        </p:nvGraphicFramePr>
        <p:xfrm>
          <a:off x="158275" y="1565675"/>
          <a:ext cx="4281500" cy="1584840"/>
        </p:xfrm>
        <a:graphic>
          <a:graphicData uri="http://schemas.openxmlformats.org/drawingml/2006/table">
            <a:tbl>
              <a:tblPr>
                <a:noFill/>
                <a:tableStyleId>{FF5025A9-A4E0-4EE2-ADD7-1DCA00A941EB}</a:tableStyleId>
              </a:tblPr>
              <a:tblGrid>
                <a:gridCol w="894125">
                  <a:extLst>
                    <a:ext uri="{9D8B030D-6E8A-4147-A177-3AD203B41FA5}">
                      <a16:colId xmlns:a16="http://schemas.microsoft.com/office/drawing/2014/main" val="20000"/>
                    </a:ext>
                  </a:extLst>
                </a:gridCol>
                <a:gridCol w="855150">
                  <a:extLst>
                    <a:ext uri="{9D8B030D-6E8A-4147-A177-3AD203B41FA5}">
                      <a16:colId xmlns:a16="http://schemas.microsoft.com/office/drawing/2014/main" val="20001"/>
                    </a:ext>
                  </a:extLst>
                </a:gridCol>
                <a:gridCol w="819625">
                  <a:extLst>
                    <a:ext uri="{9D8B030D-6E8A-4147-A177-3AD203B41FA5}">
                      <a16:colId xmlns:a16="http://schemas.microsoft.com/office/drawing/2014/main" val="20002"/>
                    </a:ext>
                  </a:extLst>
                </a:gridCol>
                <a:gridCol w="856300">
                  <a:extLst>
                    <a:ext uri="{9D8B030D-6E8A-4147-A177-3AD203B41FA5}">
                      <a16:colId xmlns:a16="http://schemas.microsoft.com/office/drawing/2014/main" val="20003"/>
                    </a:ext>
                  </a:extLst>
                </a:gridCol>
                <a:gridCol w="856300">
                  <a:extLst>
                    <a:ext uri="{9D8B030D-6E8A-4147-A177-3AD203B41FA5}">
                      <a16:colId xmlns:a16="http://schemas.microsoft.com/office/drawing/2014/main" val="20004"/>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Material</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Lighting</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Other</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Total</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Forward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1.60</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0.59</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2.19</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Deferred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1.07</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0.75</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0.59</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2.41</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VBuffer</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1.12</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0.79</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1.04</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2.95</a:t>
                      </a:r>
                      <a:endParaRPr sz="1400" u="none" strike="noStrike" cap="none"/>
                    </a:p>
                  </a:txBody>
                  <a:tcPr marL="91425" marR="91425" marT="91425" marB="91425"/>
                </a:tc>
                <a:extLst>
                  <a:ext uri="{0D108BD9-81ED-4DB2-BD59-A6C34878D82A}">
                    <a16:rowId xmlns:a16="http://schemas.microsoft.com/office/drawing/2014/main" val="10003"/>
                  </a:ext>
                </a:extLst>
              </a:tr>
            </a:tbl>
          </a:graphicData>
        </a:graphic>
      </p:graphicFrame>
      <p:sp>
        <p:nvSpPr>
          <p:cNvPr id="1255" name="Google Shape;1255;p140"/>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Big Tris</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141"/>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Early Tests</a:t>
            </a:r>
            <a:endParaRPr/>
          </a:p>
        </p:txBody>
      </p:sp>
      <p:sp>
        <p:nvSpPr>
          <p:cNvPr id="1261" name="Google Shape;1261;p14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PERFORMANCE</a:t>
            </a:r>
            <a:endParaRPr/>
          </a:p>
        </p:txBody>
      </p:sp>
      <p:sp>
        <p:nvSpPr>
          <p:cNvPr id="1262" name="Google Shape;1262;p141"/>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With one pixel triangles, significant quad overdraw issues for Forward and Deferred-Material</a:t>
            </a:r>
            <a:endParaRPr/>
          </a:p>
          <a:p>
            <a:pPr marL="274320" lvl="0" indent="-274320" algn="l" rtl="0">
              <a:lnSpc>
                <a:spcPct val="130000"/>
              </a:lnSpc>
              <a:spcBef>
                <a:spcPts val="0"/>
              </a:spcBef>
              <a:spcAft>
                <a:spcPts val="0"/>
              </a:spcAft>
              <a:buSzPts val="1400"/>
              <a:buChar char="•"/>
            </a:pPr>
            <a:r>
              <a:rPr lang="en"/>
              <a:t>VBuffer pays smaller cost for high density.</a:t>
            </a:r>
            <a:endParaRPr/>
          </a:p>
          <a:p>
            <a:pPr marL="914400" lvl="1" indent="-317500" algn="l" rtl="0">
              <a:lnSpc>
                <a:spcPct val="130000"/>
              </a:lnSpc>
              <a:spcBef>
                <a:spcPts val="0"/>
              </a:spcBef>
              <a:spcAft>
                <a:spcPts val="0"/>
              </a:spcAft>
              <a:buSzPts val="1400"/>
              <a:buChar char="–"/>
            </a:pPr>
            <a:r>
              <a:rPr lang="en"/>
              <a:t>Dense geometry causes more bandwidth usage and cache misses when fetching vertices.</a:t>
            </a:r>
            <a:endParaRPr/>
          </a:p>
        </p:txBody>
      </p:sp>
      <p:graphicFrame>
        <p:nvGraphicFramePr>
          <p:cNvPr id="1263" name="Google Shape;1263;p141"/>
          <p:cNvGraphicFramePr/>
          <p:nvPr/>
        </p:nvGraphicFramePr>
        <p:xfrm>
          <a:off x="158275" y="1565675"/>
          <a:ext cx="4281500" cy="1584840"/>
        </p:xfrm>
        <a:graphic>
          <a:graphicData uri="http://schemas.openxmlformats.org/drawingml/2006/table">
            <a:tbl>
              <a:tblPr>
                <a:noFill/>
                <a:tableStyleId>{FF5025A9-A4E0-4EE2-ADD7-1DCA00A941EB}</a:tableStyleId>
              </a:tblPr>
              <a:tblGrid>
                <a:gridCol w="894125">
                  <a:extLst>
                    <a:ext uri="{9D8B030D-6E8A-4147-A177-3AD203B41FA5}">
                      <a16:colId xmlns:a16="http://schemas.microsoft.com/office/drawing/2014/main" val="20000"/>
                    </a:ext>
                  </a:extLst>
                </a:gridCol>
                <a:gridCol w="845975">
                  <a:extLst>
                    <a:ext uri="{9D8B030D-6E8A-4147-A177-3AD203B41FA5}">
                      <a16:colId xmlns:a16="http://schemas.microsoft.com/office/drawing/2014/main" val="20001"/>
                    </a:ext>
                  </a:extLst>
                </a:gridCol>
                <a:gridCol w="828800">
                  <a:extLst>
                    <a:ext uri="{9D8B030D-6E8A-4147-A177-3AD203B41FA5}">
                      <a16:colId xmlns:a16="http://schemas.microsoft.com/office/drawing/2014/main" val="20002"/>
                    </a:ext>
                  </a:extLst>
                </a:gridCol>
                <a:gridCol w="856300">
                  <a:extLst>
                    <a:ext uri="{9D8B030D-6E8A-4147-A177-3AD203B41FA5}">
                      <a16:colId xmlns:a16="http://schemas.microsoft.com/office/drawing/2014/main" val="20003"/>
                    </a:ext>
                  </a:extLst>
                </a:gridCol>
                <a:gridCol w="856300">
                  <a:extLst>
                    <a:ext uri="{9D8B030D-6E8A-4147-A177-3AD203B41FA5}">
                      <a16:colId xmlns:a16="http://schemas.microsoft.com/office/drawing/2014/main" val="20004"/>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Material</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Lighting</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Other</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Total</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Forward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8.96</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1.59</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10.55</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Deferred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4.65</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0.77</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1.59</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7.01</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VBuffer</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1.70</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0.84</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2.18</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4.72</a:t>
                      </a:r>
                      <a:endParaRPr sz="1400" u="none" strike="noStrike" cap="none"/>
                    </a:p>
                  </a:txBody>
                  <a:tcPr marL="91425" marR="91425" marT="91425" marB="91425"/>
                </a:tc>
                <a:extLst>
                  <a:ext uri="{0D108BD9-81ED-4DB2-BD59-A6C34878D82A}">
                    <a16:rowId xmlns:a16="http://schemas.microsoft.com/office/drawing/2014/main" val="10003"/>
                  </a:ext>
                </a:extLst>
              </a:tr>
            </a:tbl>
          </a:graphicData>
        </a:graphic>
      </p:graphicFrame>
      <p:sp>
        <p:nvSpPr>
          <p:cNvPr id="1264" name="Google Shape;1264;p141"/>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Tiny Tris (1 pixel)</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142"/>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Early Tests</a:t>
            </a:r>
            <a:endParaRPr/>
          </a:p>
        </p:txBody>
      </p:sp>
      <p:sp>
        <p:nvSpPr>
          <p:cNvPr id="1270" name="Google Shape;1270;p14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PERFORMANCE</a:t>
            </a:r>
            <a:endParaRPr/>
          </a:p>
        </p:txBody>
      </p:sp>
      <p:sp>
        <p:nvSpPr>
          <p:cNvPr id="1271" name="Google Shape;1271;p142"/>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Tiny triangle time / big triangle time</a:t>
            </a:r>
            <a:endParaRPr sz="700"/>
          </a:p>
          <a:p>
            <a:pPr marL="914400" lvl="1" indent="-317500" algn="l" rtl="0">
              <a:lnSpc>
                <a:spcPct val="130000"/>
              </a:lnSpc>
              <a:spcBef>
                <a:spcPts val="0"/>
              </a:spcBef>
              <a:spcAft>
                <a:spcPts val="0"/>
              </a:spcAft>
              <a:buSzPts val="1400"/>
              <a:buChar char="–"/>
            </a:pPr>
            <a:r>
              <a:rPr lang="en"/>
              <a:t>Would expect 4x cost to Forward and Deferred Material</a:t>
            </a:r>
            <a:endParaRPr/>
          </a:p>
          <a:p>
            <a:pPr marL="1371600" lvl="2" indent="-317500" algn="l" rtl="0">
              <a:lnSpc>
                <a:spcPct val="130000"/>
              </a:lnSpc>
              <a:spcBef>
                <a:spcPts val="0"/>
              </a:spcBef>
              <a:spcAft>
                <a:spcPts val="0"/>
              </a:spcAft>
              <a:buSzPts val="1400"/>
              <a:buChar char="•"/>
            </a:pPr>
            <a:r>
              <a:rPr lang="en"/>
              <a:t>Vertex cost matters as well</a:t>
            </a:r>
            <a:endParaRPr/>
          </a:p>
          <a:p>
            <a:pPr marL="914400" lvl="1" indent="-317500" algn="l" rtl="0">
              <a:lnSpc>
                <a:spcPct val="130000"/>
              </a:lnSpc>
              <a:spcBef>
                <a:spcPts val="0"/>
              </a:spcBef>
              <a:spcAft>
                <a:spcPts val="0"/>
              </a:spcAft>
              <a:buSzPts val="1400"/>
              <a:buChar char="–"/>
            </a:pPr>
            <a:r>
              <a:rPr lang="en"/>
              <a:t>VBuffer pays small cost for higher density</a:t>
            </a:r>
            <a:endParaRPr/>
          </a:p>
          <a:p>
            <a:pPr marL="457200" lvl="0" indent="0" algn="l" rtl="0">
              <a:lnSpc>
                <a:spcPct val="130000"/>
              </a:lnSpc>
              <a:spcBef>
                <a:spcPts val="0"/>
              </a:spcBef>
              <a:spcAft>
                <a:spcPts val="0"/>
              </a:spcAft>
              <a:buSzPts val="1400"/>
              <a:buNone/>
            </a:pPr>
            <a:endParaRPr/>
          </a:p>
          <a:p>
            <a:pPr marL="914400" lvl="0" indent="0" algn="l" rtl="0">
              <a:lnSpc>
                <a:spcPct val="130000"/>
              </a:lnSpc>
              <a:spcBef>
                <a:spcPts val="0"/>
              </a:spcBef>
              <a:spcAft>
                <a:spcPts val="0"/>
              </a:spcAft>
              <a:buSzPts val="1400"/>
              <a:buNone/>
            </a:pPr>
            <a:endParaRPr/>
          </a:p>
        </p:txBody>
      </p:sp>
      <p:graphicFrame>
        <p:nvGraphicFramePr>
          <p:cNvPr id="1272" name="Google Shape;1272;p142"/>
          <p:cNvGraphicFramePr/>
          <p:nvPr/>
        </p:nvGraphicFramePr>
        <p:xfrm>
          <a:off x="158275" y="1565675"/>
          <a:ext cx="2642250" cy="1584840"/>
        </p:xfrm>
        <a:graphic>
          <a:graphicData uri="http://schemas.openxmlformats.org/drawingml/2006/table">
            <a:tbl>
              <a:tblPr>
                <a:noFill/>
                <a:tableStyleId>{FF5025A9-A4E0-4EE2-ADD7-1DCA00A941EB}</a:tableStyleId>
              </a:tblPr>
              <a:tblGrid>
                <a:gridCol w="894125">
                  <a:extLst>
                    <a:ext uri="{9D8B030D-6E8A-4147-A177-3AD203B41FA5}">
                      <a16:colId xmlns:a16="http://schemas.microsoft.com/office/drawing/2014/main" val="20000"/>
                    </a:ext>
                  </a:extLst>
                </a:gridCol>
                <a:gridCol w="864300">
                  <a:extLst>
                    <a:ext uri="{9D8B030D-6E8A-4147-A177-3AD203B41FA5}">
                      <a16:colId xmlns:a16="http://schemas.microsoft.com/office/drawing/2014/main" val="20001"/>
                    </a:ext>
                  </a:extLst>
                </a:gridCol>
                <a:gridCol w="883825">
                  <a:extLst>
                    <a:ext uri="{9D8B030D-6E8A-4147-A177-3AD203B41FA5}">
                      <a16:colId xmlns:a16="http://schemas.microsoft.com/office/drawing/2014/main" val="20002"/>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Material</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Lighting</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Forward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5.60x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Deferred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4.35x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1.03x</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VBuffer</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1.52x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1.06x</a:t>
                      </a:r>
                      <a:endParaRPr sz="1400" u="none" strike="noStrike" cap="none"/>
                    </a:p>
                  </a:txBody>
                  <a:tcPr marL="91425" marR="91425" marT="91425" marB="91425"/>
                </a:tc>
                <a:extLst>
                  <a:ext uri="{0D108BD9-81ED-4DB2-BD59-A6C34878D82A}">
                    <a16:rowId xmlns:a16="http://schemas.microsoft.com/office/drawing/2014/main" val="10003"/>
                  </a:ext>
                </a:extLst>
              </a:tr>
            </a:tbl>
          </a:graphicData>
        </a:graphic>
      </p:graphicFrame>
      <p:sp>
        <p:nvSpPr>
          <p:cNvPr id="1273" name="Google Shape;1273;p142"/>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Ratio: Tiny/Big</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43"/>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Early Tests</a:t>
            </a:r>
            <a:endParaRPr/>
          </a:p>
        </p:txBody>
      </p:sp>
      <p:sp>
        <p:nvSpPr>
          <p:cNvPr id="1279" name="Google Shape;1279;p14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PERFORMANCE</a:t>
            </a:r>
            <a:endParaRPr/>
          </a:p>
        </p:txBody>
      </p:sp>
      <p:sp>
        <p:nvSpPr>
          <p:cNvPr id="1280" name="Google Shape;1280;p143"/>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Numbers for tiny triangles with VRS</a:t>
            </a:r>
            <a:endParaRPr/>
          </a:p>
          <a:p>
            <a:pPr marL="914400" lvl="1" indent="-317500" algn="l" rtl="0">
              <a:lnSpc>
                <a:spcPct val="130000"/>
              </a:lnSpc>
              <a:spcBef>
                <a:spcPts val="0"/>
              </a:spcBef>
              <a:spcAft>
                <a:spcPts val="0"/>
              </a:spcAft>
              <a:buSzPts val="1400"/>
              <a:buChar char="–"/>
            </a:pPr>
            <a:r>
              <a:rPr lang="en" sz="1400"/>
              <a:t>Hardware VRS for Forward and Deferred Material</a:t>
            </a:r>
            <a:endParaRPr sz="1400"/>
          </a:p>
          <a:p>
            <a:pPr marL="914400" lvl="1" indent="-317500" algn="l" rtl="0">
              <a:lnSpc>
                <a:spcPct val="130000"/>
              </a:lnSpc>
              <a:spcBef>
                <a:spcPts val="0"/>
              </a:spcBef>
              <a:spcAft>
                <a:spcPts val="0"/>
              </a:spcAft>
              <a:buSzPts val="1400"/>
              <a:buChar char="–"/>
            </a:pPr>
            <a:r>
              <a:rPr lang="en" sz="1400"/>
              <a:t>Software VRS for VBuffer</a:t>
            </a:r>
            <a:endParaRPr sz="1400"/>
          </a:p>
          <a:p>
            <a:pPr marL="274320" lvl="0" indent="-274320" algn="l" rtl="0">
              <a:lnSpc>
                <a:spcPct val="130000"/>
              </a:lnSpc>
              <a:spcBef>
                <a:spcPts val="0"/>
              </a:spcBef>
              <a:spcAft>
                <a:spcPts val="0"/>
              </a:spcAft>
              <a:buSzPts val="1400"/>
              <a:buChar char="•"/>
            </a:pPr>
            <a:r>
              <a:rPr lang="en"/>
              <a:t>VRS pays extra cost (other)</a:t>
            </a:r>
            <a:endParaRPr/>
          </a:p>
          <a:p>
            <a:pPr marL="914400" lvl="1" indent="-317500" algn="l" rtl="0">
              <a:lnSpc>
                <a:spcPct val="130000"/>
              </a:lnSpc>
              <a:spcBef>
                <a:spcPts val="0"/>
              </a:spcBef>
              <a:spcAft>
                <a:spcPts val="0"/>
              </a:spcAft>
              <a:buSzPts val="1400"/>
              <a:buChar char="–"/>
            </a:pPr>
            <a:r>
              <a:rPr lang="en"/>
              <a:t>About 1.14ms</a:t>
            </a:r>
            <a:endParaRPr/>
          </a:p>
          <a:p>
            <a:pPr marL="914400" lvl="1" indent="-317500" algn="l" rtl="0">
              <a:lnSpc>
                <a:spcPct val="130000"/>
              </a:lnSpc>
              <a:spcBef>
                <a:spcPts val="0"/>
              </a:spcBef>
              <a:spcAft>
                <a:spcPts val="0"/>
              </a:spcAft>
              <a:buSzPts val="1400"/>
              <a:buChar char="–"/>
            </a:pPr>
            <a:r>
              <a:rPr lang="en"/>
              <a:t>But major saving elsewhere</a:t>
            </a:r>
            <a:endParaRPr/>
          </a:p>
          <a:p>
            <a:pPr marL="914400" lvl="0" indent="0" algn="l" rtl="0">
              <a:lnSpc>
                <a:spcPct val="130000"/>
              </a:lnSpc>
              <a:spcBef>
                <a:spcPts val="0"/>
              </a:spcBef>
              <a:spcAft>
                <a:spcPts val="0"/>
              </a:spcAft>
              <a:buSzPts val="1400"/>
              <a:buNone/>
            </a:pPr>
            <a:endParaRPr/>
          </a:p>
        </p:txBody>
      </p:sp>
      <p:graphicFrame>
        <p:nvGraphicFramePr>
          <p:cNvPr id="1281" name="Google Shape;1281;p143"/>
          <p:cNvGraphicFramePr/>
          <p:nvPr/>
        </p:nvGraphicFramePr>
        <p:xfrm>
          <a:off x="158275" y="1565675"/>
          <a:ext cx="4281500" cy="1584840"/>
        </p:xfrm>
        <a:graphic>
          <a:graphicData uri="http://schemas.openxmlformats.org/drawingml/2006/table">
            <a:tbl>
              <a:tblPr>
                <a:noFill/>
                <a:tableStyleId>{FF5025A9-A4E0-4EE2-ADD7-1DCA00A941EB}</a:tableStyleId>
              </a:tblPr>
              <a:tblGrid>
                <a:gridCol w="894125">
                  <a:extLst>
                    <a:ext uri="{9D8B030D-6E8A-4147-A177-3AD203B41FA5}">
                      <a16:colId xmlns:a16="http://schemas.microsoft.com/office/drawing/2014/main" val="20000"/>
                    </a:ext>
                  </a:extLst>
                </a:gridCol>
                <a:gridCol w="845975">
                  <a:extLst>
                    <a:ext uri="{9D8B030D-6E8A-4147-A177-3AD203B41FA5}">
                      <a16:colId xmlns:a16="http://schemas.microsoft.com/office/drawing/2014/main" val="20001"/>
                    </a:ext>
                  </a:extLst>
                </a:gridCol>
                <a:gridCol w="828800">
                  <a:extLst>
                    <a:ext uri="{9D8B030D-6E8A-4147-A177-3AD203B41FA5}">
                      <a16:colId xmlns:a16="http://schemas.microsoft.com/office/drawing/2014/main" val="20002"/>
                    </a:ext>
                  </a:extLst>
                </a:gridCol>
                <a:gridCol w="856300">
                  <a:extLst>
                    <a:ext uri="{9D8B030D-6E8A-4147-A177-3AD203B41FA5}">
                      <a16:colId xmlns:a16="http://schemas.microsoft.com/office/drawing/2014/main" val="20003"/>
                    </a:ext>
                  </a:extLst>
                </a:gridCol>
                <a:gridCol w="856300">
                  <a:extLst>
                    <a:ext uri="{9D8B030D-6E8A-4147-A177-3AD203B41FA5}">
                      <a16:colId xmlns:a16="http://schemas.microsoft.com/office/drawing/2014/main" val="20004"/>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Material</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Lighting</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Other</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Total</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Forward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8.98</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1.57</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10.55</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Deferred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5.08</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0.76</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1.59</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7.43</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VBuffer</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0.72</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0.27</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2.73</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3.72</a:t>
                      </a:r>
                      <a:endParaRPr sz="1400" u="none" strike="noStrike" cap="none"/>
                    </a:p>
                  </a:txBody>
                  <a:tcPr marL="91425" marR="91425" marT="91425" marB="91425"/>
                </a:tc>
                <a:extLst>
                  <a:ext uri="{0D108BD9-81ED-4DB2-BD59-A6C34878D82A}">
                    <a16:rowId xmlns:a16="http://schemas.microsoft.com/office/drawing/2014/main" val="10003"/>
                  </a:ext>
                </a:extLst>
              </a:tr>
            </a:tbl>
          </a:graphicData>
        </a:graphic>
      </p:graphicFrame>
      <p:sp>
        <p:nvSpPr>
          <p:cNvPr id="1282" name="Google Shape;1282;p143"/>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Tiny Tris with VRS (2x2)</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144"/>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Early Tests</a:t>
            </a:r>
            <a:endParaRPr/>
          </a:p>
        </p:txBody>
      </p:sp>
      <p:sp>
        <p:nvSpPr>
          <p:cNvPr id="1288" name="Google Shape;1288;p144"/>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PERFORMANCE</a:t>
            </a:r>
            <a:endParaRPr/>
          </a:p>
        </p:txBody>
      </p:sp>
      <p:sp>
        <p:nvSpPr>
          <p:cNvPr id="1289" name="Google Shape;1289;p144"/>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VRS/NonVRS</a:t>
            </a:r>
            <a:endParaRPr/>
          </a:p>
          <a:p>
            <a:pPr marL="274320" lvl="0" indent="-274320" algn="l" rtl="0">
              <a:lnSpc>
                <a:spcPct val="130000"/>
              </a:lnSpc>
              <a:spcBef>
                <a:spcPts val="0"/>
              </a:spcBef>
              <a:spcAft>
                <a:spcPts val="0"/>
              </a:spcAft>
              <a:buSzPts val="1400"/>
              <a:buChar char="•"/>
            </a:pPr>
            <a:r>
              <a:rPr lang="en"/>
              <a:t>Definitely a small performance penalty for deferred</a:t>
            </a:r>
            <a:endParaRPr/>
          </a:p>
          <a:p>
            <a:pPr marL="914400" lvl="1" indent="-317500" algn="l" rtl="0">
              <a:lnSpc>
                <a:spcPct val="130000"/>
              </a:lnSpc>
              <a:spcBef>
                <a:spcPts val="0"/>
              </a:spcBef>
              <a:spcAft>
                <a:spcPts val="0"/>
              </a:spcAft>
              <a:buSzPts val="1400"/>
              <a:buChar char="–"/>
            </a:pPr>
            <a:r>
              <a:rPr lang="en" sz="1400"/>
              <a:t>Ran multiple times to be sure</a:t>
            </a:r>
            <a:endParaRPr/>
          </a:p>
          <a:p>
            <a:pPr marL="274320" lvl="0" indent="-274320" algn="l" rtl="0">
              <a:lnSpc>
                <a:spcPct val="130000"/>
              </a:lnSpc>
              <a:spcBef>
                <a:spcPts val="0"/>
              </a:spcBef>
              <a:spcAft>
                <a:spcPts val="0"/>
              </a:spcAft>
              <a:buSzPts val="1400"/>
              <a:buChar char="•"/>
            </a:pPr>
            <a:r>
              <a:rPr lang="en"/>
              <a:t>VBuffer would ideally be .25x</a:t>
            </a:r>
            <a:endParaRPr/>
          </a:p>
        </p:txBody>
      </p:sp>
      <p:graphicFrame>
        <p:nvGraphicFramePr>
          <p:cNvPr id="1290" name="Google Shape;1290;p144"/>
          <p:cNvGraphicFramePr/>
          <p:nvPr/>
        </p:nvGraphicFramePr>
        <p:xfrm>
          <a:off x="158275" y="1565675"/>
          <a:ext cx="2633075" cy="1584840"/>
        </p:xfrm>
        <a:graphic>
          <a:graphicData uri="http://schemas.openxmlformats.org/drawingml/2006/table">
            <a:tbl>
              <a:tblPr>
                <a:noFill/>
                <a:tableStyleId>{FF5025A9-A4E0-4EE2-ADD7-1DCA00A941EB}</a:tableStyleId>
              </a:tblPr>
              <a:tblGrid>
                <a:gridCol w="894125">
                  <a:extLst>
                    <a:ext uri="{9D8B030D-6E8A-4147-A177-3AD203B41FA5}">
                      <a16:colId xmlns:a16="http://schemas.microsoft.com/office/drawing/2014/main" val="20000"/>
                    </a:ext>
                  </a:extLst>
                </a:gridCol>
                <a:gridCol w="864300">
                  <a:extLst>
                    <a:ext uri="{9D8B030D-6E8A-4147-A177-3AD203B41FA5}">
                      <a16:colId xmlns:a16="http://schemas.microsoft.com/office/drawing/2014/main" val="20001"/>
                    </a:ext>
                  </a:extLst>
                </a:gridCol>
                <a:gridCol w="874650">
                  <a:extLst>
                    <a:ext uri="{9D8B030D-6E8A-4147-A177-3AD203B41FA5}">
                      <a16:colId xmlns:a16="http://schemas.microsoft.com/office/drawing/2014/main" val="20002"/>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Material</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Lighting</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Forward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1.00x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Deferred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1.09x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0.99x</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VBuffer</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0.42x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0.32x</a:t>
                      </a:r>
                      <a:endParaRPr sz="1400" u="none" strike="noStrike" cap="none"/>
                    </a:p>
                  </a:txBody>
                  <a:tcPr marL="91425" marR="91425" marT="91425" marB="91425"/>
                </a:tc>
                <a:extLst>
                  <a:ext uri="{0D108BD9-81ED-4DB2-BD59-A6C34878D82A}">
                    <a16:rowId xmlns:a16="http://schemas.microsoft.com/office/drawing/2014/main" val="10003"/>
                  </a:ext>
                </a:extLst>
              </a:tr>
            </a:tbl>
          </a:graphicData>
        </a:graphic>
      </p:graphicFrame>
      <p:sp>
        <p:nvSpPr>
          <p:cNvPr id="1291" name="Google Shape;1291;p144"/>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Tiny Tris 2x2 VRS Ratio</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145"/>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Performance Test</a:t>
            </a:r>
            <a:endParaRPr/>
          </a:p>
        </p:txBody>
      </p:sp>
      <p:sp>
        <p:nvSpPr>
          <p:cNvPr id="1297" name="Google Shape;1297;p14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PERFORMANCE</a:t>
            </a:r>
            <a:endParaRPr/>
          </a:p>
        </p:txBody>
      </p:sp>
      <p:sp>
        <p:nvSpPr>
          <p:cNvPr id="1298" name="Google Shape;1298;p145"/>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fontScale="92500" lnSpcReduction="10000"/>
          </a:bodyPr>
          <a:lstStyle/>
          <a:p>
            <a:pPr marL="274320" lvl="0" indent="-274320" algn="l" rtl="0">
              <a:lnSpc>
                <a:spcPct val="130000"/>
              </a:lnSpc>
              <a:spcBef>
                <a:spcPts val="0"/>
              </a:spcBef>
              <a:spcAft>
                <a:spcPts val="0"/>
              </a:spcAft>
              <a:buSzPct val="108108"/>
              <a:buChar char="•"/>
            </a:pPr>
            <a:r>
              <a:rPr lang="en"/>
              <a:t>March of the Monkeys</a:t>
            </a:r>
            <a:endParaRPr sz="1400"/>
          </a:p>
          <a:p>
            <a:pPr marL="914400" lvl="1" indent="-317500" algn="l" rtl="0">
              <a:lnSpc>
                <a:spcPct val="130000"/>
              </a:lnSpc>
              <a:spcBef>
                <a:spcPts val="0"/>
              </a:spcBef>
              <a:spcAft>
                <a:spcPts val="0"/>
              </a:spcAft>
              <a:buSzPct val="108108"/>
              <a:buChar char="–"/>
            </a:pPr>
            <a:r>
              <a:rPr lang="en"/>
              <a:t>Dense, but</a:t>
            </a:r>
            <a:r>
              <a:rPr lang="en" sz="1400"/>
              <a:t> with LODs</a:t>
            </a:r>
            <a:endParaRPr sz="1400"/>
          </a:p>
          <a:p>
            <a:pPr marL="914400" lvl="1" indent="-317500" algn="l" rtl="0">
              <a:lnSpc>
                <a:spcPct val="130000"/>
              </a:lnSpc>
              <a:spcBef>
                <a:spcPts val="0"/>
              </a:spcBef>
              <a:spcAft>
                <a:spcPts val="0"/>
              </a:spcAft>
              <a:buSzPct val="108108"/>
              <a:buChar char="–"/>
            </a:pPr>
            <a:r>
              <a:rPr lang="en"/>
              <a:t>Flat areas</a:t>
            </a:r>
            <a:endParaRPr/>
          </a:p>
          <a:p>
            <a:pPr marL="914400" lvl="1" indent="-317500" algn="l" rtl="0">
              <a:lnSpc>
                <a:spcPct val="130000"/>
              </a:lnSpc>
              <a:spcBef>
                <a:spcPts val="0"/>
              </a:spcBef>
              <a:spcAft>
                <a:spcPts val="0"/>
              </a:spcAft>
              <a:buSzPct val="108108"/>
              <a:buChar char="–"/>
            </a:pPr>
            <a:r>
              <a:rPr lang="en"/>
              <a:t>Trivial material shader</a:t>
            </a:r>
            <a:endParaRPr/>
          </a:p>
          <a:p>
            <a:pPr marL="914400" lvl="1" indent="-317500" algn="l" rtl="0">
              <a:lnSpc>
                <a:spcPct val="130000"/>
              </a:lnSpc>
              <a:spcBef>
                <a:spcPts val="0"/>
              </a:spcBef>
              <a:spcAft>
                <a:spcPts val="0"/>
              </a:spcAft>
              <a:buSzPct val="108108"/>
              <a:buChar char="–"/>
            </a:pPr>
            <a:r>
              <a:rPr lang="en" sz="1400"/>
              <a:t>Depth Prepass always enabled</a:t>
            </a:r>
            <a:endParaRPr sz="1400"/>
          </a:p>
          <a:p>
            <a:pPr marL="1371600" lvl="2" indent="-317500" algn="l" rtl="0">
              <a:lnSpc>
                <a:spcPct val="130000"/>
              </a:lnSpc>
              <a:spcBef>
                <a:spcPts val="0"/>
              </a:spcBef>
              <a:spcAft>
                <a:spcPts val="0"/>
              </a:spcAft>
              <a:buSzPct val="126126"/>
              <a:buChar char="•"/>
            </a:pPr>
            <a:r>
              <a:rPr lang="en"/>
              <a:t>Necessary for DBuffer Decals</a:t>
            </a:r>
            <a:endParaRPr/>
          </a:p>
          <a:p>
            <a:pPr marL="914400" lvl="1" indent="-317500" algn="l" rtl="0">
              <a:lnSpc>
                <a:spcPct val="130000"/>
              </a:lnSpc>
              <a:spcBef>
                <a:spcPts val="0"/>
              </a:spcBef>
              <a:spcAft>
                <a:spcPts val="0"/>
              </a:spcAft>
              <a:buSzPct val="108108"/>
              <a:buChar char="–"/>
            </a:pPr>
            <a:r>
              <a:rPr lang="en" sz="1400"/>
              <a:t>Lighting</a:t>
            </a:r>
            <a:endParaRPr sz="1400"/>
          </a:p>
          <a:p>
            <a:pPr marL="1371600" lvl="2" indent="-317500" algn="l" rtl="0">
              <a:lnSpc>
                <a:spcPct val="130000"/>
              </a:lnSpc>
              <a:spcBef>
                <a:spcPts val="0"/>
              </a:spcBef>
              <a:spcAft>
                <a:spcPts val="0"/>
              </a:spcAft>
              <a:buSzPct val="126126"/>
              <a:buChar char="•"/>
            </a:pPr>
            <a:r>
              <a:rPr lang="en" sz="1200"/>
              <a:t>Sun with 4 cascades and a Spot light</a:t>
            </a:r>
            <a:endParaRPr sz="1400"/>
          </a:p>
          <a:p>
            <a:pPr marL="914400" lvl="1" indent="-317500" algn="l" rtl="0">
              <a:lnSpc>
                <a:spcPct val="130000"/>
              </a:lnSpc>
              <a:spcBef>
                <a:spcPts val="0"/>
              </a:spcBef>
              <a:spcAft>
                <a:spcPts val="0"/>
              </a:spcAft>
              <a:buSzPct val="108108"/>
              <a:buChar char="–"/>
            </a:pPr>
            <a:r>
              <a:rPr lang="en" sz="1400"/>
              <a:t>Depth Prepass/Vis and Shadow cost same for all variations</a:t>
            </a:r>
            <a:endParaRPr sz="1200"/>
          </a:p>
          <a:p>
            <a:pPr marL="274320" lvl="0" indent="-274320" algn="l" rtl="0">
              <a:lnSpc>
                <a:spcPct val="130000"/>
              </a:lnSpc>
              <a:spcBef>
                <a:spcPts val="0"/>
              </a:spcBef>
              <a:spcAft>
                <a:spcPts val="0"/>
              </a:spcAft>
              <a:buSzPct val="84084"/>
              <a:buChar char="•"/>
            </a:pPr>
            <a:r>
              <a:rPr lang="en"/>
              <a:t>NVIDIA 3070, at 1080p, Dx12</a:t>
            </a:r>
            <a:endParaRPr/>
          </a:p>
        </p:txBody>
      </p:sp>
      <p:pic>
        <p:nvPicPr>
          <p:cNvPr id="1299" name="Google Shape;1299;p145"/>
          <p:cNvPicPr preferRelativeResize="0"/>
          <p:nvPr/>
        </p:nvPicPr>
        <p:blipFill rotWithShape="1">
          <a:blip r:embed="rId3">
            <a:alphaModFix/>
          </a:blip>
          <a:srcRect/>
          <a:stretch/>
        </p:blipFill>
        <p:spPr>
          <a:xfrm>
            <a:off x="268850" y="1672800"/>
            <a:ext cx="4192426" cy="2358250"/>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146"/>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Forward</a:t>
            </a:r>
            <a:endParaRPr/>
          </a:p>
        </p:txBody>
      </p:sp>
      <p:sp>
        <p:nvSpPr>
          <p:cNvPr id="1305" name="Google Shape;1305;p14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PERFORMANCE</a:t>
            </a:r>
            <a:endParaRPr/>
          </a:p>
        </p:txBody>
      </p:sp>
      <p:sp>
        <p:nvSpPr>
          <p:cNvPr id="1306" name="Google Shape;1306;p146"/>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Forward Lighting</a:t>
            </a:r>
            <a:endParaRPr/>
          </a:p>
          <a:p>
            <a:pPr marL="914400" lvl="1" indent="-317500" algn="l" rtl="0">
              <a:lnSpc>
                <a:spcPct val="130000"/>
              </a:lnSpc>
              <a:spcBef>
                <a:spcPts val="0"/>
              </a:spcBef>
              <a:spcAft>
                <a:spcPts val="0"/>
              </a:spcAft>
              <a:buSzPts val="1400"/>
              <a:buChar char="–"/>
            </a:pPr>
            <a:r>
              <a:rPr lang="en"/>
              <a:t>2.47ms</a:t>
            </a:r>
            <a:endParaRPr/>
          </a:p>
          <a:p>
            <a:pPr marL="914400" lvl="0" indent="0" algn="l" rtl="0">
              <a:lnSpc>
                <a:spcPct val="130000"/>
              </a:lnSpc>
              <a:spcBef>
                <a:spcPts val="0"/>
              </a:spcBef>
              <a:spcAft>
                <a:spcPts val="0"/>
              </a:spcAft>
              <a:buSzPts val="1400"/>
              <a:buNone/>
            </a:pPr>
            <a:endParaRPr/>
          </a:p>
        </p:txBody>
      </p:sp>
      <p:graphicFrame>
        <p:nvGraphicFramePr>
          <p:cNvPr id="1307" name="Google Shape;1307;p146"/>
          <p:cNvGraphicFramePr/>
          <p:nvPr/>
        </p:nvGraphicFramePr>
        <p:xfrm>
          <a:off x="918275" y="1416850"/>
          <a:ext cx="3541350" cy="2773470"/>
        </p:xfrm>
        <a:graphic>
          <a:graphicData uri="http://schemas.openxmlformats.org/drawingml/2006/table">
            <a:tbl>
              <a:tblPr>
                <a:noFill/>
                <a:tableStyleId>{FF5025A9-A4E0-4EE2-ADD7-1DCA00A941EB}</a:tableStyleId>
              </a:tblPr>
              <a:tblGrid>
                <a:gridCol w="1770675">
                  <a:extLst>
                    <a:ext uri="{9D8B030D-6E8A-4147-A177-3AD203B41FA5}">
                      <a16:colId xmlns:a16="http://schemas.microsoft.com/office/drawing/2014/main" val="20000"/>
                    </a:ext>
                  </a:extLst>
                </a:gridCol>
                <a:gridCol w="1770675">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Pass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Combined</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Forward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2.47</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Deferred</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1x</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2x</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4"/>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4x</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5"/>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4x (Variable)</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147"/>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Deferred</a:t>
            </a:r>
            <a:endParaRPr/>
          </a:p>
        </p:txBody>
      </p:sp>
      <p:sp>
        <p:nvSpPr>
          <p:cNvPr id="1313" name="Google Shape;1313;p14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PERFORMANCE</a:t>
            </a:r>
            <a:endParaRPr/>
          </a:p>
        </p:txBody>
      </p:sp>
      <p:sp>
        <p:nvSpPr>
          <p:cNvPr id="1314" name="Google Shape;1314;p147"/>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GBuffer Write</a:t>
            </a:r>
            <a:endParaRPr/>
          </a:p>
          <a:p>
            <a:pPr marL="914400" lvl="1" indent="-317500" algn="l" rtl="0">
              <a:lnSpc>
                <a:spcPct val="130000"/>
              </a:lnSpc>
              <a:spcBef>
                <a:spcPts val="0"/>
              </a:spcBef>
              <a:spcAft>
                <a:spcPts val="0"/>
              </a:spcAft>
              <a:buSzPts val="1400"/>
              <a:buChar char="–"/>
            </a:pPr>
            <a:r>
              <a:rPr lang="en"/>
              <a:t>1.34ms</a:t>
            </a:r>
            <a:endParaRPr/>
          </a:p>
          <a:p>
            <a:pPr marL="274320" lvl="0" indent="-274320" algn="l" rtl="0">
              <a:lnSpc>
                <a:spcPct val="130000"/>
              </a:lnSpc>
              <a:spcBef>
                <a:spcPts val="0"/>
              </a:spcBef>
              <a:spcAft>
                <a:spcPts val="0"/>
              </a:spcAft>
              <a:buSzPts val="1400"/>
              <a:buChar char="•"/>
            </a:pPr>
            <a:r>
              <a:rPr lang="en"/>
              <a:t>GBuffer Lighting</a:t>
            </a:r>
            <a:endParaRPr/>
          </a:p>
          <a:p>
            <a:pPr marL="914400" lvl="1" indent="-317500" algn="l" rtl="0">
              <a:lnSpc>
                <a:spcPct val="130000"/>
              </a:lnSpc>
              <a:spcBef>
                <a:spcPts val="0"/>
              </a:spcBef>
              <a:spcAft>
                <a:spcPts val="0"/>
              </a:spcAft>
              <a:buSzPts val="1400"/>
              <a:buChar char="–"/>
            </a:pPr>
            <a:r>
              <a:rPr lang="en" sz="1400"/>
              <a:t>0.60ms</a:t>
            </a:r>
            <a:endParaRPr/>
          </a:p>
          <a:p>
            <a:pPr marL="274320" lvl="0" indent="-274320" algn="l" rtl="0">
              <a:lnSpc>
                <a:spcPct val="130000"/>
              </a:lnSpc>
              <a:spcBef>
                <a:spcPts val="0"/>
              </a:spcBef>
              <a:spcAft>
                <a:spcPts val="0"/>
              </a:spcAft>
              <a:buSzPts val="1400"/>
              <a:buChar char="•"/>
            </a:pPr>
            <a:r>
              <a:rPr lang="en"/>
              <a:t>Total:</a:t>
            </a:r>
            <a:endParaRPr/>
          </a:p>
          <a:p>
            <a:pPr marL="914400" lvl="1" indent="-317500" algn="l" rtl="0">
              <a:lnSpc>
                <a:spcPct val="130000"/>
              </a:lnSpc>
              <a:spcBef>
                <a:spcPts val="0"/>
              </a:spcBef>
              <a:spcAft>
                <a:spcPts val="0"/>
              </a:spcAft>
              <a:buSzPts val="1400"/>
              <a:buChar char="–"/>
            </a:pPr>
            <a:r>
              <a:rPr lang="en"/>
              <a:t>1.94ms</a:t>
            </a:r>
            <a:endParaRPr/>
          </a:p>
          <a:p>
            <a:pPr marL="914400" lvl="0" indent="0" algn="l" rtl="0">
              <a:lnSpc>
                <a:spcPct val="130000"/>
              </a:lnSpc>
              <a:spcBef>
                <a:spcPts val="0"/>
              </a:spcBef>
              <a:spcAft>
                <a:spcPts val="0"/>
              </a:spcAft>
              <a:buSzPts val="1400"/>
              <a:buNone/>
            </a:pPr>
            <a:endParaRPr/>
          </a:p>
          <a:p>
            <a:pPr marL="914400" lvl="0" indent="0" algn="l" rtl="0">
              <a:lnSpc>
                <a:spcPct val="130000"/>
              </a:lnSpc>
              <a:spcBef>
                <a:spcPts val="0"/>
              </a:spcBef>
              <a:spcAft>
                <a:spcPts val="0"/>
              </a:spcAft>
              <a:buSzPts val="1400"/>
              <a:buNone/>
            </a:pPr>
            <a:endParaRPr/>
          </a:p>
        </p:txBody>
      </p:sp>
      <p:graphicFrame>
        <p:nvGraphicFramePr>
          <p:cNvPr id="1315" name="Google Shape;1315;p147"/>
          <p:cNvGraphicFramePr/>
          <p:nvPr/>
        </p:nvGraphicFramePr>
        <p:xfrm>
          <a:off x="918275" y="1416850"/>
          <a:ext cx="3541350" cy="2773470"/>
        </p:xfrm>
        <a:graphic>
          <a:graphicData uri="http://schemas.openxmlformats.org/drawingml/2006/table">
            <a:tbl>
              <a:tblPr>
                <a:noFill/>
                <a:tableStyleId>{FF5025A9-A4E0-4EE2-ADD7-1DCA00A941EB}</a:tableStyleId>
              </a:tblPr>
              <a:tblGrid>
                <a:gridCol w="1770675">
                  <a:extLst>
                    <a:ext uri="{9D8B030D-6E8A-4147-A177-3AD203B41FA5}">
                      <a16:colId xmlns:a16="http://schemas.microsoft.com/office/drawing/2014/main" val="20000"/>
                    </a:ext>
                  </a:extLst>
                </a:gridCol>
                <a:gridCol w="1770675">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Pass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Combined</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Forward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2.47</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Deferred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1.94</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1x</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2x</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4"/>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4x</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5"/>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4x (Variable)</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p148"/>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VBuffer (1x)</a:t>
            </a:r>
            <a:endParaRPr/>
          </a:p>
        </p:txBody>
      </p:sp>
      <p:sp>
        <p:nvSpPr>
          <p:cNvPr id="1321" name="Google Shape;1321;p148"/>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PERFORMANCE</a:t>
            </a:r>
            <a:endParaRPr/>
          </a:p>
        </p:txBody>
      </p:sp>
      <p:sp>
        <p:nvSpPr>
          <p:cNvPr id="1322" name="Google Shape;1322;p148"/>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VBuffer Materials and Lighting</a:t>
            </a:r>
            <a:endParaRPr/>
          </a:p>
          <a:p>
            <a:pPr marL="914400" lvl="1" indent="-317500" algn="l" rtl="0">
              <a:lnSpc>
                <a:spcPct val="130000"/>
              </a:lnSpc>
              <a:spcBef>
                <a:spcPts val="0"/>
              </a:spcBef>
              <a:spcAft>
                <a:spcPts val="0"/>
              </a:spcAft>
              <a:buSzPts val="1400"/>
              <a:buChar char="–"/>
            </a:pPr>
            <a:r>
              <a:rPr lang="en" sz="1400"/>
              <a:t>GBuffer Write: 0.45ms</a:t>
            </a:r>
            <a:endParaRPr sz="1400"/>
          </a:p>
          <a:p>
            <a:pPr marL="914400" lvl="1" indent="-317500" algn="l" rtl="0">
              <a:lnSpc>
                <a:spcPct val="130000"/>
              </a:lnSpc>
              <a:spcBef>
                <a:spcPts val="0"/>
              </a:spcBef>
              <a:spcAft>
                <a:spcPts val="0"/>
              </a:spcAft>
              <a:buSzPts val="1400"/>
              <a:buChar char="–"/>
            </a:pPr>
            <a:r>
              <a:rPr lang="en" sz="1400"/>
              <a:t>Lighting: 0.84ms</a:t>
            </a:r>
            <a:endParaRPr sz="1400"/>
          </a:p>
          <a:p>
            <a:pPr marL="914400" lvl="1" indent="-317500" algn="l" rtl="0">
              <a:lnSpc>
                <a:spcPct val="130000"/>
              </a:lnSpc>
              <a:spcBef>
                <a:spcPts val="0"/>
              </a:spcBef>
              <a:spcAft>
                <a:spcPts val="0"/>
              </a:spcAft>
              <a:buSzPts val="1400"/>
              <a:buChar char="–"/>
            </a:pPr>
            <a:r>
              <a:rPr lang="en" sz="1400"/>
              <a:t>Reconstruction: 0.38ms</a:t>
            </a:r>
            <a:endParaRPr/>
          </a:p>
          <a:p>
            <a:pPr marL="274320" lvl="0" indent="-274320" algn="l" rtl="0">
              <a:lnSpc>
                <a:spcPct val="130000"/>
              </a:lnSpc>
              <a:spcBef>
                <a:spcPts val="0"/>
              </a:spcBef>
              <a:spcAft>
                <a:spcPts val="0"/>
              </a:spcAft>
              <a:buSzPts val="1400"/>
              <a:buChar char="•"/>
            </a:pPr>
            <a:r>
              <a:rPr lang="en"/>
              <a:t>Combined:</a:t>
            </a:r>
            <a:endParaRPr/>
          </a:p>
          <a:p>
            <a:pPr marL="914400" lvl="1" indent="-317500" algn="l" rtl="0">
              <a:lnSpc>
                <a:spcPct val="130000"/>
              </a:lnSpc>
              <a:spcBef>
                <a:spcPts val="0"/>
              </a:spcBef>
              <a:spcAft>
                <a:spcPts val="0"/>
              </a:spcAft>
              <a:buSzPts val="1400"/>
              <a:buChar char="–"/>
            </a:pPr>
            <a:r>
              <a:rPr lang="en"/>
              <a:t>Combined Total: 1.67ms</a:t>
            </a:r>
            <a:endParaRPr/>
          </a:p>
        </p:txBody>
      </p:sp>
      <p:graphicFrame>
        <p:nvGraphicFramePr>
          <p:cNvPr id="1323" name="Google Shape;1323;p148"/>
          <p:cNvGraphicFramePr/>
          <p:nvPr/>
        </p:nvGraphicFramePr>
        <p:xfrm>
          <a:off x="918275" y="1416850"/>
          <a:ext cx="3541350" cy="2773470"/>
        </p:xfrm>
        <a:graphic>
          <a:graphicData uri="http://schemas.openxmlformats.org/drawingml/2006/table">
            <a:tbl>
              <a:tblPr>
                <a:noFill/>
                <a:tableStyleId>{FF5025A9-A4E0-4EE2-ADD7-1DCA00A941EB}</a:tableStyleId>
              </a:tblPr>
              <a:tblGrid>
                <a:gridCol w="1770675">
                  <a:extLst>
                    <a:ext uri="{9D8B030D-6E8A-4147-A177-3AD203B41FA5}">
                      <a16:colId xmlns:a16="http://schemas.microsoft.com/office/drawing/2014/main" val="20000"/>
                    </a:ext>
                  </a:extLst>
                </a:gridCol>
                <a:gridCol w="1770675">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Pass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Combined</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Forward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2.47</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Deferred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1.94</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1x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1.67</a:t>
                      </a:r>
                      <a:endParaRPr sz="14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2x</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4"/>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4x</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5"/>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4x (Variable)</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149"/>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VBuffer (2x)</a:t>
            </a:r>
            <a:endParaRPr/>
          </a:p>
        </p:txBody>
      </p:sp>
      <p:sp>
        <p:nvSpPr>
          <p:cNvPr id="1329" name="Google Shape;1329;p149"/>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PERFORMANCE</a:t>
            </a:r>
            <a:endParaRPr/>
          </a:p>
        </p:txBody>
      </p:sp>
      <p:sp>
        <p:nvSpPr>
          <p:cNvPr id="1330" name="Google Shape;1330;p149"/>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Edge Detect:</a:t>
            </a:r>
            <a:endParaRPr/>
          </a:p>
          <a:p>
            <a:pPr marL="914400" lvl="1" indent="-317500" algn="l" rtl="0">
              <a:lnSpc>
                <a:spcPct val="130000"/>
              </a:lnSpc>
              <a:spcBef>
                <a:spcPts val="0"/>
              </a:spcBef>
              <a:spcAft>
                <a:spcPts val="0"/>
              </a:spcAft>
              <a:buSzPts val="1400"/>
              <a:buChar char="–"/>
            </a:pPr>
            <a:r>
              <a:rPr lang="en"/>
              <a:t>0.11ms</a:t>
            </a:r>
            <a:endParaRPr/>
          </a:p>
          <a:p>
            <a:pPr marL="274320" lvl="0" indent="-274320" algn="l" rtl="0">
              <a:lnSpc>
                <a:spcPct val="130000"/>
              </a:lnSpc>
              <a:spcBef>
                <a:spcPts val="0"/>
              </a:spcBef>
              <a:spcAft>
                <a:spcPts val="0"/>
              </a:spcAft>
              <a:buSzPts val="1400"/>
              <a:buChar char="•"/>
            </a:pPr>
            <a:r>
              <a:rPr lang="en"/>
              <a:t>VBuffer Materials and Lighting</a:t>
            </a:r>
            <a:endParaRPr/>
          </a:p>
          <a:p>
            <a:pPr marL="914400" lvl="1" indent="-317500" algn="l" rtl="0">
              <a:lnSpc>
                <a:spcPct val="130000"/>
              </a:lnSpc>
              <a:spcBef>
                <a:spcPts val="0"/>
              </a:spcBef>
              <a:spcAft>
                <a:spcPts val="0"/>
              </a:spcAft>
              <a:buSzPts val="1400"/>
              <a:buChar char="–"/>
            </a:pPr>
            <a:r>
              <a:rPr lang="en" sz="1400"/>
              <a:t>GBuffer Write: 0.29ms</a:t>
            </a:r>
            <a:endParaRPr sz="1400"/>
          </a:p>
          <a:p>
            <a:pPr marL="914400" lvl="1" indent="-317500" algn="l" rtl="0">
              <a:lnSpc>
                <a:spcPct val="130000"/>
              </a:lnSpc>
              <a:spcBef>
                <a:spcPts val="0"/>
              </a:spcBef>
              <a:spcAft>
                <a:spcPts val="0"/>
              </a:spcAft>
              <a:buSzPts val="1400"/>
              <a:buChar char="–"/>
            </a:pPr>
            <a:r>
              <a:rPr lang="en" sz="1400"/>
              <a:t>Lighting: 0.36ms</a:t>
            </a:r>
            <a:endParaRPr sz="1400"/>
          </a:p>
          <a:p>
            <a:pPr marL="914400" lvl="1" indent="-317500" algn="l" rtl="0">
              <a:lnSpc>
                <a:spcPct val="130000"/>
              </a:lnSpc>
              <a:spcBef>
                <a:spcPts val="0"/>
              </a:spcBef>
              <a:spcAft>
                <a:spcPts val="0"/>
              </a:spcAft>
              <a:buSzPts val="1400"/>
              <a:buChar char="–"/>
            </a:pPr>
            <a:r>
              <a:rPr lang="en" sz="1400"/>
              <a:t>Reconstruction: 0.68ms</a:t>
            </a:r>
            <a:endParaRPr/>
          </a:p>
          <a:p>
            <a:pPr marL="274320" lvl="0" indent="-274320" algn="l" rtl="0">
              <a:lnSpc>
                <a:spcPct val="130000"/>
              </a:lnSpc>
              <a:spcBef>
                <a:spcPts val="0"/>
              </a:spcBef>
              <a:spcAft>
                <a:spcPts val="0"/>
              </a:spcAft>
              <a:buSzPts val="1400"/>
              <a:buChar char="•"/>
            </a:pPr>
            <a:r>
              <a:rPr lang="en"/>
              <a:t>Combined:</a:t>
            </a:r>
            <a:endParaRPr/>
          </a:p>
          <a:p>
            <a:pPr marL="914400" lvl="1" indent="-317500" algn="l" rtl="0">
              <a:lnSpc>
                <a:spcPct val="130000"/>
              </a:lnSpc>
              <a:spcBef>
                <a:spcPts val="0"/>
              </a:spcBef>
              <a:spcAft>
                <a:spcPts val="0"/>
              </a:spcAft>
              <a:buSzPts val="1400"/>
              <a:buChar char="–"/>
            </a:pPr>
            <a:r>
              <a:rPr lang="en"/>
              <a:t>Combined Total: 1.44ms</a:t>
            </a:r>
            <a:endParaRPr/>
          </a:p>
        </p:txBody>
      </p:sp>
      <p:graphicFrame>
        <p:nvGraphicFramePr>
          <p:cNvPr id="1331" name="Google Shape;1331;p149"/>
          <p:cNvGraphicFramePr/>
          <p:nvPr/>
        </p:nvGraphicFramePr>
        <p:xfrm>
          <a:off x="918275" y="1416850"/>
          <a:ext cx="3541350" cy="2773470"/>
        </p:xfrm>
        <a:graphic>
          <a:graphicData uri="http://schemas.openxmlformats.org/drawingml/2006/table">
            <a:tbl>
              <a:tblPr>
                <a:noFill/>
                <a:tableStyleId>{FF5025A9-A4E0-4EE2-ADD7-1DCA00A941EB}</a:tableStyleId>
              </a:tblPr>
              <a:tblGrid>
                <a:gridCol w="1770675">
                  <a:extLst>
                    <a:ext uri="{9D8B030D-6E8A-4147-A177-3AD203B41FA5}">
                      <a16:colId xmlns:a16="http://schemas.microsoft.com/office/drawing/2014/main" val="20000"/>
                    </a:ext>
                  </a:extLst>
                </a:gridCol>
                <a:gridCol w="1770675">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Pass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Combined</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Forward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2.47</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Deferred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1.94</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1x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1.67</a:t>
                      </a:r>
                      <a:endParaRPr sz="14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2x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1.44</a:t>
                      </a:r>
                      <a:endParaRPr sz="1400" u="none" strike="noStrike" cap="none"/>
                    </a:p>
                  </a:txBody>
                  <a:tcPr marL="91425" marR="91425" marT="91425" marB="91425"/>
                </a:tc>
                <a:extLst>
                  <a:ext uri="{0D108BD9-81ED-4DB2-BD59-A6C34878D82A}">
                    <a16:rowId xmlns:a16="http://schemas.microsoft.com/office/drawing/2014/main" val="10004"/>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4x</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5"/>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4x (Variable)</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5"/>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Triangle Rasterization</a:t>
            </a:r>
            <a:endParaRPr/>
          </a:p>
        </p:txBody>
      </p:sp>
      <p:sp>
        <p:nvSpPr>
          <p:cNvPr id="192" name="Google Shape;192;p1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193" name="Google Shape;193;p15"/>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How does it actually work on GPU?</a:t>
            </a:r>
            <a:endParaRPr/>
          </a:p>
          <a:p>
            <a:pPr marL="274320" lvl="0" indent="-274320" algn="l" rtl="0">
              <a:lnSpc>
                <a:spcPct val="130000"/>
              </a:lnSpc>
              <a:spcBef>
                <a:spcPts val="0"/>
              </a:spcBef>
              <a:spcAft>
                <a:spcPts val="0"/>
              </a:spcAft>
              <a:buSzPts val="1400"/>
              <a:buChar char="•"/>
            </a:pPr>
            <a:r>
              <a:rPr lang="en"/>
              <a:t>Quad utilization!</a:t>
            </a:r>
            <a:endParaRPr/>
          </a:p>
        </p:txBody>
      </p:sp>
      <p:pic>
        <p:nvPicPr>
          <p:cNvPr id="194" name="Google Shape;194;p15"/>
          <p:cNvPicPr preferRelativeResize="0"/>
          <p:nvPr/>
        </p:nvPicPr>
        <p:blipFill rotWithShape="1">
          <a:blip r:embed="rId3">
            <a:alphaModFix/>
          </a:blip>
          <a:srcRect/>
          <a:stretch/>
        </p:blipFill>
        <p:spPr>
          <a:xfrm>
            <a:off x="321895" y="923758"/>
            <a:ext cx="1623825" cy="1648000"/>
          </a:xfrm>
          <a:prstGeom prst="rect">
            <a:avLst/>
          </a:prstGeom>
          <a:noFill/>
          <a:ln>
            <a:noFill/>
          </a:ln>
        </p:spPr>
      </p:pic>
      <p:pic>
        <p:nvPicPr>
          <p:cNvPr id="195" name="Google Shape;195;p15"/>
          <p:cNvPicPr preferRelativeResize="0"/>
          <p:nvPr/>
        </p:nvPicPr>
        <p:blipFill rotWithShape="1">
          <a:blip r:embed="rId4">
            <a:alphaModFix/>
          </a:blip>
          <a:srcRect/>
          <a:stretch/>
        </p:blipFill>
        <p:spPr>
          <a:xfrm>
            <a:off x="2299219" y="1195113"/>
            <a:ext cx="1696375" cy="1255425"/>
          </a:xfrm>
          <a:prstGeom prst="rect">
            <a:avLst/>
          </a:prstGeom>
          <a:noFill/>
          <a:ln>
            <a:noFill/>
          </a:ln>
        </p:spPr>
      </p:pic>
      <p:pic>
        <p:nvPicPr>
          <p:cNvPr id="196" name="Google Shape;196;p15"/>
          <p:cNvPicPr preferRelativeResize="0"/>
          <p:nvPr/>
        </p:nvPicPr>
        <p:blipFill rotWithShape="1">
          <a:blip r:embed="rId5">
            <a:alphaModFix/>
          </a:blip>
          <a:srcRect/>
          <a:stretch/>
        </p:blipFill>
        <p:spPr>
          <a:xfrm>
            <a:off x="1730706" y="2617399"/>
            <a:ext cx="2412349" cy="2035826"/>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150"/>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VBuffer (4x)</a:t>
            </a:r>
            <a:endParaRPr/>
          </a:p>
        </p:txBody>
      </p:sp>
      <p:sp>
        <p:nvSpPr>
          <p:cNvPr id="1337" name="Google Shape;1337;p15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PERFORMANCE</a:t>
            </a:r>
            <a:endParaRPr/>
          </a:p>
        </p:txBody>
      </p:sp>
      <p:sp>
        <p:nvSpPr>
          <p:cNvPr id="1338" name="Google Shape;1338;p150"/>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Edge Detect:</a:t>
            </a:r>
            <a:endParaRPr/>
          </a:p>
          <a:p>
            <a:pPr marL="914400" lvl="1" indent="-317500" algn="l" rtl="0">
              <a:lnSpc>
                <a:spcPct val="130000"/>
              </a:lnSpc>
              <a:spcBef>
                <a:spcPts val="0"/>
              </a:spcBef>
              <a:spcAft>
                <a:spcPts val="0"/>
              </a:spcAft>
              <a:buSzPts val="1400"/>
              <a:buChar char="–"/>
            </a:pPr>
            <a:r>
              <a:rPr lang="en"/>
              <a:t>0.11ms</a:t>
            </a:r>
            <a:endParaRPr/>
          </a:p>
          <a:p>
            <a:pPr marL="274320" lvl="0" indent="-274320" algn="l" rtl="0">
              <a:lnSpc>
                <a:spcPct val="130000"/>
              </a:lnSpc>
              <a:spcBef>
                <a:spcPts val="0"/>
              </a:spcBef>
              <a:spcAft>
                <a:spcPts val="0"/>
              </a:spcAft>
              <a:buSzPts val="1400"/>
              <a:buChar char="•"/>
            </a:pPr>
            <a:r>
              <a:rPr lang="en"/>
              <a:t>VBuffer Materials and Lighting</a:t>
            </a:r>
            <a:endParaRPr/>
          </a:p>
          <a:p>
            <a:pPr marL="914400" lvl="1" indent="-317500" algn="l" rtl="0">
              <a:lnSpc>
                <a:spcPct val="130000"/>
              </a:lnSpc>
              <a:spcBef>
                <a:spcPts val="0"/>
              </a:spcBef>
              <a:spcAft>
                <a:spcPts val="0"/>
              </a:spcAft>
              <a:buSzPts val="1400"/>
              <a:buChar char="–"/>
            </a:pPr>
            <a:r>
              <a:rPr lang="en" sz="1400"/>
              <a:t>GBuffer Write: 0.20ms</a:t>
            </a:r>
            <a:endParaRPr sz="1400"/>
          </a:p>
          <a:p>
            <a:pPr marL="914400" lvl="1" indent="-317500" algn="l" rtl="0">
              <a:lnSpc>
                <a:spcPct val="130000"/>
              </a:lnSpc>
              <a:spcBef>
                <a:spcPts val="0"/>
              </a:spcBef>
              <a:spcAft>
                <a:spcPts val="0"/>
              </a:spcAft>
              <a:buSzPts val="1400"/>
              <a:buChar char="–"/>
            </a:pPr>
            <a:r>
              <a:rPr lang="en" sz="1400"/>
              <a:t>Lighting: 0.20ms</a:t>
            </a:r>
            <a:endParaRPr sz="1400"/>
          </a:p>
          <a:p>
            <a:pPr marL="914400" lvl="1" indent="-317500" algn="l" rtl="0">
              <a:lnSpc>
                <a:spcPct val="130000"/>
              </a:lnSpc>
              <a:spcBef>
                <a:spcPts val="0"/>
              </a:spcBef>
              <a:spcAft>
                <a:spcPts val="0"/>
              </a:spcAft>
              <a:buSzPts val="1400"/>
              <a:buChar char="–"/>
            </a:pPr>
            <a:r>
              <a:rPr lang="en" sz="1400"/>
              <a:t>Reconstruction: 0.84ms</a:t>
            </a:r>
            <a:endParaRPr/>
          </a:p>
          <a:p>
            <a:pPr marL="274320" lvl="0" indent="-274320" algn="l" rtl="0">
              <a:lnSpc>
                <a:spcPct val="130000"/>
              </a:lnSpc>
              <a:spcBef>
                <a:spcPts val="0"/>
              </a:spcBef>
              <a:spcAft>
                <a:spcPts val="0"/>
              </a:spcAft>
              <a:buSzPts val="1400"/>
              <a:buChar char="•"/>
            </a:pPr>
            <a:r>
              <a:rPr lang="en"/>
              <a:t>Combined:</a:t>
            </a:r>
            <a:endParaRPr/>
          </a:p>
          <a:p>
            <a:pPr marL="914400" lvl="1" indent="-317500" algn="l" rtl="0">
              <a:lnSpc>
                <a:spcPct val="130000"/>
              </a:lnSpc>
              <a:spcBef>
                <a:spcPts val="0"/>
              </a:spcBef>
              <a:spcAft>
                <a:spcPts val="0"/>
              </a:spcAft>
              <a:buSzPts val="1400"/>
              <a:buChar char="–"/>
            </a:pPr>
            <a:r>
              <a:rPr lang="en"/>
              <a:t>Combined Total: 1.35ms</a:t>
            </a:r>
            <a:endParaRPr/>
          </a:p>
        </p:txBody>
      </p:sp>
      <p:graphicFrame>
        <p:nvGraphicFramePr>
          <p:cNvPr id="1339" name="Google Shape;1339;p150"/>
          <p:cNvGraphicFramePr/>
          <p:nvPr/>
        </p:nvGraphicFramePr>
        <p:xfrm>
          <a:off x="918275" y="1416850"/>
          <a:ext cx="3541350" cy="2773470"/>
        </p:xfrm>
        <a:graphic>
          <a:graphicData uri="http://schemas.openxmlformats.org/drawingml/2006/table">
            <a:tbl>
              <a:tblPr>
                <a:noFill/>
                <a:tableStyleId>{FF5025A9-A4E0-4EE2-ADD7-1DCA00A941EB}</a:tableStyleId>
              </a:tblPr>
              <a:tblGrid>
                <a:gridCol w="1770675">
                  <a:extLst>
                    <a:ext uri="{9D8B030D-6E8A-4147-A177-3AD203B41FA5}">
                      <a16:colId xmlns:a16="http://schemas.microsoft.com/office/drawing/2014/main" val="20000"/>
                    </a:ext>
                  </a:extLst>
                </a:gridCol>
                <a:gridCol w="1770675">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Pass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Combined</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Forward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2.47</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Deferred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1.94</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1x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1.67</a:t>
                      </a:r>
                      <a:endParaRPr sz="14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2x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1.44</a:t>
                      </a:r>
                      <a:endParaRPr sz="1400" u="none" strike="noStrike" cap="none"/>
                    </a:p>
                  </a:txBody>
                  <a:tcPr marL="91425" marR="91425" marT="91425" marB="91425"/>
                </a:tc>
                <a:extLst>
                  <a:ext uri="{0D108BD9-81ED-4DB2-BD59-A6C34878D82A}">
                    <a16:rowId xmlns:a16="http://schemas.microsoft.com/office/drawing/2014/main" val="10004"/>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4x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1.35</a:t>
                      </a:r>
                      <a:endParaRPr sz="1400" u="none" strike="noStrike" cap="none"/>
                    </a:p>
                  </a:txBody>
                  <a:tcPr marL="91425" marR="91425" marT="91425" marB="91425"/>
                </a:tc>
                <a:extLst>
                  <a:ext uri="{0D108BD9-81ED-4DB2-BD59-A6C34878D82A}">
                    <a16:rowId xmlns:a16="http://schemas.microsoft.com/office/drawing/2014/main" val="10005"/>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4x (Variable)</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151"/>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VBuffer (4x, variable)</a:t>
            </a:r>
            <a:endParaRPr/>
          </a:p>
        </p:txBody>
      </p:sp>
      <p:sp>
        <p:nvSpPr>
          <p:cNvPr id="1345" name="Google Shape;1345;p15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PERFORMANCE</a:t>
            </a:r>
            <a:endParaRPr/>
          </a:p>
        </p:txBody>
      </p:sp>
      <p:sp>
        <p:nvSpPr>
          <p:cNvPr id="1346" name="Google Shape;1346;p151"/>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Edge Detect:</a:t>
            </a:r>
            <a:endParaRPr/>
          </a:p>
          <a:p>
            <a:pPr marL="914400" lvl="1" indent="-317500" algn="l" rtl="0">
              <a:lnSpc>
                <a:spcPct val="130000"/>
              </a:lnSpc>
              <a:spcBef>
                <a:spcPts val="0"/>
              </a:spcBef>
              <a:spcAft>
                <a:spcPts val="0"/>
              </a:spcAft>
              <a:buSzPts val="1400"/>
              <a:buChar char="–"/>
            </a:pPr>
            <a:r>
              <a:rPr lang="en"/>
              <a:t>0.11ms</a:t>
            </a:r>
            <a:endParaRPr/>
          </a:p>
          <a:p>
            <a:pPr marL="274320" lvl="0" indent="-274320" algn="l" rtl="0">
              <a:lnSpc>
                <a:spcPct val="130000"/>
              </a:lnSpc>
              <a:spcBef>
                <a:spcPts val="0"/>
              </a:spcBef>
              <a:spcAft>
                <a:spcPts val="0"/>
              </a:spcAft>
              <a:buSzPts val="1400"/>
              <a:buChar char="•"/>
            </a:pPr>
            <a:r>
              <a:rPr lang="en"/>
              <a:t>VBuffer Materials and Lighting</a:t>
            </a:r>
            <a:endParaRPr/>
          </a:p>
          <a:p>
            <a:pPr marL="914400" lvl="1" indent="-317500" algn="l" rtl="0">
              <a:lnSpc>
                <a:spcPct val="130000"/>
              </a:lnSpc>
              <a:spcBef>
                <a:spcPts val="0"/>
              </a:spcBef>
              <a:spcAft>
                <a:spcPts val="0"/>
              </a:spcAft>
              <a:buSzPts val="1400"/>
              <a:buChar char="–"/>
            </a:pPr>
            <a:r>
              <a:rPr lang="en" sz="1400"/>
              <a:t>GBuffer Write: 0.21ms</a:t>
            </a:r>
            <a:endParaRPr sz="1400"/>
          </a:p>
          <a:p>
            <a:pPr marL="914400" lvl="1" indent="-317500" algn="l" rtl="0">
              <a:lnSpc>
                <a:spcPct val="130000"/>
              </a:lnSpc>
              <a:spcBef>
                <a:spcPts val="0"/>
              </a:spcBef>
              <a:spcAft>
                <a:spcPts val="0"/>
              </a:spcAft>
              <a:buSzPts val="1400"/>
              <a:buChar char="–"/>
            </a:pPr>
            <a:r>
              <a:rPr lang="en" sz="1400"/>
              <a:t>Lighting: 0.21ms</a:t>
            </a:r>
            <a:endParaRPr sz="1400"/>
          </a:p>
          <a:p>
            <a:pPr marL="914400" lvl="1" indent="-317500" algn="l" rtl="0">
              <a:lnSpc>
                <a:spcPct val="130000"/>
              </a:lnSpc>
              <a:spcBef>
                <a:spcPts val="0"/>
              </a:spcBef>
              <a:spcAft>
                <a:spcPts val="0"/>
              </a:spcAft>
              <a:buSzPts val="1400"/>
              <a:buChar char="–"/>
            </a:pPr>
            <a:r>
              <a:rPr lang="en" sz="1400"/>
              <a:t>Reconstruction: 0.94ms</a:t>
            </a:r>
            <a:endParaRPr/>
          </a:p>
          <a:p>
            <a:pPr marL="274320" lvl="0" indent="-274320" algn="l" rtl="0">
              <a:lnSpc>
                <a:spcPct val="130000"/>
              </a:lnSpc>
              <a:spcBef>
                <a:spcPts val="0"/>
              </a:spcBef>
              <a:spcAft>
                <a:spcPts val="0"/>
              </a:spcAft>
              <a:buSzPts val="1400"/>
              <a:buChar char="•"/>
            </a:pPr>
            <a:r>
              <a:rPr lang="en"/>
              <a:t>Combined:</a:t>
            </a:r>
            <a:endParaRPr/>
          </a:p>
          <a:p>
            <a:pPr marL="914400" lvl="1" indent="-317500" algn="l" rtl="0">
              <a:lnSpc>
                <a:spcPct val="130000"/>
              </a:lnSpc>
              <a:spcBef>
                <a:spcPts val="0"/>
              </a:spcBef>
              <a:spcAft>
                <a:spcPts val="0"/>
              </a:spcAft>
              <a:buSzPts val="1400"/>
              <a:buChar char="–"/>
            </a:pPr>
            <a:r>
              <a:rPr lang="en"/>
              <a:t>Combined Total: 1.47ms</a:t>
            </a:r>
            <a:endParaRPr/>
          </a:p>
        </p:txBody>
      </p:sp>
      <p:graphicFrame>
        <p:nvGraphicFramePr>
          <p:cNvPr id="1347" name="Google Shape;1347;p151"/>
          <p:cNvGraphicFramePr/>
          <p:nvPr/>
        </p:nvGraphicFramePr>
        <p:xfrm>
          <a:off x="918275" y="1416850"/>
          <a:ext cx="3541350" cy="2773470"/>
        </p:xfrm>
        <a:graphic>
          <a:graphicData uri="http://schemas.openxmlformats.org/drawingml/2006/table">
            <a:tbl>
              <a:tblPr>
                <a:noFill/>
                <a:tableStyleId>{FF5025A9-A4E0-4EE2-ADD7-1DCA00A941EB}</a:tableStyleId>
              </a:tblPr>
              <a:tblGrid>
                <a:gridCol w="1770675">
                  <a:extLst>
                    <a:ext uri="{9D8B030D-6E8A-4147-A177-3AD203B41FA5}">
                      <a16:colId xmlns:a16="http://schemas.microsoft.com/office/drawing/2014/main" val="20000"/>
                    </a:ext>
                  </a:extLst>
                </a:gridCol>
                <a:gridCol w="1770675">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Pass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Combined</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Forward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2.47</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Deferred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1.94</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1x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1.67</a:t>
                      </a:r>
                      <a:endParaRPr sz="14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2x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1.44</a:t>
                      </a:r>
                      <a:endParaRPr sz="1400" u="none" strike="noStrike" cap="none"/>
                    </a:p>
                  </a:txBody>
                  <a:tcPr marL="91425" marR="91425" marT="91425" marB="91425"/>
                </a:tc>
                <a:extLst>
                  <a:ext uri="{0D108BD9-81ED-4DB2-BD59-A6C34878D82A}">
                    <a16:rowId xmlns:a16="http://schemas.microsoft.com/office/drawing/2014/main" val="10004"/>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4x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1.35</a:t>
                      </a:r>
                      <a:endParaRPr sz="1400" u="none" strike="noStrike" cap="none"/>
                    </a:p>
                  </a:txBody>
                  <a:tcPr marL="91425" marR="91425" marT="91425" marB="91425"/>
                </a:tc>
                <a:extLst>
                  <a:ext uri="{0D108BD9-81ED-4DB2-BD59-A6C34878D82A}">
                    <a16:rowId xmlns:a16="http://schemas.microsoft.com/office/drawing/2014/main" val="10005"/>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4x (Variable)</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1.47</a:t>
                      </a:r>
                      <a:endParaRPr sz="1400" u="none" strike="noStrike" cap="none"/>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152"/>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Performance Comparison</a:t>
            </a:r>
            <a:endParaRPr/>
          </a:p>
        </p:txBody>
      </p:sp>
      <p:sp>
        <p:nvSpPr>
          <p:cNvPr id="1353" name="Google Shape;1353;p15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PERFORMANCE</a:t>
            </a:r>
            <a:endParaRPr/>
          </a:p>
        </p:txBody>
      </p:sp>
      <p:sp>
        <p:nvSpPr>
          <p:cNvPr id="1354" name="Google Shape;1354;p152"/>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Timings for Material + Lighting</a:t>
            </a:r>
            <a:endParaRPr/>
          </a:p>
          <a:p>
            <a:pPr marL="274320" lvl="0" indent="-274320" algn="l" rtl="0">
              <a:lnSpc>
                <a:spcPct val="130000"/>
              </a:lnSpc>
              <a:spcBef>
                <a:spcPts val="0"/>
              </a:spcBef>
              <a:spcAft>
                <a:spcPts val="0"/>
              </a:spcAft>
              <a:buSzPts val="1400"/>
              <a:buChar char="•"/>
            </a:pPr>
            <a:r>
              <a:rPr lang="en"/>
              <a:t>Shadow and Prepass similar for all.</a:t>
            </a:r>
            <a:endParaRPr/>
          </a:p>
          <a:p>
            <a:pPr marL="274320" lvl="0" indent="-274320" algn="l" rtl="0">
              <a:lnSpc>
                <a:spcPct val="130000"/>
              </a:lnSpc>
              <a:spcBef>
                <a:spcPts val="0"/>
              </a:spcBef>
              <a:spcAft>
                <a:spcPts val="0"/>
              </a:spcAft>
              <a:buSzPts val="1400"/>
              <a:buChar char="•"/>
            </a:pPr>
            <a:r>
              <a:rPr lang="en"/>
              <a:t>Visibility at 1x is already a win</a:t>
            </a:r>
            <a:endParaRPr/>
          </a:p>
          <a:p>
            <a:pPr marL="914400" lvl="1" indent="-317500" algn="l" rtl="0">
              <a:lnSpc>
                <a:spcPct val="130000"/>
              </a:lnSpc>
              <a:spcBef>
                <a:spcPts val="0"/>
              </a:spcBef>
              <a:spcAft>
                <a:spcPts val="0"/>
              </a:spcAft>
              <a:buSzPts val="1400"/>
              <a:buChar char="–"/>
            </a:pPr>
            <a:r>
              <a:rPr lang="en"/>
              <a:t>And looks the same</a:t>
            </a:r>
            <a:endParaRPr/>
          </a:p>
          <a:p>
            <a:pPr marL="914400" lvl="0" indent="0" algn="l" rtl="0">
              <a:lnSpc>
                <a:spcPct val="130000"/>
              </a:lnSpc>
              <a:spcBef>
                <a:spcPts val="0"/>
              </a:spcBef>
              <a:spcAft>
                <a:spcPts val="0"/>
              </a:spcAft>
              <a:buSzPts val="1400"/>
              <a:buNone/>
            </a:pPr>
            <a:endParaRPr/>
          </a:p>
        </p:txBody>
      </p:sp>
      <p:graphicFrame>
        <p:nvGraphicFramePr>
          <p:cNvPr id="1355" name="Google Shape;1355;p152"/>
          <p:cNvGraphicFramePr/>
          <p:nvPr/>
        </p:nvGraphicFramePr>
        <p:xfrm>
          <a:off x="918275" y="1416850"/>
          <a:ext cx="3541350" cy="2773470"/>
        </p:xfrm>
        <a:graphic>
          <a:graphicData uri="http://schemas.openxmlformats.org/drawingml/2006/table">
            <a:tbl>
              <a:tblPr>
                <a:noFill/>
                <a:tableStyleId>{FF5025A9-A4E0-4EE2-ADD7-1DCA00A941EB}</a:tableStyleId>
              </a:tblPr>
              <a:tblGrid>
                <a:gridCol w="1770675">
                  <a:extLst>
                    <a:ext uri="{9D8B030D-6E8A-4147-A177-3AD203B41FA5}">
                      <a16:colId xmlns:a16="http://schemas.microsoft.com/office/drawing/2014/main" val="20000"/>
                    </a:ext>
                  </a:extLst>
                </a:gridCol>
                <a:gridCol w="1770675">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Pass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Combined</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Forward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2.47</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Deferred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1.94</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1x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1.67</a:t>
                      </a:r>
                      <a:endParaRPr sz="14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2x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1.44</a:t>
                      </a:r>
                      <a:endParaRPr sz="1400" u="none" strike="noStrike" cap="none"/>
                    </a:p>
                  </a:txBody>
                  <a:tcPr marL="91425" marR="91425" marT="91425" marB="91425"/>
                </a:tc>
                <a:extLst>
                  <a:ext uri="{0D108BD9-81ED-4DB2-BD59-A6C34878D82A}">
                    <a16:rowId xmlns:a16="http://schemas.microsoft.com/office/drawing/2014/main" val="10004"/>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4x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1.35</a:t>
                      </a:r>
                      <a:endParaRPr sz="1400" u="none" strike="noStrike" cap="none"/>
                    </a:p>
                  </a:txBody>
                  <a:tcPr marL="91425" marR="91425" marT="91425" marB="91425"/>
                </a:tc>
                <a:extLst>
                  <a:ext uri="{0D108BD9-81ED-4DB2-BD59-A6C34878D82A}">
                    <a16:rowId xmlns:a16="http://schemas.microsoft.com/office/drawing/2014/main" val="10005"/>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Vis 4x (Variable)</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1.47</a:t>
                      </a:r>
                      <a:endParaRPr sz="1400" u="none" strike="noStrike" cap="none"/>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p153"/>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Performance Comparison</a:t>
            </a:r>
            <a:endParaRPr/>
          </a:p>
        </p:txBody>
      </p:sp>
      <p:sp>
        <p:nvSpPr>
          <p:cNvPr id="1361" name="Google Shape;1361;p15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PERFORMANCE</a:t>
            </a:r>
            <a:endParaRPr/>
          </a:p>
        </p:txBody>
      </p:sp>
      <p:sp>
        <p:nvSpPr>
          <p:cNvPr id="1362" name="Google Shape;1362;p153"/>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Timings for Material + Lighting</a:t>
            </a:r>
            <a:endParaRPr/>
          </a:p>
          <a:p>
            <a:pPr marL="274320" lvl="0" indent="-274320" algn="l" rtl="0">
              <a:lnSpc>
                <a:spcPct val="130000"/>
              </a:lnSpc>
              <a:spcBef>
                <a:spcPts val="0"/>
              </a:spcBef>
              <a:spcAft>
                <a:spcPts val="0"/>
              </a:spcAft>
              <a:buSzPts val="1400"/>
              <a:buChar char="•"/>
            </a:pPr>
            <a:r>
              <a:rPr lang="en"/>
              <a:t>Significant room for optimization.</a:t>
            </a:r>
            <a:endParaRPr/>
          </a:p>
          <a:p>
            <a:pPr marL="914400" lvl="1" indent="-317500" algn="l" rtl="0">
              <a:lnSpc>
                <a:spcPct val="130000"/>
              </a:lnSpc>
              <a:spcBef>
                <a:spcPts val="0"/>
              </a:spcBef>
              <a:spcAft>
                <a:spcPts val="0"/>
              </a:spcAft>
              <a:buSzPts val="1400"/>
              <a:buChar char="–"/>
            </a:pPr>
            <a:r>
              <a:rPr lang="en"/>
              <a:t>Was a bit pressed for time.</a:t>
            </a:r>
            <a:endParaRPr/>
          </a:p>
          <a:p>
            <a:pPr marL="274320" lvl="0" indent="-274320" algn="l" rtl="0">
              <a:lnSpc>
                <a:spcPct val="130000"/>
              </a:lnSpc>
              <a:spcBef>
                <a:spcPts val="0"/>
              </a:spcBef>
              <a:spcAft>
                <a:spcPts val="0"/>
              </a:spcAft>
              <a:buSzPts val="1400"/>
              <a:buChar char="•"/>
            </a:pPr>
            <a:r>
              <a:rPr lang="en"/>
              <a:t>Lower rate scales well for more complex materials.</a:t>
            </a:r>
            <a:endParaRPr/>
          </a:p>
          <a:p>
            <a:pPr marL="914400" lvl="0" indent="0" algn="l" rtl="0">
              <a:lnSpc>
                <a:spcPct val="130000"/>
              </a:lnSpc>
              <a:spcBef>
                <a:spcPts val="0"/>
              </a:spcBef>
              <a:spcAft>
                <a:spcPts val="0"/>
              </a:spcAft>
              <a:buSzPts val="1400"/>
              <a:buNone/>
            </a:pPr>
            <a:endParaRPr/>
          </a:p>
        </p:txBody>
      </p:sp>
      <p:graphicFrame>
        <p:nvGraphicFramePr>
          <p:cNvPr id="1363" name="Google Shape;1363;p153"/>
          <p:cNvGraphicFramePr/>
          <p:nvPr/>
        </p:nvGraphicFramePr>
        <p:xfrm>
          <a:off x="363450" y="1581250"/>
          <a:ext cx="4080600" cy="1981050"/>
        </p:xfrm>
        <a:graphic>
          <a:graphicData uri="http://schemas.openxmlformats.org/drawingml/2006/table">
            <a:tbl>
              <a:tblPr>
                <a:noFill/>
                <a:tableStyleId>{FF5025A9-A4E0-4EE2-ADD7-1DCA00A941EB}</a:tableStyleId>
              </a:tblPr>
              <a:tblGrid>
                <a:gridCol w="1020150">
                  <a:extLst>
                    <a:ext uri="{9D8B030D-6E8A-4147-A177-3AD203B41FA5}">
                      <a16:colId xmlns:a16="http://schemas.microsoft.com/office/drawing/2014/main" val="20000"/>
                    </a:ext>
                  </a:extLst>
                </a:gridCol>
                <a:gridCol w="1020150">
                  <a:extLst>
                    <a:ext uri="{9D8B030D-6E8A-4147-A177-3AD203B41FA5}">
                      <a16:colId xmlns:a16="http://schemas.microsoft.com/office/drawing/2014/main" val="20001"/>
                    </a:ext>
                  </a:extLst>
                </a:gridCol>
                <a:gridCol w="1020150">
                  <a:extLst>
                    <a:ext uri="{9D8B030D-6E8A-4147-A177-3AD203B41FA5}">
                      <a16:colId xmlns:a16="http://schemas.microsoft.com/office/drawing/2014/main" val="20002"/>
                    </a:ext>
                  </a:extLst>
                </a:gridCol>
                <a:gridCol w="1020150">
                  <a:extLst>
                    <a:ext uri="{9D8B030D-6E8A-4147-A177-3AD203B41FA5}">
                      <a16:colId xmlns:a16="http://schemas.microsoft.com/office/drawing/2014/main" val="20003"/>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Material</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Lighting</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Other</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.45</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.70*</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.38</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.29</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.36</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.79</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4x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.20</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.20</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.95</a:t>
                      </a:r>
                      <a:endParaRPr sz="14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Variable</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.21</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.21</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1.05</a:t>
                      </a:r>
                      <a:endParaRPr sz="1400" u="none" strike="noStrike" cap="none"/>
                    </a:p>
                  </a:txBody>
                  <a:tcPr marL="91425" marR="91425" marT="91425" marB="91425"/>
                </a:tc>
                <a:extLst>
                  <a:ext uri="{0D108BD9-81ED-4DB2-BD59-A6C34878D82A}">
                    <a16:rowId xmlns:a16="http://schemas.microsoft.com/office/drawing/2014/main" val="10004"/>
                  </a:ext>
                </a:extLst>
              </a:tr>
            </a:tbl>
          </a:graphicData>
        </a:graphic>
      </p:graphicFrame>
      <p:sp>
        <p:nvSpPr>
          <p:cNvPr id="1364" name="Google Shape;1364;p153"/>
          <p:cNvSpPr txBox="1">
            <a:spLocks noGrp="1"/>
          </p:cNvSpPr>
          <p:nvPr>
            <p:ph type="body" idx="3"/>
          </p:nvPr>
        </p:nvSpPr>
        <p:spPr>
          <a:xfrm>
            <a:off x="420150" y="4113425"/>
            <a:ext cx="6986400" cy="431400"/>
          </a:xfrm>
          <a:prstGeom prst="rect">
            <a:avLst/>
          </a:prstGeom>
          <a:noFill/>
          <a:ln>
            <a:noFill/>
          </a:ln>
        </p:spPr>
        <p:txBody>
          <a:bodyPr spcFirstLastPara="1" wrap="square" lIns="0" tIns="34275" rIns="68575" bIns="34275" anchor="t" anchorCtr="0">
            <a:normAutofit/>
          </a:bodyPr>
          <a:lstStyle/>
          <a:p>
            <a:pPr marL="0" lvl="0" indent="0" algn="l" rtl="0">
              <a:lnSpc>
                <a:spcPct val="130000"/>
              </a:lnSpc>
              <a:spcBef>
                <a:spcPts val="0"/>
              </a:spcBef>
              <a:spcAft>
                <a:spcPts val="0"/>
              </a:spcAft>
              <a:buSzPts val="1400"/>
              <a:buNone/>
            </a:pPr>
            <a:r>
              <a:rPr lang="en" sz="1200"/>
              <a:t>* Actual marker to marker was 0.84, but adjusting to 0.70 because NSIGHT showed a gap</a:t>
            </a:r>
            <a:endParaRPr sz="120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154"/>
          <p:cNvSpPr txBox="1">
            <a:spLocks noGrp="1"/>
          </p:cNvSpPr>
          <p:nvPr>
            <p:ph type="body" idx="4"/>
          </p:nvPr>
        </p:nvSpPr>
        <p:spPr>
          <a:xfrm>
            <a:off x="321911" y="147575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High Triangle Density</a:t>
            </a:r>
            <a:endParaRPr/>
          </a:p>
          <a:p>
            <a:pPr marL="274320" lvl="0" indent="-274320" algn="l" rtl="0">
              <a:lnSpc>
                <a:spcPct val="130000"/>
              </a:lnSpc>
              <a:spcBef>
                <a:spcPts val="0"/>
              </a:spcBef>
              <a:spcAft>
                <a:spcPts val="0"/>
              </a:spcAft>
              <a:buSzPts val="1400"/>
              <a:buChar char="•"/>
            </a:pPr>
            <a:r>
              <a:rPr lang="en"/>
              <a:t>High Material Graph Complexity</a:t>
            </a:r>
            <a:endParaRPr/>
          </a:p>
          <a:p>
            <a:pPr marL="274320" lvl="0" indent="-274320" algn="l" rtl="0">
              <a:lnSpc>
                <a:spcPct val="130000"/>
              </a:lnSpc>
              <a:spcBef>
                <a:spcPts val="0"/>
              </a:spcBef>
              <a:spcAft>
                <a:spcPts val="0"/>
              </a:spcAft>
              <a:buSzPts val="1400"/>
              <a:buChar char="•"/>
            </a:pPr>
            <a:r>
              <a:rPr lang="en"/>
              <a:t>Powerful GPUs</a:t>
            </a:r>
            <a:endParaRPr/>
          </a:p>
          <a:p>
            <a:pPr marL="914400" lvl="1" indent="-317500" algn="l" rtl="0">
              <a:lnSpc>
                <a:spcPct val="130000"/>
              </a:lnSpc>
              <a:spcBef>
                <a:spcPts val="0"/>
              </a:spcBef>
              <a:spcAft>
                <a:spcPts val="0"/>
              </a:spcAft>
              <a:buSzPts val="1400"/>
              <a:buChar char="–"/>
            </a:pPr>
            <a:r>
              <a:rPr lang="en"/>
              <a:t>VBuffer overhead is minimal</a:t>
            </a:r>
            <a:endParaRPr/>
          </a:p>
          <a:p>
            <a:pPr marL="457200" lvl="0" indent="0" algn="l" rtl="0">
              <a:lnSpc>
                <a:spcPct val="130000"/>
              </a:lnSpc>
              <a:spcBef>
                <a:spcPts val="0"/>
              </a:spcBef>
              <a:spcAft>
                <a:spcPts val="0"/>
              </a:spcAft>
              <a:buSzPts val="1400"/>
              <a:buNone/>
            </a:pPr>
            <a:endParaRPr/>
          </a:p>
          <a:p>
            <a:pPr marL="457200" lvl="0" indent="0" algn="l" rtl="0">
              <a:lnSpc>
                <a:spcPct val="130000"/>
              </a:lnSpc>
              <a:spcBef>
                <a:spcPts val="0"/>
              </a:spcBef>
              <a:spcAft>
                <a:spcPts val="0"/>
              </a:spcAft>
              <a:buSzPts val="1400"/>
              <a:buNone/>
            </a:pPr>
            <a:endParaRPr/>
          </a:p>
          <a:p>
            <a:pPr marL="914400" lvl="0" indent="0" algn="l" rtl="0">
              <a:lnSpc>
                <a:spcPct val="130000"/>
              </a:lnSpc>
              <a:spcBef>
                <a:spcPts val="0"/>
              </a:spcBef>
              <a:spcAft>
                <a:spcPts val="0"/>
              </a:spcAft>
              <a:buSzPts val="1400"/>
              <a:buNone/>
            </a:pPr>
            <a:endParaRPr/>
          </a:p>
        </p:txBody>
      </p:sp>
      <p:sp>
        <p:nvSpPr>
          <p:cNvPr id="1370" name="Google Shape;1370;p154"/>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Clr>
                <a:schemeClr val="dk1"/>
              </a:buClr>
              <a:buSzPts val="1400"/>
              <a:buFont typeface="Arial"/>
              <a:buNone/>
            </a:pPr>
            <a:r>
              <a:rPr lang="en"/>
              <a:t>VBuffer is better…</a:t>
            </a:r>
            <a:endParaRPr/>
          </a:p>
        </p:txBody>
      </p:sp>
      <p:sp>
        <p:nvSpPr>
          <p:cNvPr id="1371" name="Google Shape;1371;p154"/>
          <p:cNvSpPr txBox="1">
            <a:spLocks noGrp="1"/>
          </p:cNvSpPr>
          <p:nvPr>
            <p:ph type="body" idx="2"/>
          </p:nvPr>
        </p:nvSpPr>
        <p:spPr>
          <a:xfrm>
            <a:off x="4746355" y="1465100"/>
            <a:ext cx="4082400" cy="29787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Low Triangle Density</a:t>
            </a:r>
            <a:endParaRPr/>
          </a:p>
          <a:p>
            <a:pPr marL="274320" lvl="0" indent="-274320" algn="l" rtl="0">
              <a:lnSpc>
                <a:spcPct val="130000"/>
              </a:lnSpc>
              <a:spcBef>
                <a:spcPts val="0"/>
              </a:spcBef>
              <a:spcAft>
                <a:spcPts val="0"/>
              </a:spcAft>
              <a:buSzPts val="1400"/>
              <a:buChar char="•"/>
            </a:pPr>
            <a:r>
              <a:rPr lang="en"/>
              <a:t>Low Material Graph Complexity</a:t>
            </a:r>
            <a:endParaRPr/>
          </a:p>
          <a:p>
            <a:pPr marL="274320" lvl="0" indent="-274320" algn="l" rtl="0">
              <a:lnSpc>
                <a:spcPct val="130000"/>
              </a:lnSpc>
              <a:spcBef>
                <a:spcPts val="0"/>
              </a:spcBef>
              <a:spcAft>
                <a:spcPts val="0"/>
              </a:spcAft>
              <a:buSzPts val="1400"/>
              <a:buChar char="•"/>
            </a:pPr>
            <a:r>
              <a:rPr lang="en"/>
              <a:t>Weak GPUs</a:t>
            </a:r>
            <a:endParaRPr/>
          </a:p>
          <a:p>
            <a:pPr marL="914400" lvl="1" indent="-317500" algn="l" rtl="0">
              <a:lnSpc>
                <a:spcPct val="130000"/>
              </a:lnSpc>
              <a:spcBef>
                <a:spcPts val="0"/>
              </a:spcBef>
              <a:spcAft>
                <a:spcPts val="0"/>
              </a:spcAft>
              <a:buSzPts val="1400"/>
              <a:buChar char="–"/>
            </a:pPr>
            <a:r>
              <a:rPr lang="en"/>
              <a:t>VBuffer overhead is significant</a:t>
            </a:r>
            <a:endParaRPr/>
          </a:p>
          <a:p>
            <a:pPr marL="457200" lvl="0" indent="0" algn="l" rtl="0">
              <a:lnSpc>
                <a:spcPct val="130000"/>
              </a:lnSpc>
              <a:spcBef>
                <a:spcPts val="0"/>
              </a:spcBef>
              <a:spcAft>
                <a:spcPts val="0"/>
              </a:spcAft>
              <a:buSzPts val="1400"/>
              <a:buNone/>
            </a:pPr>
            <a:endParaRPr/>
          </a:p>
          <a:p>
            <a:pPr marL="457200" lvl="0" indent="0" algn="l" rtl="0">
              <a:lnSpc>
                <a:spcPct val="130000"/>
              </a:lnSpc>
              <a:spcBef>
                <a:spcPts val="0"/>
              </a:spcBef>
              <a:spcAft>
                <a:spcPts val="0"/>
              </a:spcAft>
              <a:buSzPts val="1400"/>
              <a:buNone/>
            </a:pPr>
            <a:endParaRPr/>
          </a:p>
        </p:txBody>
      </p:sp>
      <p:sp>
        <p:nvSpPr>
          <p:cNvPr id="1372" name="Google Shape;1372;p154"/>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CONCLUSION</a:t>
            </a:r>
            <a:endParaRPr/>
          </a:p>
        </p:txBody>
      </p:sp>
      <p:sp>
        <p:nvSpPr>
          <p:cNvPr id="1373" name="Google Shape;1373;p154"/>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Clr>
                <a:schemeClr val="dk1"/>
              </a:buClr>
              <a:buSzPts val="1400"/>
              <a:buFont typeface="Arial"/>
              <a:buNone/>
            </a:pPr>
            <a:r>
              <a:rPr lang="en"/>
              <a:t>GBuffer/Forward is better…</a:t>
            </a:r>
            <a:endParaRPr/>
          </a:p>
        </p:txBody>
      </p:sp>
      <p:sp>
        <p:nvSpPr>
          <p:cNvPr id="1374" name="Google Shape;1374;p154"/>
          <p:cNvSpPr txBox="1">
            <a:spLocks noGrp="1"/>
          </p:cNvSpPr>
          <p:nvPr>
            <p:ph type="body" idx="1"/>
          </p:nvPr>
        </p:nvSpPr>
        <p:spPr>
          <a:xfrm>
            <a:off x="2531706" y="3453679"/>
            <a:ext cx="4080600" cy="346200"/>
          </a:xfrm>
          <a:prstGeom prst="rect">
            <a:avLst/>
          </a:prstGeom>
          <a:noFill/>
          <a:ln>
            <a:noFill/>
          </a:ln>
        </p:spPr>
        <p:txBody>
          <a:bodyPr spcFirstLastPara="1" wrap="square" lIns="0" tIns="34275" rIns="68575" bIns="34275" anchor="t" anchorCtr="0">
            <a:spAutoFit/>
          </a:bodyPr>
          <a:lstStyle/>
          <a:p>
            <a:pPr marL="0" lvl="0" indent="0" algn="ctr" rtl="0">
              <a:lnSpc>
                <a:spcPct val="100000"/>
              </a:lnSpc>
              <a:spcBef>
                <a:spcPts val="0"/>
              </a:spcBef>
              <a:spcAft>
                <a:spcPts val="0"/>
              </a:spcAft>
              <a:buSzPts val="1400"/>
              <a:buNone/>
            </a:pPr>
            <a:r>
              <a:rPr lang="en"/>
              <a:t>GPUs get more powerful every year.</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15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CONCLUSION</a:t>
            </a:r>
            <a:endParaRPr/>
          </a:p>
        </p:txBody>
      </p:sp>
      <p:sp>
        <p:nvSpPr>
          <p:cNvPr id="1380" name="Google Shape;1380;p155"/>
          <p:cNvSpPr txBox="1">
            <a:spLocks noGrp="1"/>
          </p:cNvSpPr>
          <p:nvPr>
            <p:ph type="body" idx="1"/>
          </p:nvPr>
        </p:nvSpPr>
        <p:spPr>
          <a:xfrm>
            <a:off x="321906" y="1063510"/>
            <a:ext cx="8507100" cy="33798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Personal Opinion</a:t>
            </a:r>
            <a:endParaRPr/>
          </a:p>
          <a:p>
            <a:pPr marL="914400" lvl="1" indent="-317500" algn="l" rtl="0">
              <a:lnSpc>
                <a:spcPct val="130000"/>
              </a:lnSpc>
              <a:spcBef>
                <a:spcPts val="0"/>
              </a:spcBef>
              <a:spcAft>
                <a:spcPts val="0"/>
              </a:spcAft>
              <a:buSzPts val="1400"/>
              <a:buChar char="–"/>
            </a:pPr>
            <a:r>
              <a:rPr lang="en"/>
              <a:t>Agree/disagree, decide for yourself.</a:t>
            </a:r>
            <a:endParaRPr/>
          </a:p>
          <a:p>
            <a:pPr marL="274320" lvl="0" indent="-274320" algn="l" rtl="0">
              <a:lnSpc>
                <a:spcPct val="130000"/>
              </a:lnSpc>
              <a:spcBef>
                <a:spcPts val="0"/>
              </a:spcBef>
              <a:spcAft>
                <a:spcPts val="0"/>
              </a:spcAft>
              <a:buSzPts val="1400"/>
              <a:buChar char="•"/>
            </a:pPr>
            <a:r>
              <a:rPr lang="en"/>
              <a:t>Is VBuffer the better approach?</a:t>
            </a:r>
            <a:endParaRPr/>
          </a:p>
          <a:p>
            <a:pPr marL="457200" lvl="0" indent="0" algn="l" rtl="0">
              <a:lnSpc>
                <a:spcPct val="130000"/>
              </a:lnSpc>
              <a:spcBef>
                <a:spcPts val="0"/>
              </a:spcBef>
              <a:spcAft>
                <a:spcPts val="0"/>
              </a:spcAft>
              <a:buSzPts val="1400"/>
              <a:buNone/>
            </a:pPr>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15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CONCLUSION</a:t>
            </a:r>
            <a:endParaRPr/>
          </a:p>
        </p:txBody>
      </p:sp>
      <p:sp>
        <p:nvSpPr>
          <p:cNvPr id="1386" name="Google Shape;1386;p156"/>
          <p:cNvSpPr txBox="1">
            <a:spLocks noGrp="1"/>
          </p:cNvSpPr>
          <p:nvPr>
            <p:ph type="body" idx="1"/>
          </p:nvPr>
        </p:nvSpPr>
        <p:spPr>
          <a:xfrm>
            <a:off x="321906" y="1063510"/>
            <a:ext cx="8507100" cy="33798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Personal Opinion</a:t>
            </a:r>
            <a:endParaRPr/>
          </a:p>
          <a:p>
            <a:pPr marL="914400" lvl="1" indent="-317500" algn="l" rtl="0">
              <a:lnSpc>
                <a:spcPct val="130000"/>
              </a:lnSpc>
              <a:spcBef>
                <a:spcPts val="0"/>
              </a:spcBef>
              <a:spcAft>
                <a:spcPts val="0"/>
              </a:spcAft>
              <a:buSzPts val="1400"/>
              <a:buChar char="–"/>
            </a:pPr>
            <a:r>
              <a:rPr lang="en"/>
              <a:t>Agree/disagree, decide for yourself.</a:t>
            </a:r>
            <a:endParaRPr/>
          </a:p>
          <a:p>
            <a:pPr marL="274320" lvl="0" indent="-274320" algn="l" rtl="0">
              <a:lnSpc>
                <a:spcPct val="130000"/>
              </a:lnSpc>
              <a:spcBef>
                <a:spcPts val="0"/>
              </a:spcBef>
              <a:spcAft>
                <a:spcPts val="0"/>
              </a:spcAft>
              <a:buSzPts val="1400"/>
              <a:buChar char="•"/>
            </a:pPr>
            <a:r>
              <a:rPr lang="en"/>
              <a:t>Is VBuffer the better approach?</a:t>
            </a:r>
            <a:endParaRPr/>
          </a:p>
          <a:p>
            <a:pPr marL="274320" lvl="0" indent="-274320" algn="l" rtl="0">
              <a:lnSpc>
                <a:spcPct val="130000"/>
              </a:lnSpc>
              <a:spcBef>
                <a:spcPts val="0"/>
              </a:spcBef>
              <a:spcAft>
                <a:spcPts val="0"/>
              </a:spcAft>
              <a:buSzPts val="1400"/>
              <a:buChar char="•"/>
            </a:pPr>
            <a:r>
              <a:rPr lang="en"/>
              <a:t>VBuffer is the better approach…</a:t>
            </a:r>
            <a:endParaRPr/>
          </a:p>
          <a:p>
            <a:pPr marL="914400" lvl="0" indent="0" algn="l" rtl="0">
              <a:lnSpc>
                <a:spcPct val="130000"/>
              </a:lnSpc>
              <a:spcBef>
                <a:spcPts val="0"/>
              </a:spcBef>
              <a:spcAft>
                <a:spcPts val="0"/>
              </a:spcAft>
              <a:buSzPts val="1400"/>
              <a:buNone/>
            </a:pPr>
            <a:endParaRPr/>
          </a:p>
        </p:txBody>
      </p:sp>
      <p:cxnSp>
        <p:nvCxnSpPr>
          <p:cNvPr id="1387" name="Google Shape;1387;p156"/>
          <p:cNvCxnSpPr/>
          <p:nvPr/>
        </p:nvCxnSpPr>
        <p:spPr>
          <a:xfrm rot="10800000" flipH="1">
            <a:off x="610803" y="1872631"/>
            <a:ext cx="3274800" cy="7800"/>
          </a:xfrm>
          <a:prstGeom prst="straightConnector1">
            <a:avLst/>
          </a:prstGeom>
          <a:noFill/>
          <a:ln w="38100" cap="flat" cmpd="sng">
            <a:solidFill>
              <a:srgbClr val="FF0000"/>
            </a:solidFill>
            <a:prstDash val="solid"/>
            <a:round/>
            <a:headEnd type="none" w="sm" len="sm"/>
            <a:tailEnd type="none" w="sm" len="sm"/>
          </a:ln>
        </p:spPr>
      </p:cxn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15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CONCLUSION</a:t>
            </a:r>
            <a:endParaRPr/>
          </a:p>
        </p:txBody>
      </p:sp>
      <p:sp>
        <p:nvSpPr>
          <p:cNvPr id="1393" name="Google Shape;1393;p157"/>
          <p:cNvSpPr txBox="1">
            <a:spLocks noGrp="1"/>
          </p:cNvSpPr>
          <p:nvPr>
            <p:ph type="body" idx="1"/>
          </p:nvPr>
        </p:nvSpPr>
        <p:spPr>
          <a:xfrm>
            <a:off x="321906" y="1063510"/>
            <a:ext cx="8507100" cy="33798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Personal Opinion</a:t>
            </a:r>
            <a:endParaRPr/>
          </a:p>
          <a:p>
            <a:pPr marL="914400" lvl="1" indent="-317500" algn="l" rtl="0">
              <a:lnSpc>
                <a:spcPct val="130000"/>
              </a:lnSpc>
              <a:spcBef>
                <a:spcPts val="0"/>
              </a:spcBef>
              <a:spcAft>
                <a:spcPts val="0"/>
              </a:spcAft>
              <a:buSzPts val="1400"/>
              <a:buChar char="–"/>
            </a:pPr>
            <a:r>
              <a:rPr lang="en"/>
              <a:t>Agree/disagree, decide for yourself.</a:t>
            </a:r>
            <a:endParaRPr/>
          </a:p>
          <a:p>
            <a:pPr marL="274320" lvl="0" indent="-274320" algn="l" rtl="0">
              <a:lnSpc>
                <a:spcPct val="130000"/>
              </a:lnSpc>
              <a:spcBef>
                <a:spcPts val="0"/>
              </a:spcBef>
              <a:spcAft>
                <a:spcPts val="0"/>
              </a:spcAft>
              <a:buSzPts val="1400"/>
              <a:buChar char="•"/>
            </a:pPr>
            <a:r>
              <a:rPr lang="en"/>
              <a:t>Is VBuffer the better approach?</a:t>
            </a:r>
            <a:endParaRPr/>
          </a:p>
          <a:p>
            <a:pPr marL="274320" lvl="0" indent="-274320" algn="l" rtl="0">
              <a:lnSpc>
                <a:spcPct val="130000"/>
              </a:lnSpc>
              <a:spcBef>
                <a:spcPts val="0"/>
              </a:spcBef>
              <a:spcAft>
                <a:spcPts val="0"/>
              </a:spcAft>
              <a:buSzPts val="1400"/>
              <a:buChar char="•"/>
            </a:pPr>
            <a:r>
              <a:rPr lang="en"/>
              <a:t>VBuffer is the better approach…eventually.</a:t>
            </a:r>
            <a:endParaRPr/>
          </a:p>
          <a:p>
            <a:pPr marL="914400" lvl="0" indent="0" algn="l" rtl="0">
              <a:lnSpc>
                <a:spcPct val="130000"/>
              </a:lnSpc>
              <a:spcBef>
                <a:spcPts val="0"/>
              </a:spcBef>
              <a:spcAft>
                <a:spcPts val="0"/>
              </a:spcAft>
              <a:buSzPts val="1400"/>
              <a:buNone/>
            </a:pPr>
            <a:endParaRPr/>
          </a:p>
        </p:txBody>
      </p:sp>
      <p:cxnSp>
        <p:nvCxnSpPr>
          <p:cNvPr id="1394" name="Google Shape;1394;p157"/>
          <p:cNvCxnSpPr/>
          <p:nvPr/>
        </p:nvCxnSpPr>
        <p:spPr>
          <a:xfrm rot="10800000" flipH="1">
            <a:off x="610803" y="1872631"/>
            <a:ext cx="3274800" cy="7800"/>
          </a:xfrm>
          <a:prstGeom prst="straightConnector1">
            <a:avLst/>
          </a:prstGeom>
          <a:noFill/>
          <a:ln w="38100" cap="flat" cmpd="sng">
            <a:solidFill>
              <a:srgbClr val="FF0000"/>
            </a:solidFill>
            <a:prstDash val="solid"/>
            <a:round/>
            <a:headEnd type="none" w="sm" len="sm"/>
            <a:tailEnd type="none" w="sm" len="sm"/>
          </a:ln>
        </p:spPr>
      </p:cxn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158"/>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CONCLUSION</a:t>
            </a:r>
            <a:endParaRPr/>
          </a:p>
        </p:txBody>
      </p:sp>
      <p:sp>
        <p:nvSpPr>
          <p:cNvPr id="1400" name="Google Shape;1400;p158"/>
          <p:cNvSpPr txBox="1">
            <a:spLocks noGrp="1"/>
          </p:cNvSpPr>
          <p:nvPr>
            <p:ph type="body" idx="1"/>
          </p:nvPr>
        </p:nvSpPr>
        <p:spPr>
          <a:xfrm>
            <a:off x="321900" y="1063499"/>
            <a:ext cx="8507100" cy="3674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Personal Opinion</a:t>
            </a:r>
            <a:endParaRPr/>
          </a:p>
          <a:p>
            <a:pPr marL="914400" lvl="1" indent="-317500" algn="l" rtl="0">
              <a:lnSpc>
                <a:spcPct val="130000"/>
              </a:lnSpc>
              <a:spcBef>
                <a:spcPts val="0"/>
              </a:spcBef>
              <a:spcAft>
                <a:spcPts val="0"/>
              </a:spcAft>
              <a:buSzPts val="1400"/>
              <a:buChar char="–"/>
            </a:pPr>
            <a:r>
              <a:rPr lang="en"/>
              <a:t>Agree/disagree, decide for yourself.</a:t>
            </a:r>
            <a:endParaRPr/>
          </a:p>
          <a:p>
            <a:pPr marL="274320" lvl="0" indent="-274320" algn="l" rtl="0">
              <a:lnSpc>
                <a:spcPct val="130000"/>
              </a:lnSpc>
              <a:spcBef>
                <a:spcPts val="0"/>
              </a:spcBef>
              <a:spcAft>
                <a:spcPts val="0"/>
              </a:spcAft>
              <a:buSzPts val="1400"/>
              <a:buChar char="•"/>
            </a:pPr>
            <a:r>
              <a:rPr lang="en"/>
              <a:t>Is VBuffer the better approach?</a:t>
            </a:r>
            <a:endParaRPr/>
          </a:p>
          <a:p>
            <a:pPr marL="274320" lvl="0" indent="-274320" algn="l" rtl="0">
              <a:lnSpc>
                <a:spcPct val="130000"/>
              </a:lnSpc>
              <a:spcBef>
                <a:spcPts val="0"/>
              </a:spcBef>
              <a:spcAft>
                <a:spcPts val="0"/>
              </a:spcAft>
              <a:buSzPts val="1400"/>
              <a:buChar char="•"/>
            </a:pPr>
            <a:r>
              <a:rPr lang="en"/>
              <a:t>VBuffer is the better approach…eventually.</a:t>
            </a:r>
            <a:endParaRPr/>
          </a:p>
          <a:p>
            <a:pPr marL="914400" lvl="1" indent="-317500" algn="l" rtl="0">
              <a:lnSpc>
                <a:spcPct val="130000"/>
              </a:lnSpc>
              <a:spcBef>
                <a:spcPts val="0"/>
              </a:spcBef>
              <a:spcAft>
                <a:spcPts val="0"/>
              </a:spcAft>
              <a:buSzPts val="1400"/>
              <a:buChar char="–"/>
            </a:pPr>
            <a:r>
              <a:rPr lang="en" sz="1400"/>
              <a:t>But eventually can be a long time.</a:t>
            </a:r>
            <a:endParaRPr sz="1400"/>
          </a:p>
          <a:p>
            <a:pPr marL="914400" lvl="1" indent="-317500" algn="l" rtl="0">
              <a:lnSpc>
                <a:spcPct val="130000"/>
              </a:lnSpc>
              <a:spcBef>
                <a:spcPts val="0"/>
              </a:spcBef>
              <a:spcAft>
                <a:spcPts val="0"/>
              </a:spcAft>
              <a:buSzPts val="1400"/>
              <a:buChar char="–"/>
            </a:pPr>
            <a:r>
              <a:rPr lang="en" sz="1400"/>
              <a:t>Games still shipping on PS4/XBox1</a:t>
            </a:r>
            <a:endParaRPr/>
          </a:p>
          <a:p>
            <a:pPr marL="274320" lvl="0" indent="-274320" algn="l" rtl="0">
              <a:lnSpc>
                <a:spcPct val="130000"/>
              </a:lnSpc>
              <a:spcBef>
                <a:spcPts val="0"/>
              </a:spcBef>
              <a:spcAft>
                <a:spcPts val="0"/>
              </a:spcAft>
              <a:buSzPts val="1400"/>
              <a:buChar char="•"/>
            </a:pPr>
            <a:r>
              <a:rPr lang="en" b="1" i="1"/>
              <a:t>When</a:t>
            </a:r>
            <a:r>
              <a:rPr lang="en"/>
              <a:t> is the transition point for VBuffer? Not </a:t>
            </a:r>
            <a:r>
              <a:rPr lang="en" b="1" i="1"/>
              <a:t>if</a:t>
            </a:r>
            <a:r>
              <a:rPr lang="en"/>
              <a:t>.</a:t>
            </a:r>
            <a:endParaRPr/>
          </a:p>
          <a:p>
            <a:pPr marL="274320" lvl="0" indent="-274320" algn="l" rtl="0">
              <a:lnSpc>
                <a:spcPct val="130000"/>
              </a:lnSpc>
              <a:spcBef>
                <a:spcPts val="0"/>
              </a:spcBef>
              <a:spcAft>
                <a:spcPts val="0"/>
              </a:spcAft>
              <a:buSzPts val="1400"/>
              <a:buChar char="•"/>
            </a:pPr>
            <a:r>
              <a:rPr lang="en"/>
              <a:t>How should this transition be managed technically?</a:t>
            </a:r>
            <a:endParaRPr/>
          </a:p>
          <a:p>
            <a:pPr marL="914400" lvl="1" indent="-317500" algn="l" rtl="0">
              <a:lnSpc>
                <a:spcPct val="130000"/>
              </a:lnSpc>
              <a:spcBef>
                <a:spcPts val="0"/>
              </a:spcBef>
              <a:spcAft>
                <a:spcPts val="0"/>
              </a:spcAft>
              <a:buSzPts val="1400"/>
              <a:buChar char="–"/>
            </a:pPr>
            <a:r>
              <a:rPr lang="en" sz="1400"/>
              <a:t>If you switch to VBuffer, be prepared to maintain legacy GBuffer/Forward for a long time.</a:t>
            </a:r>
            <a:endParaRPr/>
          </a:p>
          <a:p>
            <a:pPr marL="1371600" lvl="2" indent="-317500" algn="l" rtl="0">
              <a:lnSpc>
                <a:spcPct val="130000"/>
              </a:lnSpc>
              <a:spcBef>
                <a:spcPts val="0"/>
              </a:spcBef>
              <a:spcAft>
                <a:spcPts val="0"/>
              </a:spcAft>
              <a:buSzPts val="1400"/>
              <a:buChar char="•"/>
            </a:pPr>
            <a:r>
              <a:rPr lang="en" sz="1400"/>
              <a:t>“Long Time” = “Forever”.</a:t>
            </a:r>
            <a:endParaRPr sz="1400"/>
          </a:p>
          <a:p>
            <a:pPr marL="914400" lvl="1" indent="-317500" algn="l" rtl="0">
              <a:lnSpc>
                <a:spcPct val="130000"/>
              </a:lnSpc>
              <a:spcBef>
                <a:spcPts val="0"/>
              </a:spcBef>
              <a:spcAft>
                <a:spcPts val="0"/>
              </a:spcAft>
              <a:buSzPts val="1400"/>
              <a:buChar char="–"/>
            </a:pPr>
            <a:r>
              <a:rPr lang="en"/>
              <a:t>Run the numbers yourself on your min spec.</a:t>
            </a:r>
            <a:endParaRPr/>
          </a:p>
        </p:txBody>
      </p:sp>
      <p:cxnSp>
        <p:nvCxnSpPr>
          <p:cNvPr id="1401" name="Google Shape;1401;p158"/>
          <p:cNvCxnSpPr/>
          <p:nvPr/>
        </p:nvCxnSpPr>
        <p:spPr>
          <a:xfrm rot="10800000" flipH="1">
            <a:off x="610803" y="1872631"/>
            <a:ext cx="3274800" cy="7800"/>
          </a:xfrm>
          <a:prstGeom prst="straightConnector1">
            <a:avLst/>
          </a:prstGeom>
          <a:noFill/>
          <a:ln w="38100" cap="flat" cmpd="sng">
            <a:solidFill>
              <a:srgbClr val="FF0000"/>
            </a:solidFill>
            <a:prstDash val="solid"/>
            <a:round/>
            <a:headEnd type="none" w="sm" len="sm"/>
            <a:tailEnd type="none" w="sm" len="sm"/>
          </a:ln>
        </p:spPr>
      </p:cxn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159"/>
          <p:cNvSpPr txBox="1">
            <a:spLocks noGrp="1"/>
          </p:cNvSpPr>
          <p:nvPr>
            <p:ph type="subTitle" idx="1"/>
          </p:nvPr>
        </p:nvSpPr>
        <p:spPr>
          <a:xfrm>
            <a:off x="4415325" y="2960049"/>
            <a:ext cx="4136400" cy="1369200"/>
          </a:xfrm>
          <a:prstGeom prst="rect">
            <a:avLst/>
          </a:prstGeom>
          <a:noFill/>
          <a:ln>
            <a:noFill/>
          </a:ln>
        </p:spPr>
        <p:txBody>
          <a:bodyPr spcFirstLastPara="1" wrap="square" lIns="137150" tIns="0" rIns="137150" bIns="68575" anchor="t" anchorCtr="0">
            <a:normAutofit/>
          </a:bodyPr>
          <a:lstStyle/>
          <a:p>
            <a:pPr marL="0" lvl="0" indent="0" algn="l" rtl="0">
              <a:lnSpc>
                <a:spcPct val="100000"/>
              </a:lnSpc>
              <a:spcBef>
                <a:spcPts val="0"/>
              </a:spcBef>
              <a:spcAft>
                <a:spcPts val="0"/>
              </a:spcAft>
              <a:buSzPts val="2100"/>
              <a:buNone/>
            </a:pPr>
            <a:r>
              <a:rPr lang="en"/>
              <a:t>Order Independent Transparency</a:t>
            </a:r>
            <a:endParaRPr/>
          </a:p>
        </p:txBody>
      </p:sp>
      <p:sp>
        <p:nvSpPr>
          <p:cNvPr id="1407" name="Google Shape;1407;p159"/>
          <p:cNvSpPr txBox="1">
            <a:spLocks noGrp="1"/>
          </p:cNvSpPr>
          <p:nvPr>
            <p:ph type="ctrTitle"/>
          </p:nvPr>
        </p:nvSpPr>
        <p:spPr>
          <a:xfrm>
            <a:off x="4411291" y="2117525"/>
            <a:ext cx="4140600" cy="738600"/>
          </a:xfrm>
          <a:prstGeom prst="rect">
            <a:avLst/>
          </a:prstGeom>
          <a:noFill/>
          <a:ln>
            <a:noFill/>
          </a:ln>
        </p:spPr>
        <p:txBody>
          <a:bodyPr spcFirstLastPara="1" wrap="square" lIns="137150" tIns="34275" rIns="137150" bIns="0" anchor="b" anchorCtr="0">
            <a:normAutofit/>
          </a:bodyPr>
          <a:lstStyle/>
          <a:p>
            <a:pPr marL="0" lvl="0" indent="0" algn="l" rtl="0">
              <a:lnSpc>
                <a:spcPct val="100000"/>
              </a:lnSpc>
              <a:spcBef>
                <a:spcPts val="0"/>
              </a:spcBef>
              <a:spcAft>
                <a:spcPts val="0"/>
              </a:spcAft>
              <a:buClr>
                <a:schemeClr val="lt1"/>
              </a:buClr>
              <a:buSzPts val="3300"/>
              <a:buFont typeface="Arial"/>
              <a:buNone/>
            </a:pPr>
            <a:r>
              <a:rPr lang="en"/>
              <a:t>OIT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6"/>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Quad Utilization</a:t>
            </a:r>
            <a:endParaRPr/>
          </a:p>
        </p:txBody>
      </p:sp>
      <p:sp>
        <p:nvSpPr>
          <p:cNvPr id="202" name="Google Shape;202;p1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203" name="Google Shape;203;p16"/>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Pixel shader groups into quads</a:t>
            </a:r>
            <a:endParaRPr/>
          </a:p>
          <a:p>
            <a:pPr marL="914400" lvl="1" indent="-317500" algn="l" rtl="0">
              <a:lnSpc>
                <a:spcPct val="130000"/>
              </a:lnSpc>
              <a:spcBef>
                <a:spcPts val="0"/>
              </a:spcBef>
              <a:spcAft>
                <a:spcPts val="0"/>
              </a:spcAft>
              <a:buSzPts val="1400"/>
              <a:buChar char="–"/>
            </a:pPr>
            <a:r>
              <a:rPr lang="en"/>
              <a:t>Always groups of 4</a:t>
            </a:r>
            <a:endParaRPr/>
          </a:p>
          <a:p>
            <a:pPr marL="274320" lvl="0" indent="-274320" algn="l" rtl="0">
              <a:lnSpc>
                <a:spcPct val="130000"/>
              </a:lnSpc>
              <a:spcBef>
                <a:spcPts val="0"/>
              </a:spcBef>
              <a:spcAft>
                <a:spcPts val="0"/>
              </a:spcAft>
              <a:buSzPts val="1400"/>
              <a:buChar char="•"/>
            </a:pPr>
            <a:r>
              <a:rPr lang="en"/>
              <a:t>Main PS takes one as input</a:t>
            </a:r>
            <a:endParaRPr/>
          </a:p>
          <a:p>
            <a:pPr marL="914400" lvl="1" indent="-317500" algn="l" rtl="0">
              <a:lnSpc>
                <a:spcPct val="130000"/>
              </a:lnSpc>
              <a:spcBef>
                <a:spcPts val="0"/>
              </a:spcBef>
              <a:spcAft>
                <a:spcPts val="0"/>
              </a:spcAft>
              <a:buSzPts val="1400"/>
              <a:buChar char="–"/>
            </a:pPr>
            <a:r>
              <a:rPr lang="en"/>
              <a:t>But 4 run together silently</a:t>
            </a:r>
            <a:endParaRPr/>
          </a:p>
          <a:p>
            <a:pPr marL="274320" lvl="0" indent="-274320" algn="l" rtl="0">
              <a:lnSpc>
                <a:spcPct val="130000"/>
              </a:lnSpc>
              <a:spcBef>
                <a:spcPts val="0"/>
              </a:spcBef>
              <a:spcAft>
                <a:spcPts val="0"/>
              </a:spcAft>
              <a:buSzPts val="1400"/>
              <a:buChar char="•"/>
            </a:pPr>
            <a:r>
              <a:rPr lang="en"/>
              <a:t>Functionality exposed in SM 6.0</a:t>
            </a:r>
            <a:endParaRPr/>
          </a:p>
          <a:p>
            <a:pPr marL="914400" lvl="1" indent="-317500" algn="l" rtl="0">
              <a:lnSpc>
                <a:spcPct val="130000"/>
              </a:lnSpc>
              <a:spcBef>
                <a:spcPts val="0"/>
              </a:spcBef>
              <a:spcAft>
                <a:spcPts val="0"/>
              </a:spcAft>
              <a:buSzPts val="1400"/>
              <a:buChar char="–"/>
            </a:pPr>
            <a:r>
              <a:rPr lang="en"/>
              <a:t>QuadReadAcrossX, etc.</a:t>
            </a:r>
            <a:endParaRPr/>
          </a:p>
          <a:p>
            <a:pPr marL="0" lvl="0" indent="0" algn="l" rtl="0">
              <a:lnSpc>
                <a:spcPct val="130000"/>
              </a:lnSpc>
              <a:spcBef>
                <a:spcPts val="0"/>
              </a:spcBef>
              <a:spcAft>
                <a:spcPts val="0"/>
              </a:spcAft>
              <a:buSzPts val="1400"/>
              <a:buNone/>
            </a:pPr>
            <a:r>
              <a:rPr lang="en"/>
              <a:t>	</a:t>
            </a:r>
            <a:endParaRPr/>
          </a:p>
        </p:txBody>
      </p:sp>
      <p:pic>
        <p:nvPicPr>
          <p:cNvPr id="204" name="Google Shape;204;p16"/>
          <p:cNvPicPr preferRelativeResize="0"/>
          <p:nvPr/>
        </p:nvPicPr>
        <p:blipFill rotWithShape="1">
          <a:blip r:embed="rId3">
            <a:alphaModFix/>
          </a:blip>
          <a:srcRect/>
          <a:stretch/>
        </p:blipFill>
        <p:spPr>
          <a:xfrm>
            <a:off x="361400" y="1965375"/>
            <a:ext cx="3469449" cy="1734725"/>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160"/>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Let’s do OIT</a:t>
            </a:r>
            <a:endParaRPr/>
          </a:p>
        </p:txBody>
      </p:sp>
      <p:sp>
        <p:nvSpPr>
          <p:cNvPr id="1413" name="Google Shape;1413;p16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414" name="Google Shape;1414;p160"/>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OIT is easy.</a:t>
            </a:r>
            <a:endParaRPr/>
          </a:p>
          <a:p>
            <a:pPr marL="914400" lvl="1" indent="-317500" algn="l" rtl="0">
              <a:lnSpc>
                <a:spcPct val="130000"/>
              </a:lnSpc>
              <a:spcBef>
                <a:spcPts val="0"/>
              </a:spcBef>
              <a:spcAft>
                <a:spcPts val="0"/>
              </a:spcAft>
              <a:buSzPts val="1400"/>
              <a:buChar char="–"/>
            </a:pPr>
            <a:r>
              <a:rPr lang="en"/>
              <a:t>The hard part is everything else.</a:t>
            </a:r>
            <a:endParaRPr/>
          </a:p>
          <a:p>
            <a:pPr marL="914400" lvl="1" indent="-317500" algn="l" rtl="0">
              <a:lnSpc>
                <a:spcPct val="130000"/>
              </a:lnSpc>
              <a:spcBef>
                <a:spcPts val="0"/>
              </a:spcBef>
              <a:spcAft>
                <a:spcPts val="0"/>
              </a:spcAft>
              <a:buSzPts val="1400"/>
              <a:buChar char="–"/>
            </a:pPr>
            <a:r>
              <a:rPr lang="en"/>
              <a:t>We have all the tools.</a:t>
            </a:r>
            <a:endParaRPr/>
          </a:p>
        </p:txBody>
      </p:sp>
      <p:pic>
        <p:nvPicPr>
          <p:cNvPr id="1415" name="Google Shape;1415;p160"/>
          <p:cNvPicPr preferRelativeResize="0"/>
          <p:nvPr/>
        </p:nvPicPr>
        <p:blipFill rotWithShape="1">
          <a:blip r:embed="rId3">
            <a:alphaModFix/>
          </a:blip>
          <a:srcRect/>
          <a:stretch/>
        </p:blipFill>
        <p:spPr>
          <a:xfrm>
            <a:off x="794051" y="1070650"/>
            <a:ext cx="3356376" cy="1887951"/>
          </a:xfrm>
          <a:prstGeom prst="rect">
            <a:avLst/>
          </a:prstGeom>
          <a:noFill/>
          <a:ln>
            <a:noFill/>
          </a:ln>
        </p:spPr>
      </p:pic>
      <p:pic>
        <p:nvPicPr>
          <p:cNvPr id="1416" name="Google Shape;1416;p160"/>
          <p:cNvPicPr preferRelativeResize="0"/>
          <p:nvPr/>
        </p:nvPicPr>
        <p:blipFill rotWithShape="1">
          <a:blip r:embed="rId4">
            <a:alphaModFix/>
          </a:blip>
          <a:srcRect/>
          <a:stretch/>
        </p:blipFill>
        <p:spPr>
          <a:xfrm>
            <a:off x="794063" y="3124325"/>
            <a:ext cx="3356357" cy="1887951"/>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161"/>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Render with OIT</a:t>
            </a:r>
            <a:endParaRPr/>
          </a:p>
        </p:txBody>
      </p:sp>
      <p:sp>
        <p:nvSpPr>
          <p:cNvPr id="1422" name="Google Shape;1422;p16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423" name="Google Shape;1423;p161"/>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457200" lvl="0" indent="0" algn="l" rtl="0">
              <a:lnSpc>
                <a:spcPct val="130000"/>
              </a:lnSpc>
              <a:spcBef>
                <a:spcPts val="0"/>
              </a:spcBef>
              <a:spcAft>
                <a:spcPts val="0"/>
              </a:spcAft>
              <a:buSzPts val="1400"/>
              <a:buNone/>
            </a:pPr>
            <a:endParaRPr/>
          </a:p>
          <a:p>
            <a:pPr marL="914400" lvl="0" indent="0" algn="l" rtl="0">
              <a:lnSpc>
                <a:spcPct val="130000"/>
              </a:lnSpc>
              <a:spcBef>
                <a:spcPts val="0"/>
              </a:spcBef>
              <a:spcAft>
                <a:spcPts val="0"/>
              </a:spcAft>
              <a:buSzPts val="1400"/>
              <a:buNone/>
            </a:pPr>
            <a:endParaRPr/>
          </a:p>
        </p:txBody>
      </p:sp>
      <p:pic>
        <p:nvPicPr>
          <p:cNvPr id="1424" name="Google Shape;1424;p161"/>
          <p:cNvPicPr preferRelativeResize="0"/>
          <p:nvPr/>
        </p:nvPicPr>
        <p:blipFill rotWithShape="1">
          <a:blip r:embed="rId3">
            <a:alphaModFix/>
          </a:blip>
          <a:srcRect/>
          <a:stretch/>
        </p:blipFill>
        <p:spPr>
          <a:xfrm>
            <a:off x="1023250" y="1244550"/>
            <a:ext cx="3049825" cy="3049825"/>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162"/>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Render with OIT</a:t>
            </a:r>
            <a:endParaRPr/>
          </a:p>
        </p:txBody>
      </p:sp>
      <p:sp>
        <p:nvSpPr>
          <p:cNvPr id="1430" name="Google Shape;1430;p16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431" name="Google Shape;1431;p162"/>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Store all samples in a line.</a:t>
            </a:r>
            <a:endParaRPr/>
          </a:p>
          <a:p>
            <a:pPr marL="914400" lvl="1" indent="-317500" algn="l" rtl="0">
              <a:lnSpc>
                <a:spcPct val="130000"/>
              </a:lnSpc>
              <a:spcBef>
                <a:spcPts val="0"/>
              </a:spcBef>
              <a:spcAft>
                <a:spcPts val="0"/>
              </a:spcAft>
              <a:buSzPts val="1400"/>
              <a:buChar char="–"/>
            </a:pPr>
            <a:r>
              <a:rPr lang="en"/>
              <a:t>Original approach was Depth Peeling.</a:t>
            </a:r>
            <a:endParaRPr/>
          </a:p>
          <a:p>
            <a:pPr marL="914400" lvl="1" indent="-317500" algn="l" rtl="0">
              <a:lnSpc>
                <a:spcPct val="130000"/>
              </a:lnSpc>
              <a:spcBef>
                <a:spcPts val="0"/>
              </a:spcBef>
              <a:spcAft>
                <a:spcPts val="0"/>
              </a:spcAft>
              <a:buSzPts val="1400"/>
              <a:buChar char="–"/>
            </a:pPr>
            <a:r>
              <a:rPr lang="en"/>
              <a:t>Pixel linked list is more common.</a:t>
            </a:r>
            <a:endParaRPr/>
          </a:p>
          <a:p>
            <a:pPr marL="914400" lvl="1" indent="-317500" algn="l" rtl="0">
              <a:lnSpc>
                <a:spcPct val="130000"/>
              </a:lnSpc>
              <a:spcBef>
                <a:spcPts val="0"/>
              </a:spcBef>
              <a:spcAft>
                <a:spcPts val="0"/>
              </a:spcAft>
              <a:buSzPts val="1400"/>
              <a:buChar char="–"/>
            </a:pPr>
            <a:r>
              <a:rPr lang="en"/>
              <a:t>Not considering approximations like moment based OIT.</a:t>
            </a:r>
            <a:endParaRPr/>
          </a:p>
          <a:p>
            <a:pPr marL="914400" lvl="0" indent="0" algn="l" rtl="0">
              <a:lnSpc>
                <a:spcPct val="130000"/>
              </a:lnSpc>
              <a:spcBef>
                <a:spcPts val="0"/>
              </a:spcBef>
              <a:spcAft>
                <a:spcPts val="0"/>
              </a:spcAft>
              <a:buSzPts val="1400"/>
              <a:buNone/>
            </a:pPr>
            <a:endParaRPr/>
          </a:p>
          <a:p>
            <a:pPr marL="914400" lvl="0" indent="0" algn="l" rtl="0">
              <a:lnSpc>
                <a:spcPct val="130000"/>
              </a:lnSpc>
              <a:spcBef>
                <a:spcPts val="0"/>
              </a:spcBef>
              <a:spcAft>
                <a:spcPts val="0"/>
              </a:spcAft>
              <a:buSzPts val="1400"/>
              <a:buNone/>
            </a:pPr>
            <a:endParaRPr/>
          </a:p>
        </p:txBody>
      </p:sp>
      <p:pic>
        <p:nvPicPr>
          <p:cNvPr id="1432" name="Google Shape;1432;p162"/>
          <p:cNvPicPr preferRelativeResize="0"/>
          <p:nvPr/>
        </p:nvPicPr>
        <p:blipFill rotWithShape="1">
          <a:blip r:embed="rId3">
            <a:alphaModFix/>
          </a:blip>
          <a:srcRect/>
          <a:stretch/>
        </p:blipFill>
        <p:spPr>
          <a:xfrm>
            <a:off x="1023250" y="1244550"/>
            <a:ext cx="3049825" cy="3049825"/>
          </a:xfrm>
          <a:prstGeom prst="rect">
            <a:avLst/>
          </a:prstGeom>
          <a:noFill/>
          <a:ln>
            <a:noFill/>
          </a:ln>
        </p:spPr>
      </p:pic>
      <p:sp>
        <p:nvSpPr>
          <p:cNvPr id="1433" name="Google Shape;1433;p162"/>
          <p:cNvSpPr txBox="1"/>
          <p:nvPr/>
        </p:nvSpPr>
        <p:spPr>
          <a:xfrm>
            <a:off x="4278350" y="3792675"/>
            <a:ext cx="4712400" cy="1444981"/>
          </a:xfrm>
          <a:prstGeom prst="rect">
            <a:avLst/>
          </a:prstGeom>
          <a:noFill/>
          <a:ln>
            <a:noFill/>
          </a:ln>
        </p:spPr>
        <p:txBody>
          <a:bodyPr spcFirstLastPara="1" wrap="square" lIns="91425" tIns="91425" rIns="91425" bIns="91425" anchor="t" anchorCtr="0">
            <a:spAutoFit/>
          </a:bodyPr>
          <a:lstStyle/>
          <a:p>
            <a:pPr marL="0" marR="0" lvl="0" indent="0" algn="l" rtl="0">
              <a:lnSpc>
                <a:spcPct val="130000"/>
              </a:lnSpc>
              <a:spcBef>
                <a:spcPts val="0"/>
              </a:spcBef>
              <a:spcAft>
                <a:spcPts val="0"/>
              </a:spcAft>
              <a:buClr>
                <a:srgbClr val="000000"/>
              </a:buClr>
              <a:buSzPts val="700"/>
              <a:buFont typeface="Arial"/>
              <a:buNone/>
            </a:pPr>
            <a:r>
              <a:rPr lang="en" sz="700" b="0" i="0" u="none" strike="noStrike" cap="none">
                <a:solidFill>
                  <a:schemeClr val="dk1"/>
                </a:solidFill>
                <a:latin typeface="Roboto"/>
                <a:ea typeface="Roboto"/>
                <a:cs typeface="Roboto"/>
                <a:sym typeface="Roboto"/>
              </a:rPr>
              <a:t>Cass, </a:t>
            </a:r>
            <a:r>
              <a:rPr lang="en" sz="700" b="0" i="1" u="none" strike="noStrike" cap="none">
                <a:solidFill>
                  <a:schemeClr val="dk1"/>
                </a:solidFill>
                <a:latin typeface="Roboto"/>
                <a:ea typeface="Roboto"/>
                <a:cs typeface="Roboto"/>
                <a:sym typeface="Roboto"/>
              </a:rPr>
              <a:t>Interactive Order-Independent Transparency</a:t>
            </a:r>
            <a:r>
              <a:rPr lang="en" sz="700" b="0" i="0" u="none" strike="noStrike" cap="none">
                <a:solidFill>
                  <a:schemeClr val="dk1"/>
                </a:solidFill>
                <a:latin typeface="Roboto"/>
                <a:ea typeface="Roboto"/>
                <a:cs typeface="Roboto"/>
                <a:sym typeface="Roboto"/>
              </a:rPr>
              <a:t>, NVIDIA, 2001</a:t>
            </a:r>
            <a:endParaRPr sz="700" b="0" i="0" u="none" strike="noStrike" cap="none">
              <a:solidFill>
                <a:schemeClr val="dk1"/>
              </a:solidFill>
              <a:latin typeface="Roboto"/>
              <a:ea typeface="Roboto"/>
              <a:cs typeface="Roboto"/>
              <a:sym typeface="Roboto"/>
            </a:endParaRPr>
          </a:p>
          <a:p>
            <a:pPr marL="0" marR="0" lvl="0" indent="0" algn="l" rtl="0">
              <a:lnSpc>
                <a:spcPct val="130000"/>
              </a:lnSpc>
              <a:spcBef>
                <a:spcPts val="0"/>
              </a:spcBef>
              <a:spcAft>
                <a:spcPts val="0"/>
              </a:spcAft>
              <a:buClr>
                <a:srgbClr val="000000"/>
              </a:buClr>
              <a:buSzPts val="700"/>
              <a:buFont typeface="Arial"/>
              <a:buNone/>
            </a:pPr>
            <a:r>
              <a:rPr lang="en" sz="700" b="0" i="0" u="sng" strike="noStrike" cap="none">
                <a:solidFill>
                  <a:schemeClr val="accent4"/>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https://developer.download.nvidia.com/assets/gamedev/docs/OrderIndependentTransparency.pdf</a:t>
            </a:r>
            <a:endParaRPr sz="700" b="0" i="0" u="none" strike="noStrike" cap="none">
              <a:solidFill>
                <a:schemeClr val="dk1"/>
              </a:solidFill>
              <a:latin typeface="Roboto"/>
              <a:ea typeface="Roboto"/>
              <a:cs typeface="Roboto"/>
              <a:sym typeface="Roboto"/>
            </a:endParaRPr>
          </a:p>
          <a:p>
            <a:pPr marL="0" marR="0" lvl="0" indent="0" algn="l" rtl="0">
              <a:lnSpc>
                <a:spcPct val="130000"/>
              </a:lnSpc>
              <a:spcBef>
                <a:spcPts val="0"/>
              </a:spcBef>
              <a:spcAft>
                <a:spcPts val="0"/>
              </a:spcAft>
              <a:buClr>
                <a:srgbClr val="000000"/>
              </a:buClr>
              <a:buSzPts val="700"/>
              <a:buFont typeface="Arial"/>
              <a:buNone/>
            </a:pPr>
            <a:r>
              <a:rPr lang="en" sz="700" b="0" i="0" u="none" strike="noStrike" cap="none">
                <a:solidFill>
                  <a:schemeClr val="dk1"/>
                </a:solidFill>
                <a:latin typeface="Roboto"/>
                <a:ea typeface="Roboto"/>
                <a:cs typeface="Roboto"/>
                <a:sym typeface="Roboto"/>
              </a:rPr>
              <a:t>Thibieroz, </a:t>
            </a:r>
            <a:r>
              <a:rPr lang="en" sz="700" b="0" i="1" u="none" strike="noStrike" cap="none">
                <a:solidFill>
                  <a:schemeClr val="dk1"/>
                </a:solidFill>
                <a:latin typeface="Roboto"/>
                <a:ea typeface="Roboto"/>
                <a:cs typeface="Roboto"/>
                <a:sym typeface="Roboto"/>
              </a:rPr>
              <a:t>Per-Pixel Linked Lists with Direct3D 11</a:t>
            </a:r>
            <a:r>
              <a:rPr lang="en" sz="700" b="0" i="0" u="none" strike="noStrike" cap="none">
                <a:solidFill>
                  <a:schemeClr val="dk1"/>
                </a:solidFill>
                <a:latin typeface="Roboto"/>
                <a:ea typeface="Roboto"/>
                <a:cs typeface="Roboto"/>
                <a:sym typeface="Roboto"/>
              </a:rPr>
              <a:t>, GDC 2010</a:t>
            </a:r>
            <a:endParaRPr/>
          </a:p>
          <a:p>
            <a:pPr marL="0" marR="0" lvl="0" indent="0" algn="l" rtl="0">
              <a:lnSpc>
                <a:spcPct val="130000"/>
              </a:lnSpc>
              <a:spcBef>
                <a:spcPts val="0"/>
              </a:spcBef>
              <a:spcAft>
                <a:spcPts val="0"/>
              </a:spcAft>
              <a:buClr>
                <a:srgbClr val="000000"/>
              </a:buClr>
              <a:buSzPts val="700"/>
              <a:buFont typeface="Arial"/>
              <a:buNone/>
            </a:pPr>
            <a:r>
              <a:rPr lang="en" sz="700" b="0" i="0" u="sng" strike="noStrike" cap="none">
                <a:solidFill>
                  <a:schemeClr val="accent4"/>
                </a:solidFill>
                <a:latin typeface="Roboto"/>
                <a:ea typeface="Roboto"/>
                <a:cs typeface="Roboto"/>
                <a:sym typeface="Roboto"/>
                <a:hlinkClick r:id="rId5">
                  <a:extLst>
                    <a:ext uri="{A12FA001-AC4F-418D-AE19-62706E023703}">
                      <ahyp:hlinkClr xmlns:ahyp="http://schemas.microsoft.com/office/drawing/2018/hyperlinkcolor" val="tx"/>
                    </a:ext>
                  </a:extLst>
                </a:hlinkClick>
              </a:rPr>
              <a:t>https://ubm-twvideo01.s3.amazonaws.com/o1/vault/gdc10/slides/Thibieroz_Nicolas_AdvancedVisualEffectsWithDirect3D_OIT_and_Indirect_Illumination_using_DX11_Linked_Lists_part1.pdf</a:t>
            </a:r>
            <a:endParaRPr sz="700" b="0" i="0" u="none" strike="noStrike" cap="none">
              <a:solidFill>
                <a:schemeClr val="dk1"/>
              </a:solidFill>
              <a:latin typeface="Roboto"/>
              <a:ea typeface="Roboto"/>
              <a:cs typeface="Roboto"/>
              <a:sym typeface="Roboto"/>
            </a:endParaRPr>
          </a:p>
          <a:p>
            <a:pPr marL="0" marR="0" lvl="0" indent="0" algn="l" rtl="0">
              <a:lnSpc>
                <a:spcPct val="130000"/>
              </a:lnSpc>
              <a:spcBef>
                <a:spcPts val="0"/>
              </a:spcBef>
              <a:spcAft>
                <a:spcPts val="0"/>
              </a:spcAft>
              <a:buClr>
                <a:srgbClr val="000000"/>
              </a:buClr>
              <a:buSzPts val="700"/>
              <a:buFont typeface="Arial"/>
              <a:buNone/>
            </a:pPr>
            <a:r>
              <a:rPr lang="en" sz="700" b="0" i="0" u="none" strike="noStrike" cap="none">
                <a:solidFill>
                  <a:schemeClr val="dk1"/>
                </a:solidFill>
                <a:latin typeface="Roboto"/>
                <a:ea typeface="Roboto"/>
                <a:cs typeface="Roboto"/>
                <a:sym typeface="Roboto"/>
              </a:rPr>
              <a:t>Münstermann, Krumpen, Klein, and Peters, </a:t>
            </a:r>
            <a:r>
              <a:rPr lang="en" sz="700" b="0" i="1" u="none" strike="noStrike" cap="none">
                <a:solidFill>
                  <a:schemeClr val="dk1"/>
                </a:solidFill>
                <a:latin typeface="Roboto"/>
                <a:ea typeface="Roboto"/>
                <a:cs typeface="Roboto"/>
                <a:sym typeface="Roboto"/>
              </a:rPr>
              <a:t>Moment-Based Order-Independent Transparency</a:t>
            </a:r>
            <a:r>
              <a:rPr lang="en" sz="700" b="0" i="0" u="none" strike="noStrike" cap="none">
                <a:solidFill>
                  <a:schemeClr val="dk1"/>
                </a:solidFill>
                <a:latin typeface="Roboto"/>
                <a:ea typeface="Roboto"/>
                <a:cs typeface="Roboto"/>
                <a:sym typeface="Roboto"/>
              </a:rPr>
              <a:t>, I3D 2018</a:t>
            </a:r>
            <a:endParaRPr sz="700" b="0" i="0" u="none" strike="noStrike" cap="none">
              <a:solidFill>
                <a:schemeClr val="dk1"/>
              </a:solidFill>
              <a:latin typeface="Roboto"/>
              <a:ea typeface="Roboto"/>
              <a:cs typeface="Roboto"/>
              <a:sym typeface="Roboto"/>
            </a:endParaRPr>
          </a:p>
          <a:p>
            <a:pPr marL="0" marR="0" lvl="0" indent="0" algn="l" rtl="0">
              <a:lnSpc>
                <a:spcPct val="130000"/>
              </a:lnSpc>
              <a:spcBef>
                <a:spcPts val="0"/>
              </a:spcBef>
              <a:spcAft>
                <a:spcPts val="0"/>
              </a:spcAft>
              <a:buClr>
                <a:srgbClr val="000000"/>
              </a:buClr>
              <a:buSzPts val="700"/>
              <a:buFont typeface="Arial"/>
              <a:buNone/>
            </a:pPr>
            <a:r>
              <a:rPr lang="en" sz="700" b="0" i="0" u="sng" strike="noStrike" cap="none">
                <a:solidFill>
                  <a:schemeClr val="accent4"/>
                </a:solidFill>
                <a:latin typeface="Roboto"/>
                <a:ea typeface="Roboto"/>
                <a:cs typeface="Roboto"/>
                <a:sym typeface="Roboto"/>
                <a:hlinkClick r:id="rId6">
                  <a:extLst>
                    <a:ext uri="{A12FA001-AC4F-418D-AE19-62706E023703}">
                      <ahyp:hlinkClr xmlns:ahyp="http://schemas.microsoft.com/office/drawing/2018/hyperlinkcolor" val="tx"/>
                    </a:ext>
                  </a:extLst>
                </a:hlinkClick>
              </a:rPr>
              <a:t>https://cg.ivd.kit.edu/english/mboit.php</a:t>
            </a:r>
            <a:endParaRPr sz="700" b="0" i="0" u="none" strike="noStrike" cap="none">
              <a:solidFill>
                <a:schemeClr val="dk1"/>
              </a:solidFill>
              <a:latin typeface="Roboto"/>
              <a:ea typeface="Roboto"/>
              <a:cs typeface="Roboto"/>
              <a:sym typeface="Roboto"/>
            </a:endParaRPr>
          </a:p>
          <a:p>
            <a:pPr marL="0" marR="0" lvl="0" indent="457200" algn="l" rtl="0">
              <a:lnSpc>
                <a:spcPct val="130000"/>
              </a:lnSpc>
              <a:spcBef>
                <a:spcPts val="0"/>
              </a:spcBef>
              <a:spcAft>
                <a:spcPts val="0"/>
              </a:spcAft>
              <a:buClr>
                <a:srgbClr val="000000"/>
              </a:buClr>
              <a:buSzPts val="700"/>
              <a:buFont typeface="Arial"/>
              <a:buNone/>
            </a:pPr>
            <a:endParaRPr sz="700" b="0" i="0" u="none" strike="noStrike" cap="none">
              <a:solidFill>
                <a:schemeClr val="dk1"/>
              </a:solidFill>
              <a:latin typeface="Roboto"/>
              <a:ea typeface="Roboto"/>
              <a:cs typeface="Roboto"/>
              <a:sym typeface="Roboto"/>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163"/>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Render with OIT</a:t>
            </a:r>
            <a:endParaRPr/>
          </a:p>
        </p:txBody>
      </p:sp>
      <p:sp>
        <p:nvSpPr>
          <p:cNvPr id="1439" name="Google Shape;1439;p16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pic>
        <p:nvPicPr>
          <p:cNvPr id="1440" name="Google Shape;1440;p163"/>
          <p:cNvPicPr preferRelativeResize="0"/>
          <p:nvPr/>
        </p:nvPicPr>
        <p:blipFill rotWithShape="1">
          <a:blip r:embed="rId3">
            <a:alphaModFix/>
          </a:blip>
          <a:srcRect/>
          <a:stretch/>
        </p:blipFill>
        <p:spPr>
          <a:xfrm>
            <a:off x="1023250" y="1244550"/>
            <a:ext cx="3049825" cy="3049825"/>
          </a:xfrm>
          <a:prstGeom prst="rect">
            <a:avLst/>
          </a:prstGeom>
          <a:noFill/>
          <a:ln>
            <a:noFill/>
          </a:ln>
        </p:spPr>
      </p:pic>
      <p:sp>
        <p:nvSpPr>
          <p:cNvPr id="1441" name="Google Shape;1441;p163"/>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Store all samples in a line.</a:t>
            </a:r>
            <a:endParaRPr/>
          </a:p>
          <a:p>
            <a:pPr marL="914400" lvl="1" indent="-317500" algn="l" rtl="0">
              <a:lnSpc>
                <a:spcPct val="130000"/>
              </a:lnSpc>
              <a:spcBef>
                <a:spcPts val="0"/>
              </a:spcBef>
              <a:spcAft>
                <a:spcPts val="0"/>
              </a:spcAft>
              <a:buSzPts val="1400"/>
              <a:buChar char="–"/>
            </a:pPr>
            <a:r>
              <a:rPr lang="en" sz="1400"/>
              <a:t>Original approach was Depth Peeling.</a:t>
            </a:r>
            <a:endParaRPr sz="1400"/>
          </a:p>
          <a:p>
            <a:pPr marL="914400" lvl="1" indent="-317500" algn="l" rtl="0">
              <a:lnSpc>
                <a:spcPct val="130000"/>
              </a:lnSpc>
              <a:spcBef>
                <a:spcPts val="0"/>
              </a:spcBef>
              <a:spcAft>
                <a:spcPts val="0"/>
              </a:spcAft>
              <a:buSzPts val="1400"/>
              <a:buChar char="–"/>
            </a:pPr>
            <a:r>
              <a:rPr lang="en" sz="1400"/>
              <a:t>Pixel linked list is more common.</a:t>
            </a:r>
            <a:endParaRPr sz="1400"/>
          </a:p>
          <a:p>
            <a:pPr marL="914400" lvl="1" indent="-317500" algn="l" rtl="0">
              <a:lnSpc>
                <a:spcPct val="130000"/>
              </a:lnSpc>
              <a:spcBef>
                <a:spcPts val="0"/>
              </a:spcBef>
              <a:spcAft>
                <a:spcPts val="0"/>
              </a:spcAft>
              <a:buSzPts val="1400"/>
              <a:buChar char="–"/>
            </a:pPr>
            <a:r>
              <a:rPr lang="en" sz="1400"/>
              <a:t>Not considering approximations like moment based OIT.</a:t>
            </a:r>
            <a:endParaRPr/>
          </a:p>
          <a:p>
            <a:pPr marL="274320" lvl="0" indent="-274320" algn="l" rtl="0">
              <a:lnSpc>
                <a:spcPct val="130000"/>
              </a:lnSpc>
              <a:spcBef>
                <a:spcPts val="0"/>
              </a:spcBef>
              <a:spcAft>
                <a:spcPts val="0"/>
              </a:spcAft>
              <a:buSzPts val="1400"/>
              <a:buChar char="•"/>
            </a:pPr>
            <a:r>
              <a:rPr lang="en"/>
              <a:t>Unbounded number of samples</a:t>
            </a:r>
            <a:endParaRPr/>
          </a:p>
          <a:p>
            <a:pPr marL="914400" lvl="1" indent="-317500" algn="l" rtl="0">
              <a:lnSpc>
                <a:spcPct val="130000"/>
              </a:lnSpc>
              <a:spcBef>
                <a:spcPts val="0"/>
              </a:spcBef>
              <a:spcAft>
                <a:spcPts val="0"/>
              </a:spcAft>
              <a:buSzPts val="1400"/>
              <a:buChar char="–"/>
            </a:pPr>
            <a:r>
              <a:rPr lang="en"/>
              <a:t>Unbounded memory</a:t>
            </a:r>
            <a:endParaRPr/>
          </a:p>
          <a:p>
            <a:pPr marL="914400" lvl="1" indent="-317500" algn="l" rtl="0">
              <a:lnSpc>
                <a:spcPct val="130000"/>
              </a:lnSpc>
              <a:spcBef>
                <a:spcPts val="0"/>
              </a:spcBef>
              <a:spcAft>
                <a:spcPts val="0"/>
              </a:spcAft>
              <a:buSzPts val="1400"/>
              <a:buChar char="–"/>
            </a:pPr>
            <a:r>
              <a:rPr lang="en"/>
              <a:t>Unbounded performance</a:t>
            </a:r>
            <a:endParaRPr/>
          </a:p>
        </p:txBody>
      </p:sp>
      <p:sp>
        <p:nvSpPr>
          <p:cNvPr id="1442" name="Google Shape;1442;p163"/>
          <p:cNvSpPr txBox="1"/>
          <p:nvPr/>
        </p:nvSpPr>
        <p:spPr>
          <a:xfrm>
            <a:off x="4278350" y="3792675"/>
            <a:ext cx="4712400" cy="1444981"/>
          </a:xfrm>
          <a:prstGeom prst="rect">
            <a:avLst/>
          </a:prstGeom>
          <a:noFill/>
          <a:ln>
            <a:noFill/>
          </a:ln>
        </p:spPr>
        <p:txBody>
          <a:bodyPr spcFirstLastPara="1" wrap="square" lIns="91425" tIns="91425" rIns="91425" bIns="91425" anchor="t" anchorCtr="0">
            <a:spAutoFit/>
          </a:bodyPr>
          <a:lstStyle/>
          <a:p>
            <a:pPr marL="0" marR="0" lvl="0" indent="0" algn="l" rtl="0">
              <a:lnSpc>
                <a:spcPct val="130000"/>
              </a:lnSpc>
              <a:spcBef>
                <a:spcPts val="0"/>
              </a:spcBef>
              <a:spcAft>
                <a:spcPts val="0"/>
              </a:spcAft>
              <a:buClr>
                <a:srgbClr val="000000"/>
              </a:buClr>
              <a:buSzPts val="700"/>
              <a:buFont typeface="Arial"/>
              <a:buNone/>
            </a:pPr>
            <a:r>
              <a:rPr lang="en" sz="700" b="0" i="0" u="none" strike="noStrike" cap="none">
                <a:solidFill>
                  <a:schemeClr val="dk1"/>
                </a:solidFill>
                <a:latin typeface="Roboto"/>
                <a:ea typeface="Roboto"/>
                <a:cs typeface="Roboto"/>
                <a:sym typeface="Roboto"/>
              </a:rPr>
              <a:t>Cass, </a:t>
            </a:r>
            <a:r>
              <a:rPr lang="en" sz="700" b="0" i="1" u="none" strike="noStrike" cap="none">
                <a:solidFill>
                  <a:schemeClr val="dk1"/>
                </a:solidFill>
                <a:latin typeface="Roboto"/>
                <a:ea typeface="Roboto"/>
                <a:cs typeface="Roboto"/>
                <a:sym typeface="Roboto"/>
              </a:rPr>
              <a:t>Interactive Order-Independent Transparency</a:t>
            </a:r>
            <a:r>
              <a:rPr lang="en" sz="700" b="0" i="0" u="none" strike="noStrike" cap="none">
                <a:solidFill>
                  <a:schemeClr val="dk1"/>
                </a:solidFill>
                <a:latin typeface="Roboto"/>
                <a:ea typeface="Roboto"/>
                <a:cs typeface="Roboto"/>
                <a:sym typeface="Roboto"/>
              </a:rPr>
              <a:t>, NVIDIA, 2001</a:t>
            </a:r>
            <a:endParaRPr sz="700" b="0" i="0" u="none" strike="noStrike" cap="none">
              <a:solidFill>
                <a:schemeClr val="dk1"/>
              </a:solidFill>
              <a:latin typeface="Roboto"/>
              <a:ea typeface="Roboto"/>
              <a:cs typeface="Roboto"/>
              <a:sym typeface="Roboto"/>
            </a:endParaRPr>
          </a:p>
          <a:p>
            <a:pPr marL="0" marR="0" lvl="0" indent="0" algn="l" rtl="0">
              <a:lnSpc>
                <a:spcPct val="130000"/>
              </a:lnSpc>
              <a:spcBef>
                <a:spcPts val="0"/>
              </a:spcBef>
              <a:spcAft>
                <a:spcPts val="0"/>
              </a:spcAft>
              <a:buClr>
                <a:srgbClr val="000000"/>
              </a:buClr>
              <a:buSzPts val="700"/>
              <a:buFont typeface="Arial"/>
              <a:buNone/>
            </a:pPr>
            <a:r>
              <a:rPr lang="en" sz="700" b="0" i="0" u="sng" strike="noStrike" cap="none">
                <a:solidFill>
                  <a:schemeClr val="accent4"/>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https://developer.download.nvidia.com/assets/gamedev/docs/OrderIndependentTransparency.pdf</a:t>
            </a:r>
            <a:endParaRPr sz="700" b="0" i="0" u="none" strike="noStrike" cap="none">
              <a:solidFill>
                <a:schemeClr val="dk1"/>
              </a:solidFill>
              <a:latin typeface="Roboto"/>
              <a:ea typeface="Roboto"/>
              <a:cs typeface="Roboto"/>
              <a:sym typeface="Roboto"/>
            </a:endParaRPr>
          </a:p>
          <a:p>
            <a:pPr marL="0" marR="0" lvl="0" indent="0" algn="l" rtl="0">
              <a:lnSpc>
                <a:spcPct val="130000"/>
              </a:lnSpc>
              <a:spcBef>
                <a:spcPts val="0"/>
              </a:spcBef>
              <a:spcAft>
                <a:spcPts val="0"/>
              </a:spcAft>
              <a:buClr>
                <a:srgbClr val="000000"/>
              </a:buClr>
              <a:buSzPts val="700"/>
              <a:buFont typeface="Arial"/>
              <a:buNone/>
            </a:pPr>
            <a:r>
              <a:rPr lang="en" sz="700" b="0" i="0" u="none" strike="noStrike" cap="none">
                <a:solidFill>
                  <a:schemeClr val="dk1"/>
                </a:solidFill>
                <a:latin typeface="Roboto"/>
                <a:ea typeface="Roboto"/>
                <a:cs typeface="Roboto"/>
                <a:sym typeface="Roboto"/>
              </a:rPr>
              <a:t>Thibieroz, </a:t>
            </a:r>
            <a:r>
              <a:rPr lang="en" sz="700" b="0" i="1" u="none" strike="noStrike" cap="none">
                <a:solidFill>
                  <a:schemeClr val="dk1"/>
                </a:solidFill>
                <a:latin typeface="Roboto"/>
                <a:ea typeface="Roboto"/>
                <a:cs typeface="Roboto"/>
                <a:sym typeface="Roboto"/>
              </a:rPr>
              <a:t>Per-Pixel Linked Lists with Direct3D 11</a:t>
            </a:r>
            <a:r>
              <a:rPr lang="en" sz="700" b="0" i="0" u="none" strike="noStrike" cap="none">
                <a:solidFill>
                  <a:schemeClr val="dk1"/>
                </a:solidFill>
                <a:latin typeface="Roboto"/>
                <a:ea typeface="Roboto"/>
                <a:cs typeface="Roboto"/>
                <a:sym typeface="Roboto"/>
              </a:rPr>
              <a:t>, GDC 2010</a:t>
            </a:r>
            <a:endParaRPr/>
          </a:p>
          <a:p>
            <a:pPr marL="0" marR="0" lvl="0" indent="0" algn="l" rtl="0">
              <a:lnSpc>
                <a:spcPct val="130000"/>
              </a:lnSpc>
              <a:spcBef>
                <a:spcPts val="0"/>
              </a:spcBef>
              <a:spcAft>
                <a:spcPts val="0"/>
              </a:spcAft>
              <a:buClr>
                <a:srgbClr val="000000"/>
              </a:buClr>
              <a:buSzPts val="700"/>
              <a:buFont typeface="Arial"/>
              <a:buNone/>
            </a:pPr>
            <a:r>
              <a:rPr lang="en" sz="700" b="0" i="0" u="sng" strike="noStrike" cap="none">
                <a:solidFill>
                  <a:schemeClr val="accent4"/>
                </a:solidFill>
                <a:latin typeface="Roboto"/>
                <a:ea typeface="Roboto"/>
                <a:cs typeface="Roboto"/>
                <a:sym typeface="Roboto"/>
                <a:hlinkClick r:id="rId5">
                  <a:extLst>
                    <a:ext uri="{A12FA001-AC4F-418D-AE19-62706E023703}">
                      <ahyp:hlinkClr xmlns:ahyp="http://schemas.microsoft.com/office/drawing/2018/hyperlinkcolor" val="tx"/>
                    </a:ext>
                  </a:extLst>
                </a:hlinkClick>
              </a:rPr>
              <a:t>https://ubm-twvideo01.s3.amazonaws.com/o1/vault/gdc10/slides/Thibieroz_Nicolas_AdvancedVisualEffectsWithDirect3D_OIT_and_Indirect_Illumination_using_DX11_Linked_Lists_part1.pdf</a:t>
            </a:r>
            <a:endParaRPr sz="700" b="0" i="0" u="none" strike="noStrike" cap="none">
              <a:solidFill>
                <a:schemeClr val="dk1"/>
              </a:solidFill>
              <a:latin typeface="Roboto"/>
              <a:ea typeface="Roboto"/>
              <a:cs typeface="Roboto"/>
              <a:sym typeface="Roboto"/>
            </a:endParaRPr>
          </a:p>
          <a:p>
            <a:pPr marL="0" marR="0" lvl="0" indent="0" algn="l" rtl="0">
              <a:lnSpc>
                <a:spcPct val="130000"/>
              </a:lnSpc>
              <a:spcBef>
                <a:spcPts val="0"/>
              </a:spcBef>
              <a:spcAft>
                <a:spcPts val="0"/>
              </a:spcAft>
              <a:buClr>
                <a:srgbClr val="000000"/>
              </a:buClr>
              <a:buSzPts val="700"/>
              <a:buFont typeface="Arial"/>
              <a:buNone/>
            </a:pPr>
            <a:r>
              <a:rPr lang="en" sz="700" b="0" i="0" u="none" strike="noStrike" cap="none">
                <a:solidFill>
                  <a:schemeClr val="dk1"/>
                </a:solidFill>
                <a:latin typeface="Roboto"/>
                <a:ea typeface="Roboto"/>
                <a:cs typeface="Roboto"/>
                <a:sym typeface="Roboto"/>
              </a:rPr>
              <a:t>Münstermann, Krumpen, Klein, and Peters, </a:t>
            </a:r>
            <a:r>
              <a:rPr lang="en" sz="700" b="0" i="1" u="none" strike="noStrike" cap="none">
                <a:solidFill>
                  <a:schemeClr val="dk1"/>
                </a:solidFill>
                <a:latin typeface="Roboto"/>
                <a:ea typeface="Roboto"/>
                <a:cs typeface="Roboto"/>
                <a:sym typeface="Roboto"/>
              </a:rPr>
              <a:t>Moment-Based Order-Independent Transparency</a:t>
            </a:r>
            <a:r>
              <a:rPr lang="en" sz="700" b="0" i="0" u="none" strike="noStrike" cap="none">
                <a:solidFill>
                  <a:schemeClr val="dk1"/>
                </a:solidFill>
                <a:latin typeface="Roboto"/>
                <a:ea typeface="Roboto"/>
                <a:cs typeface="Roboto"/>
                <a:sym typeface="Roboto"/>
              </a:rPr>
              <a:t>, I3D 2018</a:t>
            </a:r>
            <a:endParaRPr sz="700" b="0" i="0" u="none" strike="noStrike" cap="none">
              <a:solidFill>
                <a:schemeClr val="dk1"/>
              </a:solidFill>
              <a:latin typeface="Roboto"/>
              <a:ea typeface="Roboto"/>
              <a:cs typeface="Roboto"/>
              <a:sym typeface="Roboto"/>
            </a:endParaRPr>
          </a:p>
          <a:p>
            <a:pPr marL="0" marR="0" lvl="0" indent="0" algn="l" rtl="0">
              <a:lnSpc>
                <a:spcPct val="130000"/>
              </a:lnSpc>
              <a:spcBef>
                <a:spcPts val="0"/>
              </a:spcBef>
              <a:spcAft>
                <a:spcPts val="0"/>
              </a:spcAft>
              <a:buClr>
                <a:srgbClr val="000000"/>
              </a:buClr>
              <a:buSzPts val="700"/>
              <a:buFont typeface="Arial"/>
              <a:buNone/>
            </a:pPr>
            <a:r>
              <a:rPr lang="en" sz="700" b="0" i="0" u="sng" strike="noStrike" cap="none">
                <a:solidFill>
                  <a:schemeClr val="accent4"/>
                </a:solidFill>
                <a:latin typeface="Roboto"/>
                <a:ea typeface="Roboto"/>
                <a:cs typeface="Roboto"/>
                <a:sym typeface="Roboto"/>
                <a:hlinkClick r:id="rId6">
                  <a:extLst>
                    <a:ext uri="{A12FA001-AC4F-418D-AE19-62706E023703}">
                      <ahyp:hlinkClr xmlns:ahyp="http://schemas.microsoft.com/office/drawing/2018/hyperlinkcolor" val="tx"/>
                    </a:ext>
                  </a:extLst>
                </a:hlinkClick>
              </a:rPr>
              <a:t>https://cg.ivd.kit.edu/english/mboit.php</a:t>
            </a:r>
            <a:endParaRPr sz="700" b="0" i="0" u="none" strike="noStrike" cap="none">
              <a:solidFill>
                <a:schemeClr val="dk1"/>
              </a:solidFill>
              <a:latin typeface="Roboto"/>
              <a:ea typeface="Roboto"/>
              <a:cs typeface="Roboto"/>
              <a:sym typeface="Roboto"/>
            </a:endParaRPr>
          </a:p>
          <a:p>
            <a:pPr marL="0" marR="0" lvl="0" indent="457200" algn="l" rtl="0">
              <a:lnSpc>
                <a:spcPct val="130000"/>
              </a:lnSpc>
              <a:spcBef>
                <a:spcPts val="0"/>
              </a:spcBef>
              <a:spcAft>
                <a:spcPts val="0"/>
              </a:spcAft>
              <a:buClr>
                <a:srgbClr val="000000"/>
              </a:buClr>
              <a:buSzPts val="700"/>
              <a:buFont typeface="Arial"/>
              <a:buNone/>
            </a:pPr>
            <a:endParaRPr sz="700" b="0" i="0" u="none" strike="noStrike" cap="none">
              <a:solidFill>
                <a:schemeClr val="dk1"/>
              </a:solidFill>
              <a:latin typeface="Roboto"/>
              <a:ea typeface="Roboto"/>
              <a:cs typeface="Roboto"/>
              <a:sym typeface="Roboto"/>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164"/>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Render with OIT</a:t>
            </a:r>
            <a:endParaRPr/>
          </a:p>
        </p:txBody>
      </p:sp>
      <p:sp>
        <p:nvSpPr>
          <p:cNvPr id="1448" name="Google Shape;1448;p164"/>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449" name="Google Shape;1449;p164"/>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Set a hard limit on samples</a:t>
            </a:r>
            <a:endParaRPr/>
          </a:p>
          <a:p>
            <a:pPr marL="914400" lvl="1" indent="-317500" algn="l" rtl="0">
              <a:lnSpc>
                <a:spcPct val="130000"/>
              </a:lnSpc>
              <a:spcBef>
                <a:spcPts val="0"/>
              </a:spcBef>
              <a:spcAft>
                <a:spcPts val="0"/>
              </a:spcAft>
              <a:buSzPts val="1400"/>
              <a:buChar char="–"/>
            </a:pPr>
            <a:r>
              <a:rPr lang="en"/>
              <a:t>Choose as many pixels as possible within limit</a:t>
            </a:r>
            <a:endParaRPr/>
          </a:p>
          <a:p>
            <a:pPr marL="914400" lvl="1" indent="-317500" algn="l" rtl="0">
              <a:lnSpc>
                <a:spcPct val="130000"/>
              </a:lnSpc>
              <a:spcBef>
                <a:spcPts val="0"/>
              </a:spcBef>
              <a:spcAft>
                <a:spcPts val="0"/>
              </a:spcAft>
              <a:buSzPts val="1400"/>
              <a:buChar char="–"/>
            </a:pPr>
            <a:r>
              <a:rPr lang="en"/>
              <a:t>Interpolate other samples</a:t>
            </a:r>
            <a:endParaRPr/>
          </a:p>
          <a:p>
            <a:pPr marL="274320" lvl="0" indent="-274320" algn="l" rtl="0">
              <a:lnSpc>
                <a:spcPct val="130000"/>
              </a:lnSpc>
              <a:spcBef>
                <a:spcPts val="0"/>
              </a:spcBef>
              <a:spcAft>
                <a:spcPts val="0"/>
              </a:spcAft>
              <a:buSzPts val="1400"/>
              <a:buChar char="•"/>
            </a:pPr>
            <a:r>
              <a:rPr lang="en"/>
              <a:t>Bounded number of samples</a:t>
            </a:r>
            <a:endParaRPr/>
          </a:p>
          <a:p>
            <a:pPr marL="914400" lvl="1" indent="-317500" algn="l" rtl="0">
              <a:lnSpc>
                <a:spcPct val="130000"/>
              </a:lnSpc>
              <a:spcBef>
                <a:spcPts val="0"/>
              </a:spcBef>
              <a:spcAft>
                <a:spcPts val="0"/>
              </a:spcAft>
              <a:buSzPts val="1400"/>
              <a:buChar char="–"/>
            </a:pPr>
            <a:r>
              <a:rPr lang="en"/>
              <a:t>Bounded memory</a:t>
            </a:r>
            <a:endParaRPr/>
          </a:p>
          <a:p>
            <a:pPr marL="914400" lvl="1" indent="-317500" algn="l" rtl="0">
              <a:lnSpc>
                <a:spcPct val="130000"/>
              </a:lnSpc>
              <a:spcBef>
                <a:spcPts val="0"/>
              </a:spcBef>
              <a:spcAft>
                <a:spcPts val="0"/>
              </a:spcAft>
              <a:buSzPts val="1400"/>
              <a:buChar char="–"/>
            </a:pPr>
            <a:r>
              <a:rPr lang="en"/>
              <a:t>Bounded performance</a:t>
            </a:r>
            <a:endParaRPr/>
          </a:p>
          <a:p>
            <a:pPr marL="914400" lvl="0" indent="0" algn="l" rtl="0">
              <a:lnSpc>
                <a:spcPct val="130000"/>
              </a:lnSpc>
              <a:spcBef>
                <a:spcPts val="0"/>
              </a:spcBef>
              <a:spcAft>
                <a:spcPts val="0"/>
              </a:spcAft>
              <a:buSzPts val="1400"/>
              <a:buNone/>
            </a:pPr>
            <a:endParaRPr/>
          </a:p>
          <a:p>
            <a:pPr marL="914400" lvl="0" indent="0" algn="l" rtl="0">
              <a:lnSpc>
                <a:spcPct val="130000"/>
              </a:lnSpc>
              <a:spcBef>
                <a:spcPts val="0"/>
              </a:spcBef>
              <a:spcAft>
                <a:spcPts val="0"/>
              </a:spcAft>
              <a:buSzPts val="1400"/>
              <a:buNone/>
            </a:pPr>
            <a:endParaRPr/>
          </a:p>
        </p:txBody>
      </p:sp>
      <p:pic>
        <p:nvPicPr>
          <p:cNvPr id="1450" name="Google Shape;1450;p164"/>
          <p:cNvPicPr preferRelativeResize="0"/>
          <p:nvPr/>
        </p:nvPicPr>
        <p:blipFill rotWithShape="1">
          <a:blip r:embed="rId3">
            <a:alphaModFix/>
          </a:blip>
          <a:srcRect/>
          <a:stretch/>
        </p:blipFill>
        <p:spPr>
          <a:xfrm>
            <a:off x="1023250" y="1244550"/>
            <a:ext cx="3049825" cy="3049825"/>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Google Shape;1455;p165"/>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Render with OIT</a:t>
            </a:r>
            <a:endParaRPr/>
          </a:p>
        </p:txBody>
      </p:sp>
      <p:sp>
        <p:nvSpPr>
          <p:cNvPr id="1456" name="Google Shape;1456;p16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457" name="Google Shape;1457;p165"/>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Add another valid pixel</a:t>
            </a:r>
            <a:endParaRPr/>
          </a:p>
          <a:p>
            <a:pPr marL="914400" lvl="1" indent="-317500" algn="l" rtl="0">
              <a:lnSpc>
                <a:spcPct val="130000"/>
              </a:lnSpc>
              <a:spcBef>
                <a:spcPts val="0"/>
              </a:spcBef>
              <a:spcAft>
                <a:spcPts val="0"/>
              </a:spcAft>
              <a:buSzPts val="1400"/>
              <a:buChar char="–"/>
            </a:pPr>
            <a:r>
              <a:rPr lang="en"/>
              <a:t>2 samples instead of 6</a:t>
            </a:r>
            <a:endParaRPr/>
          </a:p>
          <a:p>
            <a:pPr marL="0" lvl="0" indent="0" algn="l" rtl="0">
              <a:lnSpc>
                <a:spcPct val="130000"/>
              </a:lnSpc>
              <a:spcBef>
                <a:spcPts val="0"/>
              </a:spcBef>
              <a:spcAft>
                <a:spcPts val="0"/>
              </a:spcAft>
              <a:buSzPts val="1400"/>
              <a:buNone/>
            </a:pPr>
            <a:endParaRPr/>
          </a:p>
          <a:p>
            <a:pPr marL="914400" lvl="0" indent="0" algn="l" rtl="0">
              <a:lnSpc>
                <a:spcPct val="130000"/>
              </a:lnSpc>
              <a:spcBef>
                <a:spcPts val="0"/>
              </a:spcBef>
              <a:spcAft>
                <a:spcPts val="0"/>
              </a:spcAft>
              <a:buSzPts val="1400"/>
              <a:buNone/>
            </a:pPr>
            <a:endParaRPr/>
          </a:p>
        </p:txBody>
      </p:sp>
      <p:pic>
        <p:nvPicPr>
          <p:cNvPr id="1458" name="Google Shape;1458;p165"/>
          <p:cNvPicPr preferRelativeResize="0"/>
          <p:nvPr/>
        </p:nvPicPr>
        <p:blipFill rotWithShape="1">
          <a:blip r:embed="rId3">
            <a:alphaModFix/>
          </a:blip>
          <a:srcRect/>
          <a:stretch/>
        </p:blipFill>
        <p:spPr>
          <a:xfrm>
            <a:off x="1023250" y="1244550"/>
            <a:ext cx="3049825" cy="3049825"/>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166"/>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Render with OIT</a:t>
            </a:r>
            <a:endParaRPr/>
          </a:p>
        </p:txBody>
      </p:sp>
      <p:sp>
        <p:nvSpPr>
          <p:cNvPr id="1464" name="Google Shape;1464;p16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465" name="Google Shape;1465;p166"/>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Add another valid pixel</a:t>
            </a:r>
            <a:endParaRPr/>
          </a:p>
          <a:p>
            <a:pPr marL="914400" lvl="1" indent="-317500" algn="l" rtl="0">
              <a:lnSpc>
                <a:spcPct val="130000"/>
              </a:lnSpc>
              <a:spcBef>
                <a:spcPts val="0"/>
              </a:spcBef>
              <a:spcAft>
                <a:spcPts val="0"/>
              </a:spcAft>
              <a:buSzPts val="1400"/>
              <a:buChar char="–"/>
            </a:pPr>
            <a:r>
              <a:rPr lang="en"/>
              <a:t>2 samples instead of 6</a:t>
            </a:r>
            <a:endParaRPr/>
          </a:p>
          <a:p>
            <a:pPr marL="274320" lvl="0" indent="-274320" algn="l" rtl="0">
              <a:lnSpc>
                <a:spcPct val="130000"/>
              </a:lnSpc>
              <a:spcBef>
                <a:spcPts val="0"/>
              </a:spcBef>
              <a:spcAft>
                <a:spcPts val="0"/>
              </a:spcAft>
              <a:buSzPts val="1400"/>
              <a:buChar char="•"/>
            </a:pPr>
            <a:r>
              <a:rPr lang="en"/>
              <a:t>Interpolate blue point</a:t>
            </a:r>
            <a:endParaRPr/>
          </a:p>
          <a:p>
            <a:pPr marL="914400" lvl="1" indent="-317500" algn="l" rtl="0">
              <a:lnSpc>
                <a:spcPct val="130000"/>
              </a:lnSpc>
              <a:spcBef>
                <a:spcPts val="0"/>
              </a:spcBef>
              <a:spcAft>
                <a:spcPts val="0"/>
              </a:spcAft>
              <a:buSzPts val="1400"/>
              <a:buChar char="–"/>
            </a:pPr>
            <a:r>
              <a:rPr lang="en"/>
              <a:t>Want to interpolate from similar points</a:t>
            </a:r>
            <a:endParaRPr/>
          </a:p>
          <a:p>
            <a:pPr marL="914400" lvl="1" indent="-317500" algn="l" rtl="0">
              <a:lnSpc>
                <a:spcPct val="130000"/>
              </a:lnSpc>
              <a:spcBef>
                <a:spcPts val="0"/>
              </a:spcBef>
              <a:spcAft>
                <a:spcPts val="0"/>
              </a:spcAft>
              <a:buSzPts val="1400"/>
              <a:buChar char="–"/>
            </a:pPr>
            <a:r>
              <a:rPr lang="en"/>
              <a:t>Calculate hash for each line</a:t>
            </a:r>
            <a:endParaRPr/>
          </a:p>
          <a:p>
            <a:pPr marL="914400" lvl="1" indent="-317500" algn="l" rtl="0">
              <a:lnSpc>
                <a:spcPct val="130000"/>
              </a:lnSpc>
              <a:spcBef>
                <a:spcPts val="0"/>
              </a:spcBef>
              <a:spcAft>
                <a:spcPts val="0"/>
              </a:spcAft>
              <a:buSzPts val="1400"/>
              <a:buChar char="–"/>
            </a:pPr>
            <a:r>
              <a:rPr lang="en"/>
              <a:t>Only blend if hash is the same</a:t>
            </a:r>
            <a:endParaRPr/>
          </a:p>
          <a:p>
            <a:pPr marL="914400" lvl="0" indent="0" algn="l" rtl="0">
              <a:lnSpc>
                <a:spcPct val="130000"/>
              </a:lnSpc>
              <a:spcBef>
                <a:spcPts val="0"/>
              </a:spcBef>
              <a:spcAft>
                <a:spcPts val="0"/>
              </a:spcAft>
              <a:buSzPts val="1400"/>
              <a:buNone/>
            </a:pPr>
            <a:endParaRPr/>
          </a:p>
          <a:p>
            <a:pPr marL="914400" lvl="0" indent="0" algn="l" rtl="0">
              <a:lnSpc>
                <a:spcPct val="130000"/>
              </a:lnSpc>
              <a:spcBef>
                <a:spcPts val="0"/>
              </a:spcBef>
              <a:spcAft>
                <a:spcPts val="0"/>
              </a:spcAft>
              <a:buSzPts val="1400"/>
              <a:buNone/>
            </a:pPr>
            <a:endParaRPr/>
          </a:p>
        </p:txBody>
      </p:sp>
      <p:pic>
        <p:nvPicPr>
          <p:cNvPr id="1466" name="Google Shape;1466;p166"/>
          <p:cNvPicPr preferRelativeResize="0"/>
          <p:nvPr/>
        </p:nvPicPr>
        <p:blipFill rotWithShape="1">
          <a:blip r:embed="rId3">
            <a:alphaModFix/>
          </a:blip>
          <a:srcRect/>
          <a:stretch/>
        </p:blipFill>
        <p:spPr>
          <a:xfrm>
            <a:off x="1023250" y="1244550"/>
            <a:ext cx="3049825" cy="3049825"/>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Google Shape;1471;p167"/>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Clr>
                <a:schemeClr val="dk1"/>
              </a:buClr>
              <a:buSzPts val="1400"/>
              <a:buFont typeface="Arial"/>
              <a:buNone/>
            </a:pPr>
            <a:r>
              <a:rPr lang="en"/>
              <a:t>Render with OIT</a:t>
            </a:r>
            <a:endParaRPr/>
          </a:p>
        </p:txBody>
      </p:sp>
      <p:sp>
        <p:nvSpPr>
          <p:cNvPr id="1472" name="Google Shape;1472;p16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473" name="Google Shape;1473;p167"/>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Desired result</a:t>
            </a:r>
            <a:endParaRPr/>
          </a:p>
          <a:p>
            <a:pPr marL="914400" lvl="0" indent="0" algn="l" rtl="0">
              <a:lnSpc>
                <a:spcPct val="130000"/>
              </a:lnSpc>
              <a:spcBef>
                <a:spcPts val="0"/>
              </a:spcBef>
              <a:spcAft>
                <a:spcPts val="0"/>
              </a:spcAft>
              <a:buSzPts val="1400"/>
              <a:buNone/>
            </a:pPr>
            <a:endParaRPr/>
          </a:p>
        </p:txBody>
      </p:sp>
      <p:pic>
        <p:nvPicPr>
          <p:cNvPr id="1474" name="Google Shape;1474;p167"/>
          <p:cNvPicPr preferRelativeResize="0"/>
          <p:nvPr/>
        </p:nvPicPr>
        <p:blipFill rotWithShape="1">
          <a:blip r:embed="rId3">
            <a:alphaModFix/>
          </a:blip>
          <a:srcRect/>
          <a:stretch/>
        </p:blipFill>
        <p:spPr>
          <a:xfrm>
            <a:off x="239125" y="1792649"/>
            <a:ext cx="4174176" cy="2347974"/>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168"/>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Order Independent Transparency</a:t>
            </a:r>
            <a:endParaRPr/>
          </a:p>
        </p:txBody>
      </p:sp>
      <p:sp>
        <p:nvSpPr>
          <p:cNvPr id="1480" name="Google Shape;1480;p168"/>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481" name="Google Shape;1481;p168"/>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Rasterize hash</a:t>
            </a:r>
            <a:endParaRPr/>
          </a:p>
          <a:p>
            <a:pPr marL="914400" lvl="1" indent="-317500" algn="l" rtl="0">
              <a:lnSpc>
                <a:spcPct val="130000"/>
              </a:lnSpc>
              <a:spcBef>
                <a:spcPts val="0"/>
              </a:spcBef>
              <a:spcAft>
                <a:spcPts val="0"/>
              </a:spcAft>
              <a:buSzPts val="1400"/>
              <a:buChar char="–"/>
            </a:pPr>
            <a:r>
              <a:rPr lang="en"/>
              <a:t>Give each mesh a unique id</a:t>
            </a:r>
            <a:endParaRPr/>
          </a:p>
          <a:p>
            <a:pPr marL="914400" lvl="1" indent="-317500" algn="l" rtl="0">
              <a:lnSpc>
                <a:spcPct val="130000"/>
              </a:lnSpc>
              <a:spcBef>
                <a:spcPts val="0"/>
              </a:spcBef>
              <a:spcAft>
                <a:spcPts val="0"/>
              </a:spcAft>
              <a:buSzPts val="1400"/>
              <a:buChar char="–"/>
            </a:pPr>
            <a:r>
              <a:rPr lang="en"/>
              <a:t>Increment for each sample</a:t>
            </a:r>
            <a:endParaRPr/>
          </a:p>
          <a:p>
            <a:pPr marL="1371600" lvl="2" indent="-317500" algn="l" rtl="0">
              <a:lnSpc>
                <a:spcPct val="130000"/>
              </a:lnSpc>
              <a:spcBef>
                <a:spcPts val="0"/>
              </a:spcBef>
              <a:spcAft>
                <a:spcPts val="0"/>
              </a:spcAft>
              <a:buSzPts val="1400"/>
              <a:buChar char="•"/>
            </a:pPr>
            <a:r>
              <a:rPr lang="en"/>
              <a:t>1 + (meshId &lt;&lt; 8)</a:t>
            </a:r>
            <a:endParaRPr/>
          </a:p>
          <a:p>
            <a:pPr marL="914400" lvl="1" indent="-317500" algn="l" rtl="0">
              <a:lnSpc>
                <a:spcPct val="130000"/>
              </a:lnSpc>
              <a:spcBef>
                <a:spcPts val="0"/>
              </a:spcBef>
              <a:spcAft>
                <a:spcPts val="0"/>
              </a:spcAft>
              <a:buSzPts val="1400"/>
              <a:buChar char="–"/>
            </a:pPr>
            <a:r>
              <a:rPr lang="en"/>
              <a:t>Only interpolate with similar hash</a:t>
            </a:r>
            <a:endParaRPr/>
          </a:p>
        </p:txBody>
      </p:sp>
      <p:pic>
        <p:nvPicPr>
          <p:cNvPr id="1482" name="Google Shape;1482;p168"/>
          <p:cNvPicPr preferRelativeResize="0"/>
          <p:nvPr/>
        </p:nvPicPr>
        <p:blipFill rotWithShape="1">
          <a:blip r:embed="rId3">
            <a:alphaModFix/>
          </a:blip>
          <a:srcRect/>
          <a:stretch/>
        </p:blipFill>
        <p:spPr>
          <a:xfrm>
            <a:off x="239125" y="1792649"/>
            <a:ext cx="4174176" cy="2347974"/>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169"/>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1st Geometry Pass</a:t>
            </a:r>
            <a:endParaRPr/>
          </a:p>
        </p:txBody>
      </p:sp>
      <p:sp>
        <p:nvSpPr>
          <p:cNvPr id="1488" name="Google Shape;1488;p169"/>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489" name="Google Shape;1489;p169"/>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Give each pixel a hash.</a:t>
            </a:r>
            <a:endParaRPr/>
          </a:p>
          <a:p>
            <a:pPr marL="914400" lvl="1" indent="-317500" algn="l" rtl="0">
              <a:lnSpc>
                <a:spcPct val="130000"/>
              </a:lnSpc>
              <a:spcBef>
                <a:spcPts val="0"/>
              </a:spcBef>
              <a:spcAft>
                <a:spcPts val="0"/>
              </a:spcAft>
              <a:buSzPts val="1400"/>
              <a:buChar char="–"/>
            </a:pPr>
            <a:r>
              <a:rPr lang="en"/>
              <a:t>8 bits for count</a:t>
            </a:r>
            <a:endParaRPr/>
          </a:p>
          <a:p>
            <a:pPr marL="914400" lvl="1" indent="-317500" algn="l" rtl="0">
              <a:lnSpc>
                <a:spcPct val="130000"/>
              </a:lnSpc>
              <a:spcBef>
                <a:spcPts val="0"/>
              </a:spcBef>
              <a:spcAft>
                <a:spcPts val="0"/>
              </a:spcAft>
              <a:buSzPts val="1400"/>
              <a:buChar char="–"/>
            </a:pPr>
            <a:r>
              <a:rPr lang="en"/>
              <a:t>16 bits for hash</a:t>
            </a:r>
            <a:endParaRPr/>
          </a:p>
          <a:p>
            <a:pPr marL="914400" lvl="1" indent="-317500" algn="l" rtl="0">
              <a:lnSpc>
                <a:spcPct val="130000"/>
              </a:lnSpc>
              <a:spcBef>
                <a:spcPts val="0"/>
              </a:spcBef>
              <a:spcAft>
                <a:spcPts val="0"/>
              </a:spcAft>
              <a:buSzPts val="1400"/>
              <a:buChar char="–"/>
            </a:pPr>
            <a:r>
              <a:rPr lang="en"/>
              <a:t>8 bits for overflow</a:t>
            </a:r>
            <a:endParaRPr/>
          </a:p>
          <a:p>
            <a:pPr marL="274320" lvl="0" indent="-274320" algn="l" rtl="0">
              <a:lnSpc>
                <a:spcPct val="130000"/>
              </a:lnSpc>
              <a:spcBef>
                <a:spcPts val="0"/>
              </a:spcBef>
              <a:spcAft>
                <a:spcPts val="0"/>
              </a:spcAft>
              <a:buSzPts val="1400"/>
              <a:buChar char="•"/>
            </a:pPr>
            <a:r>
              <a:rPr lang="en"/>
              <a:t>Max valid layers: 255</a:t>
            </a:r>
            <a:endParaRPr/>
          </a:p>
          <a:p>
            <a:pPr marL="914400" lvl="1" indent="-317500" algn="l" rtl="0">
              <a:lnSpc>
                <a:spcPct val="130000"/>
              </a:lnSpc>
              <a:spcBef>
                <a:spcPts val="0"/>
              </a:spcBef>
              <a:spcAft>
                <a:spcPts val="0"/>
              </a:spcAft>
              <a:buSzPts val="1400"/>
              <a:buChar char="–"/>
            </a:pPr>
            <a:r>
              <a:rPr lang="en"/>
              <a:t>TODO: Proper checking</a:t>
            </a:r>
            <a:endParaRPr/>
          </a:p>
        </p:txBody>
      </p:sp>
      <p:pic>
        <p:nvPicPr>
          <p:cNvPr id="1490" name="Google Shape;1490;p169"/>
          <p:cNvPicPr preferRelativeResize="0"/>
          <p:nvPr/>
        </p:nvPicPr>
        <p:blipFill rotWithShape="1">
          <a:blip r:embed="rId3">
            <a:alphaModFix/>
          </a:blip>
          <a:srcRect/>
          <a:stretch/>
        </p:blipFill>
        <p:spPr>
          <a:xfrm>
            <a:off x="521425" y="2571743"/>
            <a:ext cx="4017926" cy="2093856"/>
          </a:xfrm>
          <a:prstGeom prst="rect">
            <a:avLst/>
          </a:prstGeom>
          <a:noFill/>
          <a:ln>
            <a:noFill/>
          </a:ln>
        </p:spPr>
      </p:pic>
      <p:pic>
        <p:nvPicPr>
          <p:cNvPr id="1491" name="Google Shape;1491;p169"/>
          <p:cNvPicPr preferRelativeResize="0"/>
          <p:nvPr/>
        </p:nvPicPr>
        <p:blipFill rotWithShape="1">
          <a:blip r:embed="rId4">
            <a:alphaModFix/>
          </a:blip>
          <a:srcRect/>
          <a:stretch/>
        </p:blipFill>
        <p:spPr>
          <a:xfrm>
            <a:off x="1171000" y="971950"/>
            <a:ext cx="2652850" cy="1492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7"/>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Quad Utilization</a:t>
            </a:r>
            <a:endParaRPr/>
          </a:p>
        </p:txBody>
      </p:sp>
      <p:sp>
        <p:nvSpPr>
          <p:cNvPr id="210" name="Google Shape;210;p1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211" name="Google Shape;211;p17"/>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What if a quad is not full</a:t>
            </a:r>
            <a:endParaRPr/>
          </a:p>
          <a:p>
            <a:pPr marL="914400" lvl="1" indent="-317500" algn="l" rtl="0">
              <a:lnSpc>
                <a:spcPct val="130000"/>
              </a:lnSpc>
              <a:spcBef>
                <a:spcPts val="0"/>
              </a:spcBef>
              <a:spcAft>
                <a:spcPts val="0"/>
              </a:spcAft>
              <a:buSzPts val="1400"/>
              <a:buChar char="–"/>
            </a:pPr>
            <a:r>
              <a:rPr lang="en"/>
              <a:t>Filled with helper lanes</a:t>
            </a:r>
            <a:endParaRPr/>
          </a:p>
          <a:p>
            <a:pPr marL="274320" lvl="0" indent="-274320" algn="l" rtl="0">
              <a:lnSpc>
                <a:spcPct val="130000"/>
              </a:lnSpc>
              <a:spcBef>
                <a:spcPts val="0"/>
              </a:spcBef>
              <a:spcAft>
                <a:spcPts val="0"/>
              </a:spcAft>
              <a:buSzPts val="1400"/>
              <a:buChar char="•"/>
            </a:pPr>
            <a:r>
              <a:rPr lang="en"/>
              <a:t>Pixel shader on helper lanes</a:t>
            </a:r>
            <a:endParaRPr/>
          </a:p>
          <a:p>
            <a:pPr marL="914400" lvl="1" indent="-317500" algn="l" rtl="0">
              <a:lnSpc>
                <a:spcPct val="130000"/>
              </a:lnSpc>
              <a:spcBef>
                <a:spcPts val="0"/>
              </a:spcBef>
              <a:spcAft>
                <a:spcPts val="0"/>
              </a:spcAft>
              <a:buSzPts val="1400"/>
              <a:buChar char="–"/>
            </a:pPr>
            <a:r>
              <a:rPr lang="en"/>
              <a:t>Result is discarded</a:t>
            </a:r>
            <a:endParaRPr/>
          </a:p>
        </p:txBody>
      </p:sp>
      <p:pic>
        <p:nvPicPr>
          <p:cNvPr id="212" name="Google Shape;212;p17"/>
          <p:cNvPicPr preferRelativeResize="0"/>
          <p:nvPr/>
        </p:nvPicPr>
        <p:blipFill rotWithShape="1">
          <a:blip r:embed="rId3">
            <a:alphaModFix/>
          </a:blip>
          <a:srcRect/>
          <a:stretch/>
        </p:blipFill>
        <p:spPr>
          <a:xfrm>
            <a:off x="321900" y="1921575"/>
            <a:ext cx="4156176" cy="2078075"/>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170"/>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Order Independent Transparency</a:t>
            </a:r>
            <a:endParaRPr/>
          </a:p>
        </p:txBody>
      </p:sp>
      <p:sp>
        <p:nvSpPr>
          <p:cNvPr id="1497" name="Google Shape;1497;p17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498" name="Google Shape;1498;p170"/>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Choose sparse pixels</a:t>
            </a:r>
            <a:endParaRPr/>
          </a:p>
          <a:p>
            <a:pPr marL="914400" lvl="1" indent="-317500" algn="l" rtl="0">
              <a:lnSpc>
                <a:spcPct val="130000"/>
              </a:lnSpc>
              <a:spcBef>
                <a:spcPts val="0"/>
              </a:spcBef>
              <a:spcAft>
                <a:spcPts val="0"/>
              </a:spcAft>
              <a:buSzPts val="1400"/>
              <a:buChar char="–"/>
            </a:pPr>
            <a:r>
              <a:rPr lang="en"/>
              <a:t>Selected in </a:t>
            </a:r>
            <a:r>
              <a:rPr lang="en">
                <a:solidFill>
                  <a:srgbClr val="38761D"/>
                </a:solidFill>
              </a:rPr>
              <a:t>GREEN</a:t>
            </a:r>
            <a:endParaRPr/>
          </a:p>
          <a:p>
            <a:pPr marL="914400" lvl="1" indent="-317500" algn="l" rtl="0">
              <a:lnSpc>
                <a:spcPct val="130000"/>
              </a:lnSpc>
              <a:spcBef>
                <a:spcPts val="0"/>
              </a:spcBef>
              <a:spcAft>
                <a:spcPts val="0"/>
              </a:spcAft>
              <a:buSzPts val="1400"/>
              <a:buChar char="–"/>
            </a:pPr>
            <a:r>
              <a:rPr lang="en"/>
              <a:t>Allocate space in a giant buffer</a:t>
            </a:r>
            <a:endParaRPr>
              <a:solidFill>
                <a:srgbClr val="38761D"/>
              </a:solidFill>
            </a:endParaRPr>
          </a:p>
          <a:p>
            <a:pPr marL="914400" lvl="0" indent="0" algn="l" rtl="0">
              <a:lnSpc>
                <a:spcPct val="130000"/>
              </a:lnSpc>
              <a:spcBef>
                <a:spcPts val="0"/>
              </a:spcBef>
              <a:spcAft>
                <a:spcPts val="0"/>
              </a:spcAft>
              <a:buSzPts val="1400"/>
              <a:buNone/>
            </a:pPr>
            <a:endParaRPr/>
          </a:p>
        </p:txBody>
      </p:sp>
      <p:pic>
        <p:nvPicPr>
          <p:cNvPr id="1499" name="Google Shape;1499;p170"/>
          <p:cNvPicPr preferRelativeResize="0"/>
          <p:nvPr/>
        </p:nvPicPr>
        <p:blipFill rotWithShape="1">
          <a:blip r:embed="rId3">
            <a:alphaModFix/>
          </a:blip>
          <a:srcRect/>
          <a:stretch/>
        </p:blipFill>
        <p:spPr>
          <a:xfrm>
            <a:off x="892475" y="1516051"/>
            <a:ext cx="3069795" cy="2957400"/>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171"/>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2nd Geometry Pass</a:t>
            </a:r>
            <a:endParaRPr/>
          </a:p>
        </p:txBody>
      </p:sp>
      <p:sp>
        <p:nvSpPr>
          <p:cNvPr id="1505" name="Google Shape;1505;p17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506" name="Google Shape;1506;p171"/>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Bump allocate sample data</a:t>
            </a:r>
            <a:endParaRPr/>
          </a:p>
          <a:p>
            <a:pPr marL="914400" lvl="1" indent="-317500" algn="l" rtl="0">
              <a:lnSpc>
                <a:spcPct val="130000"/>
              </a:lnSpc>
              <a:spcBef>
                <a:spcPts val="0"/>
              </a:spcBef>
              <a:spcAft>
                <a:spcPts val="0"/>
              </a:spcAft>
              <a:buSzPts val="1400"/>
              <a:buChar char="–"/>
            </a:pPr>
            <a:r>
              <a:rPr lang="en" sz="1400"/>
              <a:t>Visibility ID</a:t>
            </a:r>
            <a:endParaRPr sz="1400"/>
          </a:p>
          <a:p>
            <a:pPr marL="914400" lvl="1" indent="-317500" algn="l" rtl="0">
              <a:lnSpc>
                <a:spcPct val="130000"/>
              </a:lnSpc>
              <a:spcBef>
                <a:spcPts val="0"/>
              </a:spcBef>
              <a:spcAft>
                <a:spcPts val="0"/>
              </a:spcAft>
              <a:buSzPts val="1400"/>
              <a:buChar char="–"/>
            </a:pPr>
            <a:r>
              <a:rPr lang="en" sz="1400"/>
              <a:t>Depth</a:t>
            </a:r>
            <a:endParaRPr sz="1400"/>
          </a:p>
          <a:p>
            <a:pPr marL="914400" lvl="1" indent="-317500" algn="l" rtl="0">
              <a:lnSpc>
                <a:spcPct val="130000"/>
              </a:lnSpc>
              <a:spcBef>
                <a:spcPts val="0"/>
              </a:spcBef>
              <a:spcAft>
                <a:spcPts val="0"/>
              </a:spcAft>
              <a:buSzPts val="1400"/>
              <a:buChar char="–"/>
            </a:pPr>
            <a:r>
              <a:rPr lang="en" sz="1400"/>
              <a:t>Source XY</a:t>
            </a:r>
            <a:endParaRPr sz="1400"/>
          </a:p>
          <a:p>
            <a:pPr marL="274320" lvl="0" indent="-274320" algn="l" rtl="0">
              <a:lnSpc>
                <a:spcPct val="130000"/>
              </a:lnSpc>
              <a:spcBef>
                <a:spcPts val="0"/>
              </a:spcBef>
              <a:spcAft>
                <a:spcPts val="0"/>
              </a:spcAft>
              <a:buSzPts val="1400"/>
              <a:buChar char="•"/>
            </a:pPr>
            <a:r>
              <a:rPr lang="en"/>
              <a:t>All samples in a giant buffer</a:t>
            </a:r>
            <a:endParaRPr/>
          </a:p>
          <a:p>
            <a:pPr marL="914400" lvl="0" indent="0" algn="l" rtl="0">
              <a:lnSpc>
                <a:spcPct val="130000"/>
              </a:lnSpc>
              <a:spcBef>
                <a:spcPts val="0"/>
              </a:spcBef>
              <a:spcAft>
                <a:spcPts val="0"/>
              </a:spcAft>
              <a:buSzPts val="1400"/>
              <a:buNone/>
            </a:pPr>
            <a:endParaRPr/>
          </a:p>
        </p:txBody>
      </p:sp>
      <p:pic>
        <p:nvPicPr>
          <p:cNvPr id="1507" name="Google Shape;1507;p171"/>
          <p:cNvPicPr preferRelativeResize="0"/>
          <p:nvPr/>
        </p:nvPicPr>
        <p:blipFill rotWithShape="1">
          <a:blip r:embed="rId3">
            <a:alphaModFix/>
          </a:blip>
          <a:srcRect/>
          <a:stretch/>
        </p:blipFill>
        <p:spPr>
          <a:xfrm>
            <a:off x="314325" y="1353969"/>
            <a:ext cx="4316701" cy="2904481"/>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1512" name="Google Shape;1512;p17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513" name="Google Shape;1513;p172"/>
          <p:cNvSpPr txBox="1">
            <a:spLocks noGrp="1"/>
          </p:cNvSpPr>
          <p:nvPr>
            <p:ph type="body" idx="1"/>
          </p:nvPr>
        </p:nvSpPr>
        <p:spPr>
          <a:xfrm>
            <a:off x="321906" y="1063510"/>
            <a:ext cx="8507100" cy="33798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Sort Samples by Material</a:t>
            </a:r>
            <a:endParaRPr/>
          </a:p>
          <a:p>
            <a:pPr marL="274320" lvl="0" indent="-274320" algn="l" rtl="0">
              <a:lnSpc>
                <a:spcPct val="130000"/>
              </a:lnSpc>
              <a:spcBef>
                <a:spcPts val="0"/>
              </a:spcBef>
              <a:spcAft>
                <a:spcPts val="0"/>
              </a:spcAft>
              <a:buSzPts val="1400"/>
              <a:buChar char="•"/>
            </a:pPr>
            <a:r>
              <a:rPr lang="en"/>
              <a:t>ExecuteIndirect for each Material</a:t>
            </a:r>
            <a:endParaRPr/>
          </a:p>
          <a:p>
            <a:pPr marL="914400" lvl="1" indent="-317500" algn="l" rtl="0">
              <a:lnSpc>
                <a:spcPct val="130000"/>
              </a:lnSpc>
              <a:spcBef>
                <a:spcPts val="0"/>
              </a:spcBef>
              <a:spcAft>
                <a:spcPts val="0"/>
              </a:spcAft>
              <a:buSzPts val="1400"/>
              <a:buChar char="–"/>
            </a:pPr>
            <a:r>
              <a:rPr lang="en"/>
              <a:t>Write</a:t>
            </a:r>
            <a:r>
              <a:rPr lang="en" sz="1400"/>
              <a:t> GBuffer data to a buffer</a:t>
            </a:r>
            <a:endParaRPr sz="1400"/>
          </a:p>
          <a:p>
            <a:pPr marL="914400" lvl="1" indent="-317500" algn="l" rtl="0">
              <a:lnSpc>
                <a:spcPct val="130000"/>
              </a:lnSpc>
              <a:spcBef>
                <a:spcPts val="0"/>
              </a:spcBef>
              <a:spcAft>
                <a:spcPts val="0"/>
              </a:spcAft>
              <a:buSzPts val="1400"/>
              <a:buChar char="–"/>
            </a:pPr>
            <a:r>
              <a:rPr lang="en" sz="1400"/>
              <a:t>Also store modulation/coverage</a:t>
            </a:r>
            <a:endParaRPr/>
          </a:p>
          <a:p>
            <a:pPr marL="274320" lvl="0" indent="-274320" algn="l" rtl="0">
              <a:lnSpc>
                <a:spcPct val="130000"/>
              </a:lnSpc>
              <a:spcBef>
                <a:spcPts val="0"/>
              </a:spcBef>
              <a:spcAft>
                <a:spcPts val="0"/>
              </a:spcAft>
              <a:buSzPts val="1400"/>
              <a:buChar char="•"/>
            </a:pPr>
            <a:r>
              <a:rPr lang="en"/>
              <a:t>Lighting Pass</a:t>
            </a:r>
            <a:endParaRPr/>
          </a:p>
          <a:p>
            <a:pPr marL="914400" lvl="1" indent="-317500" algn="l" rtl="0">
              <a:lnSpc>
                <a:spcPct val="130000"/>
              </a:lnSpc>
              <a:spcBef>
                <a:spcPts val="0"/>
              </a:spcBef>
              <a:spcAft>
                <a:spcPts val="0"/>
              </a:spcAft>
              <a:buSzPts val="1400"/>
              <a:buChar char="–"/>
            </a:pPr>
            <a:r>
              <a:rPr lang="en" sz="1400"/>
              <a:t>Just like opaque pass</a:t>
            </a:r>
            <a:endParaRPr/>
          </a:p>
          <a:p>
            <a:pPr marL="274320" lvl="0" indent="-274320" algn="l" rtl="0">
              <a:lnSpc>
                <a:spcPct val="130000"/>
              </a:lnSpc>
              <a:spcBef>
                <a:spcPts val="0"/>
              </a:spcBef>
              <a:spcAft>
                <a:spcPts val="0"/>
              </a:spcAft>
              <a:buSzPts val="1400"/>
              <a:buChar char="•"/>
            </a:pPr>
            <a:r>
              <a:rPr lang="en"/>
              <a:t>Detect edges</a:t>
            </a:r>
            <a:endParaRPr/>
          </a:p>
          <a:p>
            <a:pPr marL="914400" lvl="1" indent="-317500" algn="l" rtl="0">
              <a:lnSpc>
                <a:spcPct val="130000"/>
              </a:lnSpc>
              <a:spcBef>
                <a:spcPts val="0"/>
              </a:spcBef>
              <a:spcAft>
                <a:spcPts val="0"/>
              </a:spcAft>
              <a:buSzPts val="1400"/>
              <a:buChar char="–"/>
            </a:pPr>
            <a:r>
              <a:rPr lang="en"/>
              <a:t>Similar to opaque pass, but use hash instead of depth/normal/instance.</a:t>
            </a:r>
            <a:endParaRPr/>
          </a:p>
          <a:p>
            <a:pPr marL="274320" lvl="0" indent="-274320" algn="l" rtl="0">
              <a:lnSpc>
                <a:spcPct val="130000"/>
              </a:lnSpc>
              <a:spcBef>
                <a:spcPts val="0"/>
              </a:spcBef>
              <a:spcAft>
                <a:spcPts val="0"/>
              </a:spcAft>
              <a:buSzPts val="1400"/>
              <a:buChar char="•"/>
            </a:pPr>
            <a:r>
              <a:rPr lang="en"/>
              <a:t>Reconstruction</a:t>
            </a:r>
            <a:endParaRPr/>
          </a:p>
          <a:p>
            <a:pPr marL="914400" lvl="1" indent="-317500" algn="l" rtl="0">
              <a:lnSpc>
                <a:spcPct val="130000"/>
              </a:lnSpc>
              <a:spcBef>
                <a:spcPts val="0"/>
              </a:spcBef>
              <a:spcAft>
                <a:spcPts val="0"/>
              </a:spcAft>
              <a:buSzPts val="1400"/>
              <a:buChar char="–"/>
            </a:pPr>
            <a:r>
              <a:rPr lang="en"/>
              <a:t>Just like opaque pass</a:t>
            </a:r>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173"/>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Order Independent Transparency</a:t>
            </a:r>
            <a:endParaRPr/>
          </a:p>
        </p:txBody>
      </p:sp>
      <p:sp>
        <p:nvSpPr>
          <p:cNvPr id="1519" name="Google Shape;1519;p17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520" name="Google Shape;1520;p173"/>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Rasterized hash</a:t>
            </a:r>
            <a:endParaRPr/>
          </a:p>
          <a:p>
            <a:pPr marL="274320" lvl="0" indent="-274320" algn="l" rtl="0">
              <a:lnSpc>
                <a:spcPct val="130000"/>
              </a:lnSpc>
              <a:spcBef>
                <a:spcPts val="0"/>
              </a:spcBef>
              <a:spcAft>
                <a:spcPts val="0"/>
              </a:spcAft>
              <a:buSzPts val="1400"/>
              <a:buChar char="•"/>
            </a:pPr>
            <a:r>
              <a:rPr lang="en"/>
              <a:t>Choose pixels</a:t>
            </a:r>
            <a:endParaRPr/>
          </a:p>
          <a:p>
            <a:pPr marL="274320" lvl="0" indent="-274320" algn="l" rtl="0">
              <a:lnSpc>
                <a:spcPct val="130000"/>
              </a:lnSpc>
              <a:spcBef>
                <a:spcPts val="0"/>
              </a:spcBef>
              <a:spcAft>
                <a:spcPts val="0"/>
              </a:spcAft>
              <a:buSzPts val="1400"/>
              <a:buChar char="•"/>
            </a:pPr>
            <a:r>
              <a:rPr lang="en"/>
              <a:t>Count number of samples</a:t>
            </a:r>
            <a:endParaRPr/>
          </a:p>
          <a:p>
            <a:pPr marL="274320" lvl="0" indent="-274320" algn="l" rtl="0">
              <a:lnSpc>
                <a:spcPct val="130000"/>
              </a:lnSpc>
              <a:spcBef>
                <a:spcPts val="0"/>
              </a:spcBef>
              <a:spcAft>
                <a:spcPts val="0"/>
              </a:spcAft>
              <a:buSzPts val="1400"/>
              <a:buChar char="•"/>
            </a:pPr>
            <a:r>
              <a:rPr lang="en"/>
              <a:t>Write sample ids for pixels</a:t>
            </a:r>
            <a:endParaRPr/>
          </a:p>
          <a:p>
            <a:pPr marL="274320" lvl="0" indent="-274320" algn="l" rtl="0">
              <a:lnSpc>
                <a:spcPct val="130000"/>
              </a:lnSpc>
              <a:spcBef>
                <a:spcPts val="0"/>
              </a:spcBef>
              <a:spcAft>
                <a:spcPts val="0"/>
              </a:spcAft>
              <a:buSzPts val="1400"/>
              <a:buChar char="•"/>
            </a:pPr>
            <a:r>
              <a:rPr lang="en"/>
              <a:t>Sort sparse pixels</a:t>
            </a:r>
            <a:endParaRPr/>
          </a:p>
          <a:p>
            <a:pPr marL="274320" lvl="0" indent="-274320" algn="l" rtl="0">
              <a:lnSpc>
                <a:spcPct val="130000"/>
              </a:lnSpc>
              <a:spcBef>
                <a:spcPts val="0"/>
              </a:spcBef>
              <a:spcAft>
                <a:spcPts val="0"/>
              </a:spcAft>
              <a:buSzPts val="1400"/>
              <a:buChar char="•"/>
            </a:pPr>
            <a:r>
              <a:rPr lang="en"/>
              <a:t>Blend colors for sparse pixels</a:t>
            </a:r>
            <a:endParaRPr/>
          </a:p>
          <a:p>
            <a:pPr marL="274320" lvl="0" indent="-274320" algn="l" rtl="0">
              <a:lnSpc>
                <a:spcPct val="130000"/>
              </a:lnSpc>
              <a:spcBef>
                <a:spcPts val="0"/>
              </a:spcBef>
              <a:spcAft>
                <a:spcPts val="0"/>
              </a:spcAft>
              <a:buSzPts val="1400"/>
              <a:buChar char="•"/>
            </a:pPr>
            <a:r>
              <a:rPr lang="en"/>
              <a:t>Interpolate using hash for edges</a:t>
            </a:r>
            <a:endParaRPr/>
          </a:p>
          <a:p>
            <a:pPr marL="274320" lvl="0" indent="-274320" algn="l" rtl="0">
              <a:lnSpc>
                <a:spcPct val="130000"/>
              </a:lnSpc>
              <a:spcBef>
                <a:spcPts val="0"/>
              </a:spcBef>
              <a:spcAft>
                <a:spcPts val="0"/>
              </a:spcAft>
              <a:buSzPts val="1400"/>
              <a:buChar char="•"/>
            </a:pPr>
            <a:r>
              <a:rPr lang="en"/>
              <a:t>TAA</a:t>
            </a:r>
            <a:endParaRPr/>
          </a:p>
        </p:txBody>
      </p:sp>
      <p:pic>
        <p:nvPicPr>
          <p:cNvPr id="1521" name="Google Shape;1521;p173"/>
          <p:cNvPicPr preferRelativeResize="0"/>
          <p:nvPr/>
        </p:nvPicPr>
        <p:blipFill rotWithShape="1">
          <a:blip r:embed="rId3">
            <a:alphaModFix/>
          </a:blip>
          <a:srcRect/>
          <a:stretch/>
        </p:blipFill>
        <p:spPr>
          <a:xfrm>
            <a:off x="239125" y="1792649"/>
            <a:ext cx="4174176" cy="2347974"/>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174"/>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OIT Performance</a:t>
            </a:r>
            <a:endParaRPr/>
          </a:p>
        </p:txBody>
      </p:sp>
      <p:sp>
        <p:nvSpPr>
          <p:cNvPr id="1527" name="Google Shape;1527;p174"/>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528" name="Google Shape;1528;p174"/>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Fixed number of OIT samples</a:t>
            </a:r>
            <a:endParaRPr/>
          </a:p>
          <a:p>
            <a:pPr marL="914400" lvl="1" indent="-317500" algn="l" rtl="0">
              <a:lnSpc>
                <a:spcPct val="130000"/>
              </a:lnSpc>
              <a:spcBef>
                <a:spcPts val="0"/>
              </a:spcBef>
              <a:spcAft>
                <a:spcPts val="0"/>
              </a:spcAft>
              <a:buSzPts val="1400"/>
              <a:buChar char="–"/>
            </a:pPr>
            <a:r>
              <a:rPr lang="en"/>
              <a:t>0.25x camera screen resolution.</a:t>
            </a:r>
            <a:endParaRPr/>
          </a:p>
          <a:p>
            <a:pPr marL="914400" lvl="1" indent="-317500" algn="l" rtl="0">
              <a:lnSpc>
                <a:spcPct val="130000"/>
              </a:lnSpc>
              <a:spcBef>
                <a:spcPts val="0"/>
              </a:spcBef>
              <a:spcAft>
                <a:spcPts val="0"/>
              </a:spcAft>
              <a:buSzPts val="1400"/>
              <a:buChar char="–"/>
            </a:pPr>
            <a:r>
              <a:rPr lang="en"/>
              <a:t>Transparent materials usually lack high-frequency detail</a:t>
            </a:r>
            <a:endParaRPr/>
          </a:p>
        </p:txBody>
      </p:sp>
      <p:graphicFrame>
        <p:nvGraphicFramePr>
          <p:cNvPr id="1529" name="Google Shape;1529;p174"/>
          <p:cNvGraphicFramePr/>
          <p:nvPr/>
        </p:nvGraphicFramePr>
        <p:xfrm>
          <a:off x="952500" y="2000250"/>
          <a:ext cx="3318000" cy="1188630"/>
        </p:xfrm>
        <a:graphic>
          <a:graphicData uri="http://schemas.openxmlformats.org/drawingml/2006/table">
            <a:tbl>
              <a:tblPr>
                <a:noFill/>
                <a:tableStyleId>{FF5025A9-A4E0-4EE2-ADD7-1DCA00A941EB}</a:tableStyleId>
              </a:tblPr>
              <a:tblGrid>
                <a:gridCol w="1659000">
                  <a:extLst>
                    <a:ext uri="{9D8B030D-6E8A-4147-A177-3AD203B41FA5}">
                      <a16:colId xmlns:a16="http://schemas.microsoft.com/office/drawing/2014/main" val="20000"/>
                    </a:ext>
                  </a:extLst>
                </a:gridCol>
                <a:gridCol w="1659000">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Time</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Forward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1.91ms</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OIT</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2.00ms</a:t>
                      </a:r>
                      <a:endParaRPr sz="1400" u="none" strike="noStrike" cap="none"/>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175"/>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OIT Performance</a:t>
            </a:r>
            <a:endParaRPr/>
          </a:p>
        </p:txBody>
      </p:sp>
      <p:sp>
        <p:nvSpPr>
          <p:cNvPr id="1535" name="Google Shape;1535;p17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536" name="Google Shape;1536;p175"/>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Frame breakdown.</a:t>
            </a:r>
            <a:endParaRPr/>
          </a:p>
          <a:p>
            <a:pPr marL="914400" lvl="1" indent="-317500" algn="l" rtl="0">
              <a:lnSpc>
                <a:spcPct val="130000"/>
              </a:lnSpc>
              <a:spcBef>
                <a:spcPts val="0"/>
              </a:spcBef>
              <a:spcAft>
                <a:spcPts val="0"/>
              </a:spcAft>
              <a:buSzPts val="1400"/>
              <a:buChar char="–"/>
            </a:pPr>
            <a:r>
              <a:rPr lang="en"/>
              <a:t>2.00ms total</a:t>
            </a:r>
            <a:endParaRPr/>
          </a:p>
          <a:p>
            <a:pPr marL="274320" lvl="0" indent="-274320" algn="l" rtl="0">
              <a:lnSpc>
                <a:spcPct val="130000"/>
              </a:lnSpc>
              <a:spcBef>
                <a:spcPts val="0"/>
              </a:spcBef>
              <a:spcAft>
                <a:spcPts val="0"/>
              </a:spcAft>
              <a:buSzPts val="1400"/>
              <a:buChar char="•"/>
            </a:pPr>
            <a:r>
              <a:rPr lang="en"/>
              <a:t>Rasterization Passes:</a:t>
            </a:r>
            <a:endParaRPr/>
          </a:p>
          <a:p>
            <a:pPr marL="914400" lvl="1" indent="-317500" algn="l" rtl="0">
              <a:lnSpc>
                <a:spcPct val="130000"/>
              </a:lnSpc>
              <a:spcBef>
                <a:spcPts val="0"/>
              </a:spcBef>
              <a:spcAft>
                <a:spcPts val="0"/>
              </a:spcAft>
              <a:buSzPts val="1400"/>
              <a:buChar char="–"/>
            </a:pPr>
            <a:r>
              <a:rPr lang="en"/>
              <a:t>“Count” and “Write Vis”</a:t>
            </a:r>
            <a:endParaRPr/>
          </a:p>
          <a:p>
            <a:pPr marL="914400" lvl="1" indent="-317500" algn="l" rtl="0">
              <a:lnSpc>
                <a:spcPct val="130000"/>
              </a:lnSpc>
              <a:spcBef>
                <a:spcPts val="0"/>
              </a:spcBef>
              <a:spcAft>
                <a:spcPts val="0"/>
              </a:spcAft>
              <a:buSzPts val="1400"/>
              <a:buChar char="–"/>
            </a:pPr>
            <a:r>
              <a:rPr lang="en"/>
              <a:t>0.49ms</a:t>
            </a:r>
            <a:endParaRPr/>
          </a:p>
          <a:p>
            <a:pPr marL="274320" lvl="0" indent="-274320" algn="l" rtl="0">
              <a:lnSpc>
                <a:spcPct val="130000"/>
              </a:lnSpc>
              <a:spcBef>
                <a:spcPts val="0"/>
              </a:spcBef>
              <a:spcAft>
                <a:spcPts val="0"/>
              </a:spcAft>
              <a:buSzPts val="1400"/>
              <a:buChar char="•"/>
            </a:pPr>
            <a:r>
              <a:rPr lang="en"/>
              <a:t>Lighting/Material Passes:</a:t>
            </a:r>
            <a:endParaRPr/>
          </a:p>
          <a:p>
            <a:pPr marL="914400" lvl="1" indent="-317500" algn="l" rtl="0">
              <a:lnSpc>
                <a:spcPct val="130000"/>
              </a:lnSpc>
              <a:spcBef>
                <a:spcPts val="0"/>
              </a:spcBef>
              <a:spcAft>
                <a:spcPts val="0"/>
              </a:spcAft>
              <a:buSzPts val="1400"/>
              <a:buChar char="–"/>
            </a:pPr>
            <a:r>
              <a:rPr lang="en"/>
              <a:t>0.54ms</a:t>
            </a:r>
            <a:endParaRPr/>
          </a:p>
        </p:txBody>
      </p:sp>
      <p:sp>
        <p:nvSpPr>
          <p:cNvPr id="1537" name="Google Shape;1537;p175"/>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Cost in MS</a:t>
            </a:r>
            <a:endParaRPr/>
          </a:p>
        </p:txBody>
      </p:sp>
      <p:sp>
        <p:nvSpPr>
          <p:cNvPr id="1538" name="Google Shape;1538;p175"/>
          <p:cNvSpPr txBox="1">
            <a:spLocks noGrp="1"/>
          </p:cNvSpPr>
          <p:nvPr>
            <p:ph type="body" idx="3"/>
          </p:nvPr>
        </p:nvSpPr>
        <p:spPr>
          <a:xfrm>
            <a:off x="321905" y="1450400"/>
            <a:ext cx="4082400" cy="2978700"/>
          </a:xfrm>
          <a:prstGeom prst="rect">
            <a:avLst/>
          </a:prstGeom>
          <a:noFill/>
          <a:ln>
            <a:noFill/>
          </a:ln>
        </p:spPr>
        <p:txBody>
          <a:bodyPr spcFirstLastPara="1" wrap="square" lIns="0" tIns="34275" rIns="68575" bIns="34275" anchor="t" anchorCtr="0">
            <a:normAutofit fontScale="85000" lnSpcReduction="20000"/>
          </a:bodyPr>
          <a:lstStyle/>
          <a:p>
            <a:pPr marL="0" lvl="0" indent="457200" algn="l" rtl="0">
              <a:lnSpc>
                <a:spcPct val="130000"/>
              </a:lnSpc>
              <a:spcBef>
                <a:spcPts val="0"/>
              </a:spcBef>
              <a:spcAft>
                <a:spcPts val="0"/>
              </a:spcAft>
              <a:buSzPct val="91503"/>
              <a:buNone/>
            </a:pPr>
            <a:r>
              <a:rPr lang="en"/>
              <a:t>Count: 			.22</a:t>
            </a:r>
            <a:endParaRPr/>
          </a:p>
          <a:p>
            <a:pPr marL="0" lvl="0" indent="457200" algn="l" rtl="0">
              <a:lnSpc>
                <a:spcPct val="130000"/>
              </a:lnSpc>
              <a:spcBef>
                <a:spcPts val="0"/>
              </a:spcBef>
              <a:spcAft>
                <a:spcPts val="0"/>
              </a:spcAft>
              <a:buSzPct val="91503"/>
              <a:buNone/>
            </a:pPr>
            <a:r>
              <a:rPr lang="en"/>
              <a:t>Choose Pixels:		.23</a:t>
            </a:r>
            <a:endParaRPr/>
          </a:p>
          <a:p>
            <a:pPr marL="0" lvl="0" indent="457200" algn="l" rtl="0">
              <a:lnSpc>
                <a:spcPct val="130000"/>
              </a:lnSpc>
              <a:spcBef>
                <a:spcPts val="0"/>
              </a:spcBef>
              <a:spcAft>
                <a:spcPts val="0"/>
              </a:spcAft>
              <a:buSzPct val="91503"/>
              <a:buNone/>
            </a:pPr>
            <a:r>
              <a:rPr lang="en"/>
              <a:t>Prefix Sum:		.08</a:t>
            </a:r>
            <a:endParaRPr/>
          </a:p>
          <a:p>
            <a:pPr marL="0" lvl="0" indent="457200" algn="l" rtl="0">
              <a:lnSpc>
                <a:spcPct val="130000"/>
              </a:lnSpc>
              <a:spcBef>
                <a:spcPts val="0"/>
              </a:spcBef>
              <a:spcAft>
                <a:spcPts val="0"/>
              </a:spcAft>
              <a:buSzPct val="91503"/>
              <a:buNone/>
            </a:pPr>
            <a:r>
              <a:rPr lang="en"/>
              <a:t>Write Vis:			.25</a:t>
            </a:r>
            <a:endParaRPr/>
          </a:p>
          <a:p>
            <a:pPr marL="0" lvl="0" indent="457200" algn="l" rtl="0">
              <a:lnSpc>
                <a:spcPct val="130000"/>
              </a:lnSpc>
              <a:spcBef>
                <a:spcPts val="0"/>
              </a:spcBef>
              <a:spcAft>
                <a:spcPts val="0"/>
              </a:spcAft>
              <a:buSzPct val="91503"/>
              <a:buNone/>
            </a:pPr>
            <a:r>
              <a:rPr lang="en"/>
              <a:t>Evaluate Material:	.24</a:t>
            </a:r>
            <a:endParaRPr/>
          </a:p>
          <a:p>
            <a:pPr marL="0" lvl="0" indent="457200" algn="l" rtl="0">
              <a:lnSpc>
                <a:spcPct val="130000"/>
              </a:lnSpc>
              <a:spcBef>
                <a:spcPts val="0"/>
              </a:spcBef>
              <a:spcAft>
                <a:spcPts val="0"/>
              </a:spcAft>
              <a:buSzPct val="91503"/>
              <a:buNone/>
            </a:pPr>
            <a:r>
              <a:rPr lang="en"/>
              <a:t>Evaluate Lighting:	.30</a:t>
            </a:r>
            <a:endParaRPr/>
          </a:p>
          <a:p>
            <a:pPr marL="0" lvl="0" indent="457200" algn="l" rtl="0">
              <a:lnSpc>
                <a:spcPct val="130000"/>
              </a:lnSpc>
              <a:spcBef>
                <a:spcPts val="0"/>
              </a:spcBef>
              <a:spcAft>
                <a:spcPts val="0"/>
              </a:spcAft>
              <a:buSzPct val="91503"/>
              <a:buNone/>
            </a:pPr>
            <a:r>
              <a:rPr lang="en"/>
              <a:t>Sort:				.12</a:t>
            </a:r>
            <a:endParaRPr/>
          </a:p>
          <a:p>
            <a:pPr marL="0" lvl="0" indent="457200" algn="l" rtl="0">
              <a:lnSpc>
                <a:spcPct val="130000"/>
              </a:lnSpc>
              <a:spcBef>
                <a:spcPts val="0"/>
              </a:spcBef>
              <a:spcAft>
                <a:spcPts val="0"/>
              </a:spcAft>
              <a:buSzPct val="91503"/>
              <a:buNone/>
            </a:pPr>
            <a:r>
              <a:rPr lang="en"/>
              <a:t>Merge:			.15</a:t>
            </a:r>
            <a:endParaRPr/>
          </a:p>
          <a:p>
            <a:pPr marL="0" lvl="0" indent="457200" algn="l" rtl="0">
              <a:lnSpc>
                <a:spcPct val="130000"/>
              </a:lnSpc>
              <a:spcBef>
                <a:spcPts val="0"/>
              </a:spcBef>
              <a:spcAft>
                <a:spcPts val="0"/>
              </a:spcAft>
              <a:buSzPct val="91503"/>
              <a:buNone/>
            </a:pPr>
            <a:r>
              <a:rPr lang="en"/>
              <a:t>Find Neighbors:		.13</a:t>
            </a:r>
            <a:endParaRPr/>
          </a:p>
          <a:p>
            <a:pPr marL="0" lvl="0" indent="457200" algn="l" rtl="0">
              <a:lnSpc>
                <a:spcPct val="130000"/>
              </a:lnSpc>
              <a:spcBef>
                <a:spcPts val="0"/>
              </a:spcBef>
              <a:spcAft>
                <a:spcPts val="0"/>
              </a:spcAft>
              <a:buSzPct val="91503"/>
              <a:buNone/>
            </a:pPr>
            <a:r>
              <a:rPr lang="en"/>
              <a:t>Blend Neighbors:	.15</a:t>
            </a:r>
            <a:endParaRPr/>
          </a:p>
          <a:p>
            <a:pPr marL="0" lvl="0" indent="457200" algn="l" rtl="0">
              <a:lnSpc>
                <a:spcPct val="130000"/>
              </a:lnSpc>
              <a:spcBef>
                <a:spcPts val="0"/>
              </a:spcBef>
              <a:spcAft>
                <a:spcPts val="0"/>
              </a:spcAft>
              <a:buSzPct val="91503"/>
              <a:buNone/>
            </a:pPr>
            <a:r>
              <a:rPr lang="en"/>
              <a:t>Other:			.14</a:t>
            </a:r>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p176"/>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Order Independent Transparency</a:t>
            </a:r>
            <a:endParaRPr/>
          </a:p>
        </p:txBody>
      </p:sp>
      <p:sp>
        <p:nvSpPr>
          <p:cNvPr id="1544" name="Google Shape;1544;p17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545" name="Google Shape;1545;p176"/>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Pros:</a:t>
            </a:r>
            <a:endParaRPr/>
          </a:p>
          <a:p>
            <a:pPr marL="914400" lvl="1" indent="-317500" algn="l" rtl="0">
              <a:lnSpc>
                <a:spcPct val="130000"/>
              </a:lnSpc>
              <a:spcBef>
                <a:spcPts val="0"/>
              </a:spcBef>
              <a:spcAft>
                <a:spcPts val="0"/>
              </a:spcAft>
              <a:buSzPts val="1400"/>
              <a:buChar char="–"/>
            </a:pPr>
            <a:r>
              <a:rPr lang="en"/>
              <a:t>Guaranteed memory size</a:t>
            </a:r>
            <a:endParaRPr/>
          </a:p>
          <a:p>
            <a:pPr marL="914400" lvl="1" indent="-317500" algn="l" rtl="0">
              <a:lnSpc>
                <a:spcPct val="130000"/>
              </a:lnSpc>
              <a:spcBef>
                <a:spcPts val="0"/>
              </a:spcBef>
              <a:spcAft>
                <a:spcPts val="0"/>
              </a:spcAft>
              <a:buSzPts val="1400"/>
              <a:buChar char="–"/>
            </a:pPr>
            <a:r>
              <a:rPr lang="en"/>
              <a:t>Scales well with complexity</a:t>
            </a:r>
            <a:endParaRPr/>
          </a:p>
          <a:p>
            <a:pPr marL="274320" lvl="0" indent="-274320" algn="l" rtl="0">
              <a:lnSpc>
                <a:spcPct val="130000"/>
              </a:lnSpc>
              <a:spcBef>
                <a:spcPts val="0"/>
              </a:spcBef>
              <a:spcAft>
                <a:spcPts val="0"/>
              </a:spcAft>
              <a:buSzPts val="1400"/>
              <a:buChar char="•"/>
            </a:pPr>
            <a:r>
              <a:rPr lang="en"/>
              <a:t>Cons:</a:t>
            </a:r>
            <a:endParaRPr/>
          </a:p>
          <a:p>
            <a:pPr marL="914400" lvl="1" indent="-317500" algn="l" rtl="0">
              <a:lnSpc>
                <a:spcPct val="130000"/>
              </a:lnSpc>
              <a:spcBef>
                <a:spcPts val="0"/>
              </a:spcBef>
              <a:spcAft>
                <a:spcPts val="0"/>
              </a:spcAft>
              <a:buSzPts val="1400"/>
              <a:buChar char="–"/>
            </a:pPr>
            <a:r>
              <a:rPr lang="en"/>
              <a:t>Extra passes add up</a:t>
            </a:r>
            <a:endParaRPr/>
          </a:p>
          <a:p>
            <a:pPr marL="914400" lvl="1" indent="-317500" algn="l" rtl="0">
              <a:lnSpc>
                <a:spcPct val="130000"/>
              </a:lnSpc>
              <a:spcBef>
                <a:spcPts val="0"/>
              </a:spcBef>
              <a:spcAft>
                <a:spcPts val="0"/>
              </a:spcAft>
              <a:buSzPts val="1400"/>
              <a:buChar char="–"/>
            </a:pPr>
            <a:r>
              <a:rPr lang="en"/>
              <a:t>Trouble with detailed geometry</a:t>
            </a:r>
            <a:endParaRPr/>
          </a:p>
          <a:p>
            <a:pPr marL="1371600" lvl="2" indent="-317500" algn="l" rtl="0">
              <a:lnSpc>
                <a:spcPct val="130000"/>
              </a:lnSpc>
              <a:spcBef>
                <a:spcPts val="0"/>
              </a:spcBef>
              <a:spcAft>
                <a:spcPts val="0"/>
              </a:spcAft>
              <a:buSzPts val="1400"/>
              <a:buChar char="•"/>
            </a:pPr>
            <a:r>
              <a:rPr lang="en"/>
              <a:t>Fortunately, transparency materials tend to be low frequency</a:t>
            </a:r>
            <a:endParaRPr/>
          </a:p>
        </p:txBody>
      </p:sp>
      <p:pic>
        <p:nvPicPr>
          <p:cNvPr id="1546" name="Google Shape;1546;p176"/>
          <p:cNvPicPr preferRelativeResize="0"/>
          <p:nvPr/>
        </p:nvPicPr>
        <p:blipFill rotWithShape="1">
          <a:blip r:embed="rId3">
            <a:alphaModFix/>
          </a:blip>
          <a:srcRect/>
          <a:stretch/>
        </p:blipFill>
        <p:spPr>
          <a:xfrm>
            <a:off x="239125" y="1792649"/>
            <a:ext cx="4174176" cy="2347974"/>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177"/>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Order Independent Transparency</a:t>
            </a:r>
            <a:endParaRPr/>
          </a:p>
        </p:txBody>
      </p:sp>
      <p:sp>
        <p:nvSpPr>
          <p:cNvPr id="1552" name="Google Shape;1552;p17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553" name="Google Shape;1553;p177"/>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Stepping stone to future algorithms.</a:t>
            </a:r>
            <a:endParaRPr/>
          </a:p>
          <a:p>
            <a:pPr marL="914400" lvl="1" indent="-317500" algn="l" rtl="0">
              <a:lnSpc>
                <a:spcPct val="130000"/>
              </a:lnSpc>
              <a:spcBef>
                <a:spcPts val="0"/>
              </a:spcBef>
              <a:spcAft>
                <a:spcPts val="0"/>
              </a:spcAft>
              <a:buSzPts val="1400"/>
              <a:buChar char="–"/>
            </a:pPr>
            <a:r>
              <a:rPr lang="en"/>
              <a:t>Sparse approximation of depth layers opens interesting possibilities.</a:t>
            </a:r>
            <a:endParaRPr/>
          </a:p>
          <a:p>
            <a:pPr marL="914400" lvl="1" indent="-317500" algn="l" rtl="0">
              <a:lnSpc>
                <a:spcPct val="130000"/>
              </a:lnSpc>
              <a:spcBef>
                <a:spcPts val="0"/>
              </a:spcBef>
              <a:spcAft>
                <a:spcPts val="0"/>
              </a:spcAft>
              <a:buSzPts val="1400"/>
              <a:buChar char="–"/>
            </a:pPr>
            <a:r>
              <a:rPr lang="en"/>
              <a:t>Multiple refraction?</a:t>
            </a:r>
            <a:endParaRPr/>
          </a:p>
          <a:p>
            <a:pPr marL="914400" lvl="1" indent="-317500" algn="l" rtl="0">
              <a:lnSpc>
                <a:spcPct val="130000"/>
              </a:lnSpc>
              <a:spcBef>
                <a:spcPts val="0"/>
              </a:spcBef>
              <a:spcAft>
                <a:spcPts val="0"/>
              </a:spcAft>
              <a:buSzPts val="1400"/>
              <a:buChar char="–"/>
            </a:pPr>
            <a:r>
              <a:rPr lang="en"/>
              <a:t>DOF with transparent?</a:t>
            </a:r>
            <a:endParaRPr/>
          </a:p>
        </p:txBody>
      </p:sp>
      <p:pic>
        <p:nvPicPr>
          <p:cNvPr id="1554" name="Google Shape;1554;p177"/>
          <p:cNvPicPr preferRelativeResize="0"/>
          <p:nvPr/>
        </p:nvPicPr>
        <p:blipFill rotWithShape="1">
          <a:blip r:embed="rId3">
            <a:alphaModFix/>
          </a:blip>
          <a:srcRect/>
          <a:stretch/>
        </p:blipFill>
        <p:spPr>
          <a:xfrm>
            <a:off x="1023250" y="1244550"/>
            <a:ext cx="3049825" cy="3049825"/>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178"/>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Use case: Enterprise Assets</a:t>
            </a:r>
            <a:endParaRPr/>
          </a:p>
        </p:txBody>
      </p:sp>
      <p:sp>
        <p:nvSpPr>
          <p:cNvPr id="1560" name="Google Shape;1560;p178"/>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OIT</a:t>
            </a:r>
            <a:endParaRPr/>
          </a:p>
        </p:txBody>
      </p:sp>
      <p:sp>
        <p:nvSpPr>
          <p:cNvPr id="1561" name="Google Shape;1561;p178"/>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USD Viewer for High End</a:t>
            </a:r>
            <a:endParaRPr/>
          </a:p>
          <a:p>
            <a:pPr marL="914400" lvl="1" indent="-317500" algn="l" rtl="0">
              <a:lnSpc>
                <a:spcPct val="130000"/>
              </a:lnSpc>
              <a:spcBef>
                <a:spcPts val="0"/>
              </a:spcBef>
              <a:spcAft>
                <a:spcPts val="0"/>
              </a:spcAft>
              <a:buSzPts val="1400"/>
              <a:buChar char="–"/>
            </a:pPr>
            <a:r>
              <a:rPr lang="en" sz="1400"/>
              <a:t>Assets designed for VFX/Offline</a:t>
            </a:r>
            <a:endParaRPr sz="1400"/>
          </a:p>
          <a:p>
            <a:pPr marL="914400" lvl="1" indent="-317500" algn="l" rtl="0">
              <a:lnSpc>
                <a:spcPct val="130000"/>
              </a:lnSpc>
              <a:spcBef>
                <a:spcPts val="0"/>
              </a:spcBef>
              <a:spcAft>
                <a:spcPts val="0"/>
              </a:spcAft>
              <a:buSzPts val="1400"/>
              <a:buChar char="–"/>
            </a:pPr>
            <a:r>
              <a:rPr lang="en" sz="1400"/>
              <a:t>Realtime viewer needs to </a:t>
            </a:r>
            <a:r>
              <a:rPr lang="en"/>
              <a:t>“</a:t>
            </a:r>
            <a:r>
              <a:rPr lang="en" sz="1400"/>
              <a:t>just work</a:t>
            </a:r>
            <a:r>
              <a:rPr lang="en"/>
              <a:t>”</a:t>
            </a:r>
            <a:endParaRPr/>
          </a:p>
          <a:p>
            <a:pPr marL="457200" lvl="0" indent="0" algn="l" rtl="0">
              <a:lnSpc>
                <a:spcPct val="130000"/>
              </a:lnSpc>
              <a:spcBef>
                <a:spcPts val="0"/>
              </a:spcBef>
              <a:spcAft>
                <a:spcPts val="0"/>
              </a:spcAft>
              <a:buSzPts val="1400"/>
              <a:buNone/>
            </a:pPr>
            <a:endParaRPr/>
          </a:p>
        </p:txBody>
      </p:sp>
      <p:pic>
        <p:nvPicPr>
          <p:cNvPr id="1562" name="Google Shape;1562;p178"/>
          <p:cNvPicPr preferRelativeResize="0"/>
          <p:nvPr/>
        </p:nvPicPr>
        <p:blipFill rotWithShape="1">
          <a:blip r:embed="rId3">
            <a:alphaModFix/>
          </a:blip>
          <a:srcRect/>
          <a:stretch/>
        </p:blipFill>
        <p:spPr>
          <a:xfrm>
            <a:off x="239125" y="1792649"/>
            <a:ext cx="4174176" cy="2347974"/>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7" name="Google Shape;1567;p179"/>
          <p:cNvSpPr txBox="1">
            <a:spLocks noGrp="1"/>
          </p:cNvSpPr>
          <p:nvPr>
            <p:ph type="body" idx="2"/>
          </p:nvPr>
        </p:nvSpPr>
        <p:spPr>
          <a:xfrm>
            <a:off x="321005" y="1070650"/>
            <a:ext cx="4082400" cy="2978700"/>
          </a:xfrm>
          <a:prstGeom prst="rect">
            <a:avLst/>
          </a:prstGeom>
          <a:noFill/>
          <a:ln>
            <a:noFill/>
          </a:ln>
        </p:spPr>
        <p:txBody>
          <a:bodyPr spcFirstLastPara="1" wrap="square" lIns="0" tIns="34275" rIns="68575" bIns="34275" anchor="t" anchorCtr="0">
            <a:normAutofit fontScale="92500" lnSpcReduction="10000"/>
          </a:bodyPr>
          <a:lstStyle/>
          <a:p>
            <a:pPr marL="274320" lvl="0" indent="-274320" algn="l" rtl="0">
              <a:lnSpc>
                <a:spcPct val="130000"/>
              </a:lnSpc>
              <a:spcBef>
                <a:spcPts val="0"/>
              </a:spcBef>
              <a:spcAft>
                <a:spcPts val="0"/>
              </a:spcAft>
              <a:buSzPct val="84084"/>
              <a:buChar char="•"/>
            </a:pPr>
            <a:r>
              <a:rPr lang="en"/>
              <a:t>Sebastien Aaltonen</a:t>
            </a:r>
            <a:endParaRPr/>
          </a:p>
          <a:p>
            <a:pPr marL="274320" lvl="0" indent="-274320" algn="l" rtl="0">
              <a:lnSpc>
                <a:spcPct val="130000"/>
              </a:lnSpc>
              <a:spcBef>
                <a:spcPts val="0"/>
              </a:spcBef>
              <a:spcAft>
                <a:spcPts val="0"/>
              </a:spcAft>
              <a:buSzPct val="84084"/>
              <a:buChar char="•"/>
            </a:pPr>
            <a:r>
              <a:rPr lang="en"/>
              <a:t>Scott Anderson</a:t>
            </a:r>
            <a:endParaRPr/>
          </a:p>
          <a:p>
            <a:pPr marL="274320" lvl="0" indent="-274320" algn="l" rtl="0">
              <a:lnSpc>
                <a:spcPct val="130000"/>
              </a:lnSpc>
              <a:spcBef>
                <a:spcPts val="0"/>
              </a:spcBef>
              <a:spcAft>
                <a:spcPts val="0"/>
              </a:spcAft>
              <a:buSzPct val="84084"/>
              <a:buChar char="•"/>
            </a:pPr>
            <a:r>
              <a:rPr lang="en"/>
              <a:t>Simon Brown</a:t>
            </a:r>
            <a:endParaRPr/>
          </a:p>
          <a:p>
            <a:pPr marL="274320" lvl="0" indent="-274320" algn="l" rtl="0">
              <a:lnSpc>
                <a:spcPct val="130000"/>
              </a:lnSpc>
              <a:spcBef>
                <a:spcPts val="0"/>
              </a:spcBef>
              <a:spcAft>
                <a:spcPts val="0"/>
              </a:spcAft>
              <a:buSzPct val="84084"/>
              <a:buChar char="•"/>
            </a:pPr>
            <a:r>
              <a:rPr lang="en"/>
              <a:t>Antoine Cohade</a:t>
            </a:r>
            <a:endParaRPr/>
          </a:p>
          <a:p>
            <a:pPr marL="274320" lvl="0" indent="-274320" algn="l" rtl="0">
              <a:lnSpc>
                <a:spcPct val="130000"/>
              </a:lnSpc>
              <a:spcBef>
                <a:spcPts val="0"/>
              </a:spcBef>
              <a:spcAft>
                <a:spcPts val="0"/>
              </a:spcAft>
              <a:buSzPct val="84084"/>
              <a:buChar char="•"/>
            </a:pPr>
            <a:r>
              <a:rPr lang="en"/>
              <a:t>Kathia Contreras</a:t>
            </a:r>
            <a:endParaRPr/>
          </a:p>
          <a:p>
            <a:pPr marL="274320" lvl="0" indent="-274320" algn="l" rtl="0">
              <a:lnSpc>
                <a:spcPct val="130000"/>
              </a:lnSpc>
              <a:spcBef>
                <a:spcPts val="0"/>
              </a:spcBef>
              <a:spcAft>
                <a:spcPts val="0"/>
              </a:spcAft>
              <a:buSzPct val="84084"/>
              <a:buChar char="•"/>
            </a:pPr>
            <a:r>
              <a:rPr lang="en"/>
              <a:t>Kleber Garcia</a:t>
            </a:r>
            <a:endParaRPr/>
          </a:p>
          <a:p>
            <a:pPr marL="274320" lvl="0" indent="-274320" algn="l" rtl="0">
              <a:lnSpc>
                <a:spcPct val="130000"/>
              </a:lnSpc>
              <a:spcBef>
                <a:spcPts val="0"/>
              </a:spcBef>
              <a:spcAft>
                <a:spcPts val="0"/>
              </a:spcAft>
              <a:buSzPct val="84084"/>
              <a:buChar char="•"/>
            </a:pPr>
            <a:r>
              <a:rPr lang="en"/>
              <a:t>Soufiane Khiat</a:t>
            </a:r>
            <a:endParaRPr/>
          </a:p>
          <a:p>
            <a:pPr marL="274320" lvl="0" indent="-274320" algn="l" rtl="0">
              <a:lnSpc>
                <a:spcPct val="130000"/>
              </a:lnSpc>
              <a:spcBef>
                <a:spcPts val="0"/>
              </a:spcBef>
              <a:spcAft>
                <a:spcPts val="0"/>
              </a:spcAft>
              <a:buSzPct val="84084"/>
              <a:buChar char="•"/>
            </a:pPr>
            <a:r>
              <a:rPr lang="en"/>
              <a:t>Kristin Lague</a:t>
            </a:r>
            <a:endParaRPr/>
          </a:p>
          <a:p>
            <a:pPr marL="274320" lvl="0" indent="-274320" algn="l" rtl="0">
              <a:lnSpc>
                <a:spcPct val="130000"/>
              </a:lnSpc>
              <a:spcBef>
                <a:spcPts val="0"/>
              </a:spcBef>
              <a:spcAft>
                <a:spcPts val="0"/>
              </a:spcAft>
              <a:buSzPct val="84084"/>
              <a:buChar char="•"/>
            </a:pPr>
            <a:r>
              <a:rPr lang="en"/>
              <a:t>Sebastien Legarde</a:t>
            </a:r>
            <a:endParaRPr/>
          </a:p>
        </p:txBody>
      </p:sp>
      <p:sp>
        <p:nvSpPr>
          <p:cNvPr id="1568" name="Google Shape;1568;p179"/>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ACKNOWLEDGEMENTS</a:t>
            </a:r>
            <a:endParaRPr/>
          </a:p>
        </p:txBody>
      </p:sp>
      <p:sp>
        <p:nvSpPr>
          <p:cNvPr id="1569" name="Google Shape;1569;p179"/>
          <p:cNvSpPr txBox="1">
            <a:spLocks noGrp="1"/>
          </p:cNvSpPr>
          <p:nvPr>
            <p:ph type="body" idx="4"/>
          </p:nvPr>
        </p:nvSpPr>
        <p:spPr>
          <a:xfrm>
            <a:off x="4699311" y="107065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Timothy Lottes</a:t>
            </a:r>
            <a:endParaRPr/>
          </a:p>
          <a:p>
            <a:pPr marL="274320" lvl="0" indent="-274320" algn="l" rtl="0">
              <a:lnSpc>
                <a:spcPct val="130000"/>
              </a:lnSpc>
              <a:spcBef>
                <a:spcPts val="0"/>
              </a:spcBef>
              <a:spcAft>
                <a:spcPts val="0"/>
              </a:spcAft>
              <a:buSzPts val="1400"/>
              <a:buChar char="•"/>
            </a:pPr>
            <a:r>
              <a:rPr lang="en"/>
              <a:t>Alix Michel</a:t>
            </a:r>
            <a:endParaRPr/>
          </a:p>
          <a:p>
            <a:pPr marL="274320" lvl="0" indent="-274320" algn="l" rtl="0">
              <a:lnSpc>
                <a:spcPct val="130000"/>
              </a:lnSpc>
              <a:spcBef>
                <a:spcPts val="0"/>
              </a:spcBef>
              <a:spcAft>
                <a:spcPts val="0"/>
              </a:spcAft>
              <a:buSzPts val="1400"/>
              <a:buChar char="•"/>
            </a:pPr>
            <a:r>
              <a:rPr lang="en"/>
              <a:t>Greg Mitrano</a:t>
            </a:r>
            <a:endParaRPr/>
          </a:p>
          <a:p>
            <a:pPr marL="274320" lvl="0" indent="-274320" algn="l" rtl="0">
              <a:lnSpc>
                <a:spcPct val="130000"/>
              </a:lnSpc>
              <a:spcBef>
                <a:spcPts val="0"/>
              </a:spcBef>
              <a:spcAft>
                <a:spcPts val="0"/>
              </a:spcAft>
              <a:buSzPts val="1400"/>
              <a:buChar char="•"/>
            </a:pPr>
            <a:r>
              <a:rPr lang="en"/>
              <a:t>Masayoshi Miyamoto</a:t>
            </a:r>
            <a:endParaRPr/>
          </a:p>
          <a:p>
            <a:pPr marL="274320" lvl="0" indent="-274320" algn="l" rtl="0">
              <a:lnSpc>
                <a:spcPct val="130000"/>
              </a:lnSpc>
              <a:spcBef>
                <a:spcPts val="0"/>
              </a:spcBef>
              <a:spcAft>
                <a:spcPts val="0"/>
              </a:spcAft>
              <a:buSzPts val="1400"/>
              <a:buChar char="•"/>
            </a:pPr>
            <a:r>
              <a:rPr lang="en"/>
              <a:t>Daniel Suttor</a:t>
            </a:r>
            <a:endParaRPr/>
          </a:p>
          <a:p>
            <a:pPr marL="274320" lvl="0" indent="-274320" algn="l" rtl="0">
              <a:lnSpc>
                <a:spcPct val="130000"/>
              </a:lnSpc>
              <a:spcBef>
                <a:spcPts val="0"/>
              </a:spcBef>
              <a:spcAft>
                <a:spcPts val="0"/>
              </a:spcAft>
              <a:buSzPts val="1400"/>
              <a:buChar char="•"/>
            </a:pPr>
            <a:r>
              <a:rPr lang="en"/>
              <a:t>Natasha Tatarchuk</a:t>
            </a:r>
            <a:endParaRPr/>
          </a:p>
          <a:p>
            <a:pPr marL="274320" lvl="0" indent="-274320" algn="l" rtl="0">
              <a:lnSpc>
                <a:spcPct val="130000"/>
              </a:lnSpc>
              <a:spcBef>
                <a:spcPts val="0"/>
              </a:spcBef>
              <a:spcAft>
                <a:spcPts val="0"/>
              </a:spcAft>
              <a:buSzPts val="1400"/>
              <a:buChar char="•"/>
            </a:pPr>
            <a:r>
              <a:rPr lang="en"/>
              <a:t>Rinaldo Tjan</a:t>
            </a:r>
            <a:endParaRPr/>
          </a:p>
          <a:p>
            <a:pPr marL="274320" lvl="0" indent="-274320" algn="l" rtl="0">
              <a:lnSpc>
                <a:spcPct val="130000"/>
              </a:lnSpc>
              <a:spcBef>
                <a:spcPts val="0"/>
              </a:spcBef>
              <a:spcAft>
                <a:spcPts val="0"/>
              </a:spcAft>
              <a:buSzPts val="1400"/>
              <a:buChar char="•"/>
            </a:pPr>
            <a:r>
              <a:rPr lang="en"/>
              <a:t>Habib Zargarpour</a:t>
            </a:r>
            <a:endParaRPr/>
          </a:p>
        </p:txBody>
      </p:sp>
      <p:sp>
        <p:nvSpPr>
          <p:cNvPr id="1570" name="Google Shape;1570;p179"/>
          <p:cNvSpPr txBox="1">
            <a:spLocks noGrp="1"/>
          </p:cNvSpPr>
          <p:nvPr>
            <p:ph type="body" idx="1"/>
          </p:nvPr>
        </p:nvSpPr>
        <p:spPr>
          <a:xfrm>
            <a:off x="1841025" y="4049350"/>
            <a:ext cx="5401500" cy="346200"/>
          </a:xfrm>
          <a:prstGeom prst="rect">
            <a:avLst/>
          </a:prstGeom>
          <a:noFill/>
          <a:ln>
            <a:noFill/>
          </a:ln>
        </p:spPr>
        <p:txBody>
          <a:bodyPr spcFirstLastPara="1" wrap="square" lIns="0" tIns="34275" rIns="68575" bIns="34275" anchor="t" anchorCtr="0">
            <a:spAutoFit/>
          </a:bodyPr>
          <a:lstStyle/>
          <a:p>
            <a:pPr marL="0" lvl="0" indent="0" algn="ctr" rtl="0">
              <a:lnSpc>
                <a:spcPct val="100000"/>
              </a:lnSpc>
              <a:spcBef>
                <a:spcPts val="0"/>
              </a:spcBef>
              <a:spcAft>
                <a:spcPts val="0"/>
              </a:spcAft>
              <a:buSzPts val="1400"/>
              <a:buNone/>
            </a:pPr>
            <a:r>
              <a:rPr lang="en"/>
              <a:t>And everyone from the Weta Realtime team at Unity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8"/>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Quad utilization</a:t>
            </a:r>
            <a:endParaRPr/>
          </a:p>
        </p:txBody>
      </p:sp>
      <p:sp>
        <p:nvSpPr>
          <p:cNvPr id="218" name="Google Shape;218;p18"/>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219" name="Google Shape;219;p18"/>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What if multiple triangles cover the same quad?</a:t>
            </a:r>
            <a:endParaRPr/>
          </a:p>
        </p:txBody>
      </p:sp>
      <p:pic>
        <p:nvPicPr>
          <p:cNvPr id="220" name="Google Shape;220;p18"/>
          <p:cNvPicPr preferRelativeResize="0"/>
          <p:nvPr/>
        </p:nvPicPr>
        <p:blipFill rotWithShape="1">
          <a:blip r:embed="rId3">
            <a:alphaModFix/>
          </a:blip>
          <a:srcRect/>
          <a:stretch/>
        </p:blipFill>
        <p:spPr>
          <a:xfrm>
            <a:off x="942925" y="1255550"/>
            <a:ext cx="2703775" cy="1622276"/>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g2f0a0b51042_0_3"/>
          <p:cNvSpPr txBox="1">
            <a:spLocks noGrp="1"/>
          </p:cNvSpPr>
          <p:nvPr>
            <p:ph type="body" idx="2"/>
          </p:nvPr>
        </p:nvSpPr>
        <p:spPr>
          <a:xfrm>
            <a:off x="321005" y="1070650"/>
            <a:ext cx="4082400" cy="2978700"/>
          </a:xfrm>
          <a:prstGeom prst="rect">
            <a:avLst/>
          </a:prstGeom>
          <a:noFill/>
          <a:ln>
            <a:noFill/>
          </a:ln>
        </p:spPr>
        <p:txBody>
          <a:bodyPr spcFirstLastPara="1" wrap="square" lIns="0" tIns="34275" rIns="68575" bIns="34275" anchor="t" anchorCtr="0">
            <a:normAutofit/>
          </a:bodyPr>
          <a:lstStyle/>
          <a:p>
            <a:pPr marL="274320" lvl="0" indent="-281527" algn="l" rtl="0">
              <a:lnSpc>
                <a:spcPct val="130000"/>
              </a:lnSpc>
              <a:spcBef>
                <a:spcPts val="0"/>
              </a:spcBef>
              <a:spcAft>
                <a:spcPts val="0"/>
              </a:spcAft>
              <a:buSzPts val="1514"/>
              <a:buChar char="•"/>
            </a:pPr>
            <a:r>
              <a:rPr lang="en"/>
              <a:t>Michal Drobot</a:t>
            </a:r>
            <a:endParaRPr/>
          </a:p>
          <a:p>
            <a:pPr marL="274320" lvl="0" indent="-281527" algn="l" rtl="0">
              <a:lnSpc>
                <a:spcPct val="130000"/>
              </a:lnSpc>
              <a:spcBef>
                <a:spcPts val="0"/>
              </a:spcBef>
              <a:spcAft>
                <a:spcPts val="0"/>
              </a:spcAft>
              <a:buSzPts val="1514"/>
              <a:buChar char="•"/>
            </a:pPr>
            <a:r>
              <a:rPr lang="en"/>
              <a:t>Stephen Hill</a:t>
            </a:r>
            <a:endParaRPr/>
          </a:p>
          <a:p>
            <a:pPr marL="274320" lvl="0" indent="-281527" algn="l" rtl="0">
              <a:lnSpc>
                <a:spcPct val="130000"/>
              </a:lnSpc>
              <a:spcBef>
                <a:spcPts val="0"/>
              </a:spcBef>
              <a:spcAft>
                <a:spcPts val="0"/>
              </a:spcAft>
              <a:buSzPts val="1514"/>
              <a:buChar char="•"/>
            </a:pPr>
            <a:r>
              <a:rPr lang="en"/>
              <a:t>James McLaren</a:t>
            </a:r>
            <a:endParaRPr/>
          </a:p>
        </p:txBody>
      </p:sp>
      <p:sp>
        <p:nvSpPr>
          <p:cNvPr id="1576" name="Google Shape;1576;g2f0a0b51042_0_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ACKNOWLEDGEMENTS</a:t>
            </a:r>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Google Shape;1581;p18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REFERENCES - VBUFFER</a:t>
            </a:r>
            <a:endParaRPr/>
          </a:p>
        </p:txBody>
      </p:sp>
      <p:sp>
        <p:nvSpPr>
          <p:cNvPr id="1582" name="Google Shape;1582;p180"/>
          <p:cNvSpPr txBox="1">
            <a:spLocks noGrp="1"/>
          </p:cNvSpPr>
          <p:nvPr>
            <p:ph type="body" idx="1"/>
          </p:nvPr>
        </p:nvSpPr>
        <p:spPr>
          <a:xfrm>
            <a:off x="321906" y="1063510"/>
            <a:ext cx="8507100" cy="3379800"/>
          </a:xfrm>
          <a:prstGeom prst="rect">
            <a:avLst/>
          </a:prstGeom>
          <a:noFill/>
          <a:ln>
            <a:noFill/>
          </a:ln>
        </p:spPr>
        <p:txBody>
          <a:bodyPr spcFirstLastPara="1" wrap="square" lIns="0" tIns="34275" rIns="68575" bIns="34275" anchor="t" anchorCtr="0">
            <a:normAutofit fontScale="92500" lnSpcReduction="10000"/>
          </a:bodyPr>
          <a:lstStyle/>
          <a:p>
            <a:pPr marL="0" lvl="0" indent="0" algn="l" rtl="0">
              <a:lnSpc>
                <a:spcPct val="130000"/>
              </a:lnSpc>
              <a:spcBef>
                <a:spcPts val="0"/>
              </a:spcBef>
              <a:spcAft>
                <a:spcPts val="0"/>
              </a:spcAft>
              <a:buSzPct val="178060"/>
              <a:buNone/>
            </a:pPr>
            <a:r>
              <a:rPr lang="en" sz="850"/>
              <a:t>Burns and Hunt, </a:t>
            </a:r>
            <a:r>
              <a:rPr lang="en" sz="850" i="1"/>
              <a:t>The Visibility Buffer: A Cache-Friendly Approach to Deferred Shading</a:t>
            </a:r>
            <a:r>
              <a:rPr lang="en" sz="850"/>
              <a:t>, JCGT 2013</a:t>
            </a:r>
            <a:endParaRPr sz="850"/>
          </a:p>
          <a:p>
            <a:pPr marL="0" lvl="0" indent="457200" algn="l" rtl="0">
              <a:lnSpc>
                <a:spcPct val="130000"/>
              </a:lnSpc>
              <a:spcBef>
                <a:spcPts val="0"/>
              </a:spcBef>
              <a:spcAft>
                <a:spcPts val="0"/>
              </a:spcAft>
              <a:buSzPct val="178060"/>
              <a:buNone/>
            </a:pPr>
            <a:r>
              <a:rPr lang="en" sz="850" u="sng">
                <a:solidFill>
                  <a:schemeClr val="hlink"/>
                </a:solidFill>
                <a:hlinkClick r:id="rId3"/>
              </a:rPr>
              <a:t>https://jcgt.org/published/0002/02/04/paper.pdf</a:t>
            </a:r>
            <a:endParaRPr sz="850"/>
          </a:p>
          <a:p>
            <a:pPr marL="0" lvl="0" indent="0" algn="l" rtl="0">
              <a:lnSpc>
                <a:spcPct val="130000"/>
              </a:lnSpc>
              <a:spcBef>
                <a:spcPts val="0"/>
              </a:spcBef>
              <a:spcAft>
                <a:spcPts val="0"/>
              </a:spcAft>
              <a:buSzPct val="178060"/>
              <a:buNone/>
            </a:pPr>
            <a:r>
              <a:rPr lang="en" sz="850"/>
              <a:t>Schied and Dachsbacher, </a:t>
            </a:r>
            <a:r>
              <a:rPr lang="en" sz="850" i="1"/>
              <a:t>Deferred Attribute Interpolation for Memory-Efficient Deferred Shading</a:t>
            </a:r>
            <a:r>
              <a:rPr lang="en" sz="850"/>
              <a:t>, HPG 2015</a:t>
            </a:r>
            <a:endParaRPr sz="850"/>
          </a:p>
          <a:p>
            <a:pPr marL="457200" lvl="1" indent="0" algn="l" rtl="0">
              <a:lnSpc>
                <a:spcPct val="130000"/>
              </a:lnSpc>
              <a:spcBef>
                <a:spcPts val="0"/>
              </a:spcBef>
              <a:spcAft>
                <a:spcPts val="0"/>
              </a:spcAft>
              <a:buSzPct val="168168"/>
              <a:buNone/>
            </a:pPr>
            <a:r>
              <a:rPr lang="en" sz="900" u="sng">
                <a:solidFill>
                  <a:schemeClr val="hlink"/>
                </a:solidFill>
                <a:hlinkClick r:id="rId4"/>
              </a:rPr>
              <a:t>https://cg.ivd.kit.edu/publications/2015/dais/DAIS.pdf</a:t>
            </a:r>
            <a:endParaRPr sz="900"/>
          </a:p>
          <a:p>
            <a:pPr marL="0" lvl="0" indent="0" algn="l" rtl="0">
              <a:lnSpc>
                <a:spcPct val="130000"/>
              </a:lnSpc>
              <a:spcBef>
                <a:spcPts val="0"/>
              </a:spcBef>
              <a:spcAft>
                <a:spcPts val="0"/>
              </a:spcAft>
              <a:buSzPct val="178060"/>
              <a:buNone/>
            </a:pPr>
            <a:r>
              <a:rPr lang="en" sz="850"/>
              <a:t>Engel, </a:t>
            </a:r>
            <a:r>
              <a:rPr lang="en" sz="850" i="1"/>
              <a:t>Triangle Visibility Buffer</a:t>
            </a:r>
            <a:r>
              <a:rPr lang="en" sz="850"/>
              <a:t>, 2018</a:t>
            </a:r>
            <a:endParaRPr sz="850"/>
          </a:p>
          <a:p>
            <a:pPr marL="0" lvl="0" indent="457200" algn="l" rtl="0">
              <a:lnSpc>
                <a:spcPct val="130000"/>
              </a:lnSpc>
              <a:spcBef>
                <a:spcPts val="0"/>
              </a:spcBef>
              <a:spcAft>
                <a:spcPts val="0"/>
              </a:spcAft>
              <a:buSzPct val="178060"/>
              <a:buNone/>
            </a:pPr>
            <a:r>
              <a:rPr lang="en" sz="850" u="sng">
                <a:solidFill>
                  <a:schemeClr val="hlink"/>
                </a:solidFill>
                <a:hlinkClick r:id="rId5"/>
              </a:rPr>
              <a:t>https://diaryofagraphicsprogrammer.blogspot.com/2018/03/triangle-visibility-buffer.html</a:t>
            </a:r>
            <a:endParaRPr sz="850"/>
          </a:p>
          <a:p>
            <a:pPr marL="0" lvl="0" indent="0" algn="l" rtl="0">
              <a:lnSpc>
                <a:spcPct val="130000"/>
              </a:lnSpc>
              <a:spcBef>
                <a:spcPts val="0"/>
              </a:spcBef>
              <a:spcAft>
                <a:spcPts val="0"/>
              </a:spcAft>
              <a:buSzPct val="178060"/>
              <a:buNone/>
            </a:pPr>
            <a:r>
              <a:rPr lang="en" sz="850"/>
              <a:t>Karis, Stubbe, Wihlidal, </a:t>
            </a:r>
            <a:r>
              <a:rPr lang="en" sz="850" i="1"/>
              <a:t>Nanite, A Deep Dive</a:t>
            </a:r>
            <a:r>
              <a:rPr lang="en" sz="850"/>
              <a:t>, SIGGRAPH 2021: Advances in Real Time Rendering in Games</a:t>
            </a:r>
            <a:endParaRPr sz="850"/>
          </a:p>
          <a:p>
            <a:pPr marL="0" lvl="0" indent="457200" algn="l" rtl="0">
              <a:lnSpc>
                <a:spcPct val="130000"/>
              </a:lnSpc>
              <a:spcBef>
                <a:spcPts val="0"/>
              </a:spcBef>
              <a:spcAft>
                <a:spcPts val="0"/>
              </a:spcAft>
              <a:buSzPct val="178060"/>
              <a:buNone/>
            </a:pPr>
            <a:r>
              <a:rPr lang="en" sz="850" u="sng">
                <a:solidFill>
                  <a:schemeClr val="hlink"/>
                </a:solidFill>
                <a:hlinkClick r:id="rId6"/>
              </a:rPr>
              <a:t>https://advances.realtimerendering.com/s2021/Karis_Nanite_SIGGRAPH_Advances_2021_final.pdf</a:t>
            </a:r>
            <a:endParaRPr sz="850"/>
          </a:p>
          <a:p>
            <a:pPr marL="0" lvl="0" indent="0" algn="l" rtl="0">
              <a:lnSpc>
                <a:spcPct val="130000"/>
              </a:lnSpc>
              <a:spcBef>
                <a:spcPts val="0"/>
              </a:spcBef>
              <a:spcAft>
                <a:spcPts val="0"/>
              </a:spcAft>
              <a:buSzPct val="178060"/>
              <a:buNone/>
            </a:pPr>
            <a:r>
              <a:rPr lang="en" sz="850"/>
              <a:t>Hable, </a:t>
            </a:r>
            <a:r>
              <a:rPr lang="en" sz="850" i="1"/>
              <a:t>Visiblity Buffer Rendering with Material Graphs</a:t>
            </a:r>
            <a:r>
              <a:rPr lang="en" sz="850"/>
              <a:t>, 2021</a:t>
            </a:r>
            <a:endParaRPr sz="850"/>
          </a:p>
          <a:p>
            <a:pPr marL="0" lvl="0" indent="457200" algn="l" rtl="0">
              <a:lnSpc>
                <a:spcPct val="130000"/>
              </a:lnSpc>
              <a:spcBef>
                <a:spcPts val="0"/>
              </a:spcBef>
              <a:spcAft>
                <a:spcPts val="0"/>
              </a:spcAft>
              <a:buSzPct val="178060"/>
              <a:buNone/>
            </a:pPr>
            <a:r>
              <a:rPr lang="en" sz="850" u="sng">
                <a:solidFill>
                  <a:schemeClr val="hlink"/>
                </a:solidFill>
                <a:hlinkClick r:id="rId7"/>
              </a:rPr>
              <a:t>http://filmicworlds.com/blog/visibility-buffer-rendering-with-material-graphs/</a:t>
            </a:r>
            <a:endParaRPr sz="850"/>
          </a:p>
          <a:p>
            <a:pPr marL="0" lvl="0" indent="0" algn="l" rtl="0">
              <a:lnSpc>
                <a:spcPct val="130000"/>
              </a:lnSpc>
              <a:spcBef>
                <a:spcPts val="0"/>
              </a:spcBef>
              <a:spcAft>
                <a:spcPts val="0"/>
              </a:spcAft>
              <a:buSzPct val="178060"/>
              <a:buNone/>
            </a:pPr>
            <a:r>
              <a:rPr lang="en" sz="850"/>
              <a:t>Drobot, </a:t>
            </a:r>
            <a:r>
              <a:rPr lang="en" sz="850" i="1"/>
              <a:t>Geometry Rendering Pipeline Architecture</a:t>
            </a:r>
            <a:r>
              <a:rPr lang="en" sz="850"/>
              <a:t>, REAC 2021</a:t>
            </a:r>
            <a:endParaRPr sz="850"/>
          </a:p>
          <a:p>
            <a:pPr marL="457200" lvl="1" indent="0" algn="l" rtl="0">
              <a:lnSpc>
                <a:spcPct val="130000"/>
              </a:lnSpc>
              <a:spcBef>
                <a:spcPts val="0"/>
              </a:spcBef>
              <a:spcAft>
                <a:spcPts val="0"/>
              </a:spcAft>
              <a:buSzPct val="168168"/>
              <a:buNone/>
            </a:pPr>
            <a:r>
              <a:rPr lang="en" sz="900" u="sng">
                <a:solidFill>
                  <a:schemeClr val="hlink"/>
                </a:solidFill>
                <a:hlinkClick r:id="rId8"/>
              </a:rPr>
              <a:t>https://research.activision.com/publications/2021/09/geometry-rendering-pipeline-architecture</a:t>
            </a:r>
            <a:endParaRPr sz="900"/>
          </a:p>
          <a:p>
            <a:pPr marL="0" lvl="0" indent="0" algn="l" rtl="0">
              <a:lnSpc>
                <a:spcPct val="130000"/>
              </a:lnSpc>
              <a:spcBef>
                <a:spcPts val="0"/>
              </a:spcBef>
              <a:spcAft>
                <a:spcPts val="0"/>
              </a:spcAft>
              <a:buSzPct val="178060"/>
              <a:buNone/>
            </a:pPr>
            <a:r>
              <a:rPr lang="en" sz="850"/>
              <a:t>McLaren, Adventures with Deferred Texturing in Horizon Forbidden West, 2022</a:t>
            </a:r>
            <a:endParaRPr sz="850"/>
          </a:p>
          <a:p>
            <a:pPr marL="457200" lvl="1" indent="0" algn="l" rtl="0">
              <a:lnSpc>
                <a:spcPct val="130000"/>
              </a:lnSpc>
              <a:spcBef>
                <a:spcPts val="0"/>
              </a:spcBef>
              <a:spcAft>
                <a:spcPts val="0"/>
              </a:spcAft>
              <a:buSzPct val="168168"/>
              <a:buNone/>
            </a:pPr>
            <a:r>
              <a:rPr lang="en" sz="900" u="sng">
                <a:solidFill>
                  <a:schemeClr val="hlink"/>
                </a:solidFill>
                <a:hlinkClick r:id="rId9"/>
              </a:rPr>
              <a:t>https://www.guerrilla-games.com/read/adventures-with-deferred-texturing-in-horizon-forbidden-west</a:t>
            </a:r>
            <a:endParaRPr sz="900"/>
          </a:p>
          <a:p>
            <a:pPr marL="0" lvl="0" indent="0" algn="l" rtl="0">
              <a:lnSpc>
                <a:spcPct val="130000"/>
              </a:lnSpc>
              <a:spcBef>
                <a:spcPts val="0"/>
              </a:spcBef>
              <a:spcAft>
                <a:spcPts val="0"/>
              </a:spcAft>
              <a:buSzPct val="178060"/>
              <a:buNone/>
            </a:pPr>
            <a:r>
              <a:rPr lang="en" sz="850"/>
              <a:t>too_much_voltage, </a:t>
            </a:r>
            <a:r>
              <a:rPr lang="en" sz="850" i="1"/>
              <a:t>Faster Visibility Buffer/Deferred Material Rendering via Analytical Attribute Interpolation using Ray Differentials</a:t>
            </a:r>
            <a:r>
              <a:rPr lang="en" sz="850"/>
              <a:t>, 2022</a:t>
            </a:r>
            <a:endParaRPr sz="850"/>
          </a:p>
          <a:p>
            <a:pPr marL="0" lvl="0" indent="457200" algn="l" rtl="0">
              <a:lnSpc>
                <a:spcPct val="130000"/>
              </a:lnSpc>
              <a:spcBef>
                <a:spcPts val="0"/>
              </a:spcBef>
              <a:spcAft>
                <a:spcPts val="0"/>
              </a:spcAft>
              <a:buSzPct val="178060"/>
              <a:buNone/>
            </a:pPr>
            <a:r>
              <a:rPr lang="en" sz="850" u="sng">
                <a:solidFill>
                  <a:schemeClr val="hlink"/>
                </a:solidFill>
                <a:hlinkClick r:id="rId10"/>
              </a:rPr>
              <a:t>https://www.reddit.com/r/GraphicsProgramming/comments/uf4ykj/faster_visibility_bufferdeferred_material/</a:t>
            </a:r>
            <a:endParaRPr sz="850"/>
          </a:p>
          <a:p>
            <a:pPr marL="0" lvl="0" indent="0" algn="l" rtl="0">
              <a:lnSpc>
                <a:spcPct val="130000"/>
              </a:lnSpc>
              <a:spcBef>
                <a:spcPts val="0"/>
              </a:spcBef>
              <a:spcAft>
                <a:spcPts val="0"/>
              </a:spcAft>
              <a:buSzPct val="178060"/>
              <a:buNone/>
            </a:pPr>
            <a:r>
              <a:rPr lang="en" sz="850"/>
              <a:t>Erler and Engel, </a:t>
            </a:r>
            <a:r>
              <a:rPr lang="en" sz="850" i="1"/>
              <a:t>Triangle Visibility Buffer 2.0</a:t>
            </a:r>
            <a:r>
              <a:rPr lang="en" sz="850"/>
              <a:t>, I3D 2024</a:t>
            </a:r>
            <a:endParaRPr sz="850"/>
          </a:p>
          <a:p>
            <a:pPr marL="0" lvl="0" indent="457200" algn="l" rtl="0">
              <a:lnSpc>
                <a:spcPct val="130000"/>
              </a:lnSpc>
              <a:spcBef>
                <a:spcPts val="0"/>
              </a:spcBef>
              <a:spcAft>
                <a:spcPts val="0"/>
              </a:spcAft>
              <a:buSzPct val="178060"/>
              <a:buNone/>
            </a:pPr>
            <a:r>
              <a:rPr lang="en" sz="850" u="sng">
                <a:solidFill>
                  <a:schemeClr val="hlink"/>
                </a:solidFill>
                <a:hlinkClick r:id="rId11"/>
              </a:rPr>
              <a:t>https://www.youtube.com/watch?v=kWLev9CoQdg</a:t>
            </a:r>
            <a:endParaRPr sz="850"/>
          </a:p>
          <a:p>
            <a:pPr marL="0" lvl="0" indent="0" algn="l" rtl="0">
              <a:lnSpc>
                <a:spcPct val="130000"/>
              </a:lnSpc>
              <a:spcBef>
                <a:spcPts val="0"/>
              </a:spcBef>
              <a:spcAft>
                <a:spcPts val="0"/>
              </a:spcAft>
              <a:buSzPct val="178060"/>
              <a:buNone/>
            </a:pPr>
            <a:r>
              <a:rPr lang="en" sz="850"/>
              <a:t>JMS55, </a:t>
            </a:r>
            <a:r>
              <a:rPr lang="en" sz="850" i="1"/>
              <a:t>Virtual Geometry in Bevy 0.14</a:t>
            </a:r>
            <a:r>
              <a:rPr lang="en" sz="850"/>
              <a:t>, 2024</a:t>
            </a:r>
            <a:endParaRPr sz="850"/>
          </a:p>
          <a:p>
            <a:pPr marL="0" lvl="0" indent="457200" algn="l" rtl="0">
              <a:lnSpc>
                <a:spcPct val="130000"/>
              </a:lnSpc>
              <a:spcBef>
                <a:spcPts val="0"/>
              </a:spcBef>
              <a:spcAft>
                <a:spcPts val="0"/>
              </a:spcAft>
              <a:buSzPct val="178060"/>
              <a:buNone/>
            </a:pPr>
            <a:r>
              <a:rPr lang="en" sz="850" u="sng">
                <a:solidFill>
                  <a:schemeClr val="hlink"/>
                </a:solidFill>
                <a:hlinkClick r:id="rId12"/>
              </a:rPr>
              <a:t>https://jms55.github.io/posts/2024-06-09-virtual-geometry-bevy-0-14/</a:t>
            </a:r>
            <a:endParaRPr sz="850"/>
          </a:p>
          <a:p>
            <a:pPr marL="0" lvl="0" indent="0" algn="l" rtl="0">
              <a:lnSpc>
                <a:spcPct val="130000"/>
              </a:lnSpc>
              <a:spcBef>
                <a:spcPts val="0"/>
              </a:spcBef>
              <a:spcAft>
                <a:spcPts val="0"/>
              </a:spcAft>
              <a:buSzPct val="178060"/>
              <a:buNone/>
            </a:pPr>
            <a:r>
              <a:rPr lang="en" sz="850"/>
              <a:t>Li and Cao, </a:t>
            </a:r>
            <a:r>
              <a:rPr lang="en" sz="850" i="1"/>
              <a:t>SmartGI Evolution: Adaptive NanoMesh on Mobile</a:t>
            </a:r>
            <a:r>
              <a:rPr lang="en" sz="850"/>
              <a:t>, GDC 2024</a:t>
            </a:r>
            <a:endParaRPr sz="850"/>
          </a:p>
          <a:p>
            <a:pPr marL="0" lvl="0" indent="457200" algn="l" rtl="0">
              <a:lnSpc>
                <a:spcPct val="130000"/>
              </a:lnSpc>
              <a:spcBef>
                <a:spcPts val="0"/>
              </a:spcBef>
              <a:spcAft>
                <a:spcPts val="0"/>
              </a:spcAft>
              <a:buSzPct val="178060"/>
              <a:buNone/>
            </a:pPr>
            <a:r>
              <a:rPr lang="en" sz="850" u="sng">
                <a:solidFill>
                  <a:schemeClr val="hlink"/>
                </a:solidFill>
                <a:hlinkClick r:id="rId13"/>
              </a:rPr>
              <a:t>https://www.youtube.com/watch?v=yD5DjNyiYIQ</a:t>
            </a:r>
            <a:endParaRPr sz="850"/>
          </a:p>
          <a:p>
            <a:pPr marL="0" lvl="0" indent="457200" algn="l" rtl="0">
              <a:lnSpc>
                <a:spcPct val="130000"/>
              </a:lnSpc>
              <a:spcBef>
                <a:spcPts val="0"/>
              </a:spcBef>
              <a:spcAft>
                <a:spcPts val="0"/>
              </a:spcAft>
              <a:buSzPct val="178060"/>
              <a:buNone/>
            </a:pPr>
            <a:endParaRPr sz="85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p18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REFERENCES - VRS</a:t>
            </a:r>
            <a:endParaRPr/>
          </a:p>
        </p:txBody>
      </p:sp>
      <p:sp>
        <p:nvSpPr>
          <p:cNvPr id="1588" name="Google Shape;1588;p181"/>
          <p:cNvSpPr txBox="1">
            <a:spLocks noGrp="1"/>
          </p:cNvSpPr>
          <p:nvPr>
            <p:ph type="body" idx="1"/>
          </p:nvPr>
        </p:nvSpPr>
        <p:spPr>
          <a:xfrm>
            <a:off x="321906" y="1063510"/>
            <a:ext cx="8507100" cy="3379800"/>
          </a:xfrm>
          <a:prstGeom prst="rect">
            <a:avLst/>
          </a:prstGeom>
          <a:noFill/>
          <a:ln>
            <a:noFill/>
          </a:ln>
        </p:spPr>
        <p:txBody>
          <a:bodyPr spcFirstLastPara="1" wrap="square" lIns="0" tIns="34275" rIns="68575" bIns="34275" anchor="t" anchorCtr="0">
            <a:normAutofit fontScale="40000" lnSpcReduction="20000"/>
          </a:bodyPr>
          <a:lstStyle/>
          <a:p>
            <a:pPr marL="0" lvl="0" indent="0" algn="l" rtl="0">
              <a:lnSpc>
                <a:spcPct val="130000"/>
              </a:lnSpc>
              <a:spcBef>
                <a:spcPts val="0"/>
              </a:spcBef>
              <a:spcAft>
                <a:spcPts val="0"/>
              </a:spcAft>
              <a:buClr>
                <a:schemeClr val="dk1"/>
              </a:buClr>
              <a:buSzPct val="61110"/>
              <a:buFont typeface="Arial"/>
              <a:buNone/>
            </a:pPr>
            <a:r>
              <a:rPr lang="en"/>
              <a:t>Drobot, </a:t>
            </a:r>
            <a:r>
              <a:rPr lang="en" i="1"/>
              <a:t>Hybrid Reconstruction Anti-Aliasing</a:t>
            </a:r>
            <a:r>
              <a:rPr lang="en"/>
              <a:t>, SIGGRAPH 2014: Advances in Real-Time Rendering in Games</a:t>
            </a:r>
            <a:endParaRPr/>
          </a:p>
          <a:p>
            <a:pPr marL="457200" lvl="1" indent="0" algn="l" rtl="0">
              <a:lnSpc>
                <a:spcPct val="130000"/>
              </a:lnSpc>
              <a:spcBef>
                <a:spcPts val="0"/>
              </a:spcBef>
              <a:spcAft>
                <a:spcPts val="0"/>
              </a:spcAft>
              <a:buClr>
                <a:schemeClr val="dk1"/>
              </a:buClr>
              <a:buSzPct val="61111"/>
              <a:buNone/>
            </a:pPr>
            <a:r>
              <a:rPr lang="en" sz="2000" u="sng">
                <a:solidFill>
                  <a:schemeClr val="hlink"/>
                </a:solidFill>
                <a:hlinkClick r:id="rId3"/>
              </a:rPr>
              <a:t>https://advances.realtimerendering.com/s2014/index.html#_HYBRID_RECONSTRUCTION_ANTI-ALIASING</a:t>
            </a:r>
            <a:endParaRPr sz="2000"/>
          </a:p>
          <a:p>
            <a:pPr marL="0" lvl="0" indent="0" algn="l" rtl="0">
              <a:lnSpc>
                <a:spcPct val="130000"/>
              </a:lnSpc>
              <a:spcBef>
                <a:spcPts val="0"/>
              </a:spcBef>
              <a:spcAft>
                <a:spcPts val="0"/>
              </a:spcAft>
              <a:buClr>
                <a:schemeClr val="dk1"/>
              </a:buClr>
              <a:buSzPct val="61110"/>
              <a:buFont typeface="Arial"/>
              <a:buNone/>
            </a:pPr>
            <a:r>
              <a:rPr lang="en"/>
              <a:t>Mallet and Yuksel, </a:t>
            </a:r>
            <a:r>
              <a:rPr lang="en" i="1"/>
              <a:t>Deferred Adaptive Compute Shading</a:t>
            </a:r>
            <a:r>
              <a:rPr lang="en"/>
              <a:t>, HPG 2018</a:t>
            </a:r>
            <a:endParaRPr/>
          </a:p>
          <a:p>
            <a:pPr marL="0" lvl="0" indent="457200" algn="l" rtl="0">
              <a:lnSpc>
                <a:spcPct val="130000"/>
              </a:lnSpc>
              <a:spcBef>
                <a:spcPts val="0"/>
              </a:spcBef>
              <a:spcAft>
                <a:spcPts val="0"/>
              </a:spcAft>
              <a:buClr>
                <a:schemeClr val="dk1"/>
              </a:buClr>
              <a:buSzPct val="61110"/>
              <a:buFont typeface="Arial"/>
              <a:buNone/>
            </a:pPr>
            <a:r>
              <a:rPr lang="en" u="sng">
                <a:solidFill>
                  <a:schemeClr val="hlink"/>
                </a:solidFill>
                <a:hlinkClick r:id="rId4"/>
              </a:rPr>
              <a:t>https://geometrian.com/data/research/dacs/HPG2018_DeferredAdaptiveComputeShading.pdf</a:t>
            </a:r>
            <a:endParaRPr/>
          </a:p>
          <a:p>
            <a:pPr marL="0" lvl="0" indent="0" algn="l" rtl="0">
              <a:lnSpc>
                <a:spcPct val="130000"/>
              </a:lnSpc>
              <a:spcBef>
                <a:spcPts val="0"/>
              </a:spcBef>
              <a:spcAft>
                <a:spcPts val="0"/>
              </a:spcAft>
              <a:buClr>
                <a:schemeClr val="dk1"/>
              </a:buClr>
              <a:buSzPct val="61110"/>
              <a:buFont typeface="Arial"/>
              <a:buNone/>
            </a:pPr>
            <a:r>
              <a:rPr lang="en"/>
              <a:t>Intel, </a:t>
            </a:r>
            <a:r>
              <a:rPr lang="en" i="1"/>
              <a:t>Get Started with Variable Rate Shading on Intel® Processor Graphics</a:t>
            </a:r>
            <a:r>
              <a:rPr lang="en"/>
              <a:t>, 2019</a:t>
            </a:r>
            <a:endParaRPr/>
          </a:p>
          <a:p>
            <a:pPr marL="0" lvl="0" indent="457200" algn="l" rtl="0">
              <a:lnSpc>
                <a:spcPct val="130000"/>
              </a:lnSpc>
              <a:spcBef>
                <a:spcPts val="0"/>
              </a:spcBef>
              <a:spcAft>
                <a:spcPts val="0"/>
              </a:spcAft>
              <a:buClr>
                <a:schemeClr val="dk1"/>
              </a:buClr>
              <a:buSzPct val="61110"/>
              <a:buFont typeface="Arial"/>
              <a:buNone/>
            </a:pPr>
            <a:r>
              <a:rPr lang="en" u="sng">
                <a:solidFill>
                  <a:schemeClr val="hlink"/>
                </a:solidFill>
                <a:hlinkClick r:id="rId5"/>
              </a:rPr>
              <a:t>https://www.intel.com/content/www/us/en/developer/articles/guide/getting-started-with-variable-rate-shading-on-intel-processor-graphics.html</a:t>
            </a:r>
            <a:endParaRPr/>
          </a:p>
          <a:p>
            <a:pPr marL="0" lvl="0" indent="0" algn="l" rtl="0">
              <a:lnSpc>
                <a:spcPct val="130000"/>
              </a:lnSpc>
              <a:spcBef>
                <a:spcPts val="0"/>
              </a:spcBef>
              <a:spcAft>
                <a:spcPts val="0"/>
              </a:spcAft>
              <a:buClr>
                <a:schemeClr val="dk1"/>
              </a:buClr>
              <a:buSzPct val="61110"/>
              <a:buFont typeface="Arial"/>
              <a:buNone/>
            </a:pPr>
            <a:r>
              <a:rPr lang="en"/>
              <a:t>Van Rhyn, </a:t>
            </a:r>
            <a:r>
              <a:rPr lang="en" i="1"/>
              <a:t>Variable Rate Shading: a scalpel in a world of sledgehammers</a:t>
            </a:r>
            <a:r>
              <a:rPr lang="en"/>
              <a:t>, 2019</a:t>
            </a:r>
            <a:endParaRPr/>
          </a:p>
          <a:p>
            <a:pPr marL="0" lvl="0" indent="457200" algn="l" rtl="0">
              <a:lnSpc>
                <a:spcPct val="130000"/>
              </a:lnSpc>
              <a:spcBef>
                <a:spcPts val="0"/>
              </a:spcBef>
              <a:spcAft>
                <a:spcPts val="0"/>
              </a:spcAft>
              <a:buClr>
                <a:schemeClr val="dk1"/>
              </a:buClr>
              <a:buSzPct val="61110"/>
              <a:buFont typeface="Arial"/>
              <a:buNone/>
            </a:pPr>
            <a:r>
              <a:rPr lang="en" u="sng">
                <a:solidFill>
                  <a:schemeClr val="hlink"/>
                </a:solidFill>
                <a:hlinkClick r:id="rId6"/>
              </a:rPr>
              <a:t>https://devblogs.microsoft.com/directx/variable-rate-shading-a-scalpel-in-a-world-of-sledgehammers/</a:t>
            </a:r>
            <a:endParaRPr/>
          </a:p>
          <a:p>
            <a:pPr marL="0" lvl="0" indent="0" algn="l" rtl="0">
              <a:lnSpc>
                <a:spcPct val="130000"/>
              </a:lnSpc>
              <a:spcBef>
                <a:spcPts val="0"/>
              </a:spcBef>
              <a:spcAft>
                <a:spcPts val="0"/>
              </a:spcAft>
              <a:buClr>
                <a:schemeClr val="dk1"/>
              </a:buClr>
              <a:buSzPct val="61110"/>
              <a:buFont typeface="Arial"/>
              <a:buNone/>
            </a:pPr>
            <a:r>
              <a:rPr lang="en"/>
              <a:t>du Bois and Gibson, </a:t>
            </a:r>
            <a:r>
              <a:rPr lang="en" i="1"/>
              <a:t>Variable Rate Shading Tier 1 with Microsoft DirectX 12 From Theory to Practice</a:t>
            </a:r>
            <a:r>
              <a:rPr lang="en"/>
              <a:t>, GDC 2020</a:t>
            </a:r>
            <a:endParaRPr/>
          </a:p>
          <a:p>
            <a:pPr marL="0" lvl="0" indent="457200" algn="l" rtl="0">
              <a:lnSpc>
                <a:spcPct val="130000"/>
              </a:lnSpc>
              <a:spcBef>
                <a:spcPts val="0"/>
              </a:spcBef>
              <a:spcAft>
                <a:spcPts val="0"/>
              </a:spcAft>
              <a:buClr>
                <a:schemeClr val="dk1"/>
              </a:buClr>
              <a:buSzPct val="61110"/>
              <a:buFont typeface="Arial"/>
              <a:buNone/>
            </a:pPr>
            <a:r>
              <a:rPr lang="en" u="sng">
                <a:solidFill>
                  <a:schemeClr val="hlink"/>
                </a:solidFill>
                <a:hlinkClick r:id="rId7"/>
              </a:rPr>
              <a:t>https://www.youtube.com/watch?v=d-qEvmVcg8I</a:t>
            </a:r>
            <a:endParaRPr/>
          </a:p>
          <a:p>
            <a:pPr marL="0" lvl="0" indent="0" algn="l" rtl="0">
              <a:lnSpc>
                <a:spcPct val="130000"/>
              </a:lnSpc>
              <a:spcBef>
                <a:spcPts val="0"/>
              </a:spcBef>
              <a:spcAft>
                <a:spcPts val="0"/>
              </a:spcAft>
              <a:buClr>
                <a:schemeClr val="dk1"/>
              </a:buClr>
              <a:buSzPct val="61110"/>
              <a:buFont typeface="Arial"/>
              <a:buNone/>
            </a:pPr>
            <a:r>
              <a:rPr lang="en"/>
              <a:t>Drobot, </a:t>
            </a:r>
            <a:r>
              <a:rPr lang="en" i="1"/>
              <a:t>Software-based Variable Rate Shading in Call of Duty: Modern Warfare</a:t>
            </a:r>
            <a:r>
              <a:rPr lang="en"/>
              <a:t>, SIGGRAPH 2020: Advances in Real Time Rendering in Games</a:t>
            </a:r>
            <a:endParaRPr/>
          </a:p>
          <a:p>
            <a:pPr marL="0" lvl="0" indent="457200" algn="l" rtl="0">
              <a:lnSpc>
                <a:spcPct val="130000"/>
              </a:lnSpc>
              <a:spcBef>
                <a:spcPts val="0"/>
              </a:spcBef>
              <a:spcAft>
                <a:spcPts val="0"/>
              </a:spcAft>
              <a:buClr>
                <a:schemeClr val="dk1"/>
              </a:buClr>
              <a:buSzPct val="61110"/>
              <a:buFont typeface="Arial"/>
              <a:buNone/>
            </a:pPr>
            <a:r>
              <a:rPr lang="en" u="sng">
                <a:solidFill>
                  <a:schemeClr val="accent4"/>
                </a:solidFill>
                <a:hlinkClick r:id="rId8">
                  <a:extLst>
                    <a:ext uri="{A12FA001-AC4F-418D-AE19-62706E023703}">
                      <ahyp:hlinkClr xmlns:ahyp="http://schemas.microsoft.com/office/drawing/2018/hyperlinkcolor" val="tx"/>
                    </a:ext>
                  </a:extLst>
                </a:hlinkClick>
              </a:rPr>
              <a:t>https://research.activision.com/content/atvi/activision/research/web/en/publications/2020-09/software-based-variable-rate-shading-in-call-of-duty--modern-war</a:t>
            </a:r>
            <a:endParaRPr/>
          </a:p>
          <a:p>
            <a:pPr marL="0" lvl="0" indent="0" algn="l" rtl="0">
              <a:lnSpc>
                <a:spcPct val="130000"/>
              </a:lnSpc>
              <a:spcBef>
                <a:spcPts val="0"/>
              </a:spcBef>
              <a:spcAft>
                <a:spcPts val="0"/>
              </a:spcAft>
              <a:buClr>
                <a:schemeClr val="dk1"/>
              </a:buClr>
              <a:buSzPct val="61110"/>
              <a:buFont typeface="Arial"/>
              <a:buNone/>
            </a:pPr>
            <a:r>
              <a:rPr lang="en"/>
              <a:t>Mallet, Yuksel, and Seiler, </a:t>
            </a:r>
            <a:r>
              <a:rPr lang="en" i="1"/>
              <a:t>Efficient Adaptive Deferred Shading with Hardware Scatter Tiles</a:t>
            </a:r>
            <a:r>
              <a:rPr lang="en"/>
              <a:t>, ACM Computer Graphics and Interactive Techniques, 2020</a:t>
            </a:r>
            <a:endParaRPr/>
          </a:p>
          <a:p>
            <a:pPr marL="0" lvl="0" indent="457200" algn="l" rtl="0">
              <a:lnSpc>
                <a:spcPct val="130000"/>
              </a:lnSpc>
              <a:spcBef>
                <a:spcPts val="0"/>
              </a:spcBef>
              <a:spcAft>
                <a:spcPts val="0"/>
              </a:spcAft>
              <a:buClr>
                <a:schemeClr val="dk1"/>
              </a:buClr>
              <a:buSzPct val="61110"/>
              <a:buFont typeface="Arial"/>
              <a:buNone/>
            </a:pPr>
            <a:r>
              <a:rPr lang="en" u="sng">
                <a:solidFill>
                  <a:schemeClr val="hlink"/>
                </a:solidFill>
                <a:hlinkClick r:id="rId9"/>
              </a:rPr>
              <a:t>https://dl.acm.org/doi/abs/10.1145/3406184</a:t>
            </a:r>
            <a:endParaRPr/>
          </a:p>
          <a:p>
            <a:pPr marL="0" lvl="0" indent="0" algn="l" rtl="0">
              <a:lnSpc>
                <a:spcPct val="130000"/>
              </a:lnSpc>
              <a:spcBef>
                <a:spcPts val="0"/>
              </a:spcBef>
              <a:spcAft>
                <a:spcPts val="0"/>
              </a:spcAft>
              <a:buClr>
                <a:schemeClr val="dk1"/>
              </a:buClr>
              <a:buSzPct val="61110"/>
              <a:buFont typeface="Arial"/>
              <a:buNone/>
            </a:pPr>
            <a:r>
              <a:rPr lang="en"/>
              <a:t>Van Rhyn, </a:t>
            </a:r>
            <a:r>
              <a:rPr lang="en" i="1"/>
              <a:t>Moving Gears to Tier 2 Variable Rate Shading</a:t>
            </a:r>
            <a:r>
              <a:rPr lang="en"/>
              <a:t>, 2021</a:t>
            </a:r>
            <a:endParaRPr/>
          </a:p>
          <a:p>
            <a:pPr marL="0" lvl="0" indent="457200" algn="l" rtl="0">
              <a:lnSpc>
                <a:spcPct val="130000"/>
              </a:lnSpc>
              <a:spcBef>
                <a:spcPts val="0"/>
              </a:spcBef>
              <a:spcAft>
                <a:spcPts val="0"/>
              </a:spcAft>
              <a:buClr>
                <a:schemeClr val="dk1"/>
              </a:buClr>
              <a:buSzPct val="61110"/>
              <a:buFont typeface="Arial"/>
              <a:buNone/>
            </a:pPr>
            <a:r>
              <a:rPr lang="en" u="sng">
                <a:solidFill>
                  <a:schemeClr val="hlink"/>
                </a:solidFill>
                <a:hlinkClick r:id="rId10"/>
              </a:rPr>
              <a:t>https://devblogs.microsoft.com/directx/gears-vrs-tier2/</a:t>
            </a:r>
            <a:endParaRPr/>
          </a:p>
          <a:p>
            <a:pPr marL="0" lvl="0" indent="0" algn="l" rtl="0">
              <a:lnSpc>
                <a:spcPct val="130000"/>
              </a:lnSpc>
              <a:spcBef>
                <a:spcPts val="0"/>
              </a:spcBef>
              <a:spcAft>
                <a:spcPts val="0"/>
              </a:spcAft>
              <a:buClr>
                <a:schemeClr val="dk1"/>
              </a:buClr>
              <a:buSzPct val="61110"/>
              <a:buFont typeface="Arial"/>
              <a:buNone/>
            </a:pPr>
            <a:r>
              <a:rPr lang="en"/>
              <a:t>Hable, </a:t>
            </a:r>
            <a:r>
              <a:rPr lang="en" i="1"/>
              <a:t>Software VRS with Visibility Buffer Rendering</a:t>
            </a:r>
            <a:r>
              <a:rPr lang="en"/>
              <a:t>, 2021</a:t>
            </a:r>
            <a:endParaRPr/>
          </a:p>
          <a:p>
            <a:pPr marL="0" lvl="0" indent="457200" algn="l" rtl="0">
              <a:lnSpc>
                <a:spcPct val="130000"/>
              </a:lnSpc>
              <a:spcBef>
                <a:spcPts val="0"/>
              </a:spcBef>
              <a:spcAft>
                <a:spcPts val="0"/>
              </a:spcAft>
              <a:buClr>
                <a:schemeClr val="dk1"/>
              </a:buClr>
              <a:buSzPct val="61110"/>
              <a:buFont typeface="Arial"/>
              <a:buNone/>
            </a:pPr>
            <a:r>
              <a:rPr lang="en" u="sng">
                <a:solidFill>
                  <a:schemeClr val="hlink"/>
                </a:solidFill>
                <a:hlinkClick r:id="rId11"/>
              </a:rPr>
              <a:t>http://filmicworlds.com/blog/software-vrs-with-visibility-buffer-rendering/</a:t>
            </a:r>
            <a:endParaRPr/>
          </a:p>
          <a:p>
            <a:pPr marL="0" lvl="0" indent="0" algn="l" rtl="0">
              <a:lnSpc>
                <a:spcPct val="130000"/>
              </a:lnSpc>
              <a:spcBef>
                <a:spcPts val="0"/>
              </a:spcBef>
              <a:spcAft>
                <a:spcPts val="0"/>
              </a:spcAft>
              <a:buClr>
                <a:schemeClr val="dk1"/>
              </a:buClr>
              <a:buSzPct val="61110"/>
              <a:buFont typeface="Arial"/>
              <a:buNone/>
            </a:pPr>
            <a:r>
              <a:rPr lang="en"/>
              <a:t>Fuller, </a:t>
            </a:r>
            <a:r>
              <a:rPr lang="en" i="1"/>
              <a:t>Variable Rate Compute Shaders - Halving Deferred Lighting Time</a:t>
            </a:r>
            <a:r>
              <a:rPr lang="en"/>
              <a:t>, 2022</a:t>
            </a:r>
            <a:endParaRPr/>
          </a:p>
          <a:p>
            <a:pPr marL="0" lvl="0" indent="457200" algn="l" rtl="0">
              <a:lnSpc>
                <a:spcPct val="130000"/>
              </a:lnSpc>
              <a:spcBef>
                <a:spcPts val="0"/>
              </a:spcBef>
              <a:spcAft>
                <a:spcPts val="0"/>
              </a:spcAft>
              <a:buClr>
                <a:schemeClr val="dk1"/>
              </a:buClr>
              <a:buSzPct val="61110"/>
              <a:buFont typeface="Arial"/>
              <a:buNone/>
            </a:pPr>
            <a:r>
              <a:rPr lang="en" u="sng">
                <a:solidFill>
                  <a:schemeClr val="hlink"/>
                </a:solidFill>
                <a:hlinkClick r:id="rId12"/>
              </a:rPr>
              <a:t>https://www.youtube.com/watch?v=Sswuj7BFjGo</a:t>
            </a:r>
            <a:endParaRPr/>
          </a:p>
          <a:p>
            <a:pPr marL="0" lvl="0" indent="0" algn="l" rtl="0">
              <a:lnSpc>
                <a:spcPct val="130000"/>
              </a:lnSpc>
              <a:spcBef>
                <a:spcPts val="0"/>
              </a:spcBef>
              <a:spcAft>
                <a:spcPts val="0"/>
              </a:spcAft>
              <a:buClr>
                <a:schemeClr val="dk1"/>
              </a:buClr>
              <a:buSzPct val="61110"/>
              <a:buFont typeface="Arial"/>
              <a:buNone/>
            </a:pPr>
            <a:r>
              <a:rPr lang="en"/>
              <a:t>Whilidal, </a:t>
            </a:r>
            <a:r>
              <a:rPr lang="en" i="1"/>
              <a:t>Nanite GPU-Driven Materials</a:t>
            </a:r>
            <a:r>
              <a:rPr lang="en"/>
              <a:t>, GDC 2024</a:t>
            </a:r>
            <a:endParaRPr/>
          </a:p>
          <a:p>
            <a:pPr marL="0" lvl="0" indent="457200" algn="l" rtl="0">
              <a:lnSpc>
                <a:spcPct val="130000"/>
              </a:lnSpc>
              <a:spcBef>
                <a:spcPts val="0"/>
              </a:spcBef>
              <a:spcAft>
                <a:spcPts val="0"/>
              </a:spcAft>
              <a:buSzPct val="194444"/>
              <a:buNone/>
            </a:pPr>
            <a:r>
              <a:rPr lang="en" u="sng">
                <a:solidFill>
                  <a:schemeClr val="hlink"/>
                </a:solidFill>
                <a:hlinkClick r:id="rId13"/>
              </a:rPr>
              <a:t>https://schedule.gdconf.com/session/nanite-gpu-driven-materials/899486</a:t>
            </a:r>
            <a:endParaRPr/>
          </a:p>
          <a:p>
            <a:pPr marL="0" lvl="0" indent="457200" algn="l" rtl="0">
              <a:lnSpc>
                <a:spcPct val="130000"/>
              </a:lnSpc>
              <a:spcBef>
                <a:spcPts val="0"/>
              </a:spcBef>
              <a:spcAft>
                <a:spcPts val="0"/>
              </a:spcAft>
              <a:buSzPct val="194444"/>
              <a:buNone/>
            </a:pPr>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8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REFERENCES</a:t>
            </a:r>
            <a:endParaRPr/>
          </a:p>
        </p:txBody>
      </p:sp>
      <p:sp>
        <p:nvSpPr>
          <p:cNvPr id="1594" name="Google Shape;1594;p182"/>
          <p:cNvSpPr txBox="1">
            <a:spLocks noGrp="1"/>
          </p:cNvSpPr>
          <p:nvPr>
            <p:ph type="body" idx="1"/>
          </p:nvPr>
        </p:nvSpPr>
        <p:spPr>
          <a:xfrm>
            <a:off x="245706" y="1063510"/>
            <a:ext cx="8507100" cy="3379800"/>
          </a:xfrm>
          <a:prstGeom prst="rect">
            <a:avLst/>
          </a:prstGeom>
          <a:noFill/>
          <a:ln>
            <a:noFill/>
          </a:ln>
        </p:spPr>
        <p:txBody>
          <a:bodyPr spcFirstLastPara="1" wrap="square" lIns="0" tIns="34275" rIns="68575" bIns="34275" anchor="t" anchorCtr="0">
            <a:normAutofit fontScale="92500" lnSpcReduction="10000"/>
          </a:bodyPr>
          <a:lstStyle/>
          <a:p>
            <a:pPr marL="0" lvl="0" indent="0" algn="l" rtl="0">
              <a:lnSpc>
                <a:spcPct val="130000"/>
              </a:lnSpc>
              <a:spcBef>
                <a:spcPts val="0"/>
              </a:spcBef>
              <a:spcAft>
                <a:spcPts val="0"/>
              </a:spcAft>
              <a:buClr>
                <a:schemeClr val="dk1"/>
              </a:buClr>
              <a:buSzPct val="139904"/>
              <a:buFont typeface="Arial"/>
              <a:buNone/>
            </a:pPr>
            <a:r>
              <a:rPr lang="en" sz="850"/>
              <a:t>Kapoulkine, 2024, meshoptimizer</a:t>
            </a:r>
            <a:endParaRPr sz="850"/>
          </a:p>
          <a:p>
            <a:pPr marL="0" lvl="0" indent="457200" algn="l" rtl="0">
              <a:lnSpc>
                <a:spcPct val="130000"/>
              </a:lnSpc>
              <a:spcBef>
                <a:spcPts val="0"/>
              </a:spcBef>
              <a:spcAft>
                <a:spcPts val="0"/>
              </a:spcAft>
              <a:buClr>
                <a:schemeClr val="dk1"/>
              </a:buClr>
              <a:buSzPct val="139904"/>
              <a:buFont typeface="Arial"/>
              <a:buNone/>
            </a:pPr>
            <a:r>
              <a:rPr lang="en" sz="850" u="sng">
                <a:solidFill>
                  <a:schemeClr val="hlink"/>
                </a:solidFill>
                <a:hlinkClick r:id="rId3"/>
              </a:rPr>
              <a:t>https://github.com/zeux/meshoptimizer</a:t>
            </a:r>
            <a:endParaRPr sz="850"/>
          </a:p>
          <a:p>
            <a:pPr marL="0" lvl="0" indent="0" algn="l" rtl="0">
              <a:lnSpc>
                <a:spcPct val="130000"/>
              </a:lnSpc>
              <a:spcBef>
                <a:spcPts val="0"/>
              </a:spcBef>
              <a:spcAft>
                <a:spcPts val="0"/>
              </a:spcAft>
              <a:buSzPct val="178060"/>
              <a:buNone/>
            </a:pPr>
            <a:endParaRPr sz="850"/>
          </a:p>
          <a:p>
            <a:pPr marL="0" lvl="0" indent="0" algn="l" rtl="0">
              <a:lnSpc>
                <a:spcPct val="130000"/>
              </a:lnSpc>
              <a:spcBef>
                <a:spcPts val="0"/>
              </a:spcBef>
              <a:spcAft>
                <a:spcPts val="0"/>
              </a:spcAft>
              <a:buClr>
                <a:schemeClr val="dk1"/>
              </a:buClr>
              <a:buSzPct val="139904"/>
              <a:buFont typeface="Arial"/>
              <a:buNone/>
            </a:pPr>
            <a:r>
              <a:rPr lang="en" sz="850"/>
              <a:t>Aaltonen, 2022, Tweets</a:t>
            </a:r>
            <a:endParaRPr sz="850"/>
          </a:p>
          <a:p>
            <a:pPr marL="0" lvl="0" indent="457200" algn="l" rtl="0">
              <a:lnSpc>
                <a:spcPct val="130000"/>
              </a:lnSpc>
              <a:spcBef>
                <a:spcPts val="0"/>
              </a:spcBef>
              <a:spcAft>
                <a:spcPts val="0"/>
              </a:spcAft>
              <a:buClr>
                <a:schemeClr val="dk1"/>
              </a:buClr>
              <a:buSzPct val="139904"/>
              <a:buFont typeface="Arial"/>
              <a:buNone/>
            </a:pPr>
            <a:r>
              <a:rPr lang="en" sz="850" u="sng">
                <a:solidFill>
                  <a:schemeClr val="hlink"/>
                </a:solidFill>
                <a:hlinkClick r:id="rId4"/>
              </a:rPr>
              <a:t>https://x.com/SebAaltonen/status/1483760745821184004</a:t>
            </a:r>
            <a:endParaRPr sz="850"/>
          </a:p>
          <a:p>
            <a:pPr marL="0" lvl="0" indent="457200" algn="l" rtl="0">
              <a:lnSpc>
                <a:spcPct val="130000"/>
              </a:lnSpc>
              <a:spcBef>
                <a:spcPts val="0"/>
              </a:spcBef>
              <a:spcAft>
                <a:spcPts val="0"/>
              </a:spcAft>
              <a:buClr>
                <a:schemeClr val="dk1"/>
              </a:buClr>
              <a:buSzPct val="139904"/>
              <a:buFont typeface="Arial"/>
              <a:buNone/>
            </a:pPr>
            <a:r>
              <a:rPr lang="en" sz="850" u="sng">
                <a:solidFill>
                  <a:schemeClr val="hlink"/>
                </a:solidFill>
                <a:hlinkClick r:id="rId5"/>
              </a:rPr>
              <a:t>https://x.com/SebAaltonen/status/1483802377970929671</a:t>
            </a:r>
            <a:endParaRPr sz="850"/>
          </a:p>
          <a:p>
            <a:pPr marL="0" lvl="0" indent="457200" algn="l" rtl="0">
              <a:lnSpc>
                <a:spcPct val="130000"/>
              </a:lnSpc>
              <a:spcBef>
                <a:spcPts val="0"/>
              </a:spcBef>
              <a:spcAft>
                <a:spcPts val="0"/>
              </a:spcAft>
              <a:buSzPct val="178060"/>
              <a:buNone/>
            </a:pPr>
            <a:r>
              <a:rPr lang="en" sz="850" u="sng">
                <a:solidFill>
                  <a:schemeClr val="hlink"/>
                </a:solidFill>
                <a:hlinkClick r:id="rId6"/>
              </a:rPr>
              <a:t>https://x.com/SebAaltonen/status/1483772372754870274</a:t>
            </a:r>
            <a:endParaRPr sz="850"/>
          </a:p>
          <a:p>
            <a:pPr marL="0" lvl="0" indent="0" algn="l" rtl="0">
              <a:lnSpc>
                <a:spcPct val="130000"/>
              </a:lnSpc>
              <a:spcBef>
                <a:spcPts val="0"/>
              </a:spcBef>
              <a:spcAft>
                <a:spcPts val="0"/>
              </a:spcAft>
              <a:buClr>
                <a:schemeClr val="dk1"/>
              </a:buClr>
              <a:buSzPct val="139904"/>
              <a:buFont typeface="Arial"/>
              <a:buNone/>
            </a:pPr>
            <a:endParaRPr sz="850"/>
          </a:p>
          <a:p>
            <a:pPr marL="0" lvl="0" indent="0" algn="l" rtl="0">
              <a:lnSpc>
                <a:spcPct val="130000"/>
              </a:lnSpc>
              <a:spcBef>
                <a:spcPts val="0"/>
              </a:spcBef>
              <a:spcAft>
                <a:spcPts val="0"/>
              </a:spcAft>
              <a:buClr>
                <a:schemeClr val="dk1"/>
              </a:buClr>
              <a:buSzPct val="139904"/>
              <a:buFont typeface="Arial"/>
              <a:buNone/>
            </a:pPr>
            <a:r>
              <a:rPr lang="en" sz="850"/>
              <a:t>Aaltonen, </a:t>
            </a:r>
            <a:r>
              <a:rPr lang="en" sz="850" i="1"/>
              <a:t>HypeHype Mobile Rendering Architecture</a:t>
            </a:r>
            <a:r>
              <a:rPr lang="en" sz="850"/>
              <a:t>, SIGGRAPH 2023: Advances in Real Time Rendering in Games</a:t>
            </a:r>
            <a:endParaRPr sz="850"/>
          </a:p>
          <a:p>
            <a:pPr marL="457200" lvl="1" indent="0" algn="l" rtl="0">
              <a:lnSpc>
                <a:spcPct val="130000"/>
              </a:lnSpc>
              <a:spcBef>
                <a:spcPts val="0"/>
              </a:spcBef>
              <a:spcAft>
                <a:spcPts val="0"/>
              </a:spcAft>
              <a:buClr>
                <a:schemeClr val="dk1"/>
              </a:buClr>
              <a:buSzPct val="132132"/>
              <a:buNone/>
            </a:pPr>
            <a:r>
              <a:rPr lang="en" sz="900" u="sng">
                <a:solidFill>
                  <a:schemeClr val="hlink"/>
                </a:solidFill>
                <a:hlinkClick r:id="rId7"/>
              </a:rPr>
              <a:t>https://advances.realtimerendering.com/s2023/index.html#HypeHype</a:t>
            </a:r>
            <a:endParaRPr sz="900"/>
          </a:p>
          <a:p>
            <a:pPr marL="0" lvl="0" indent="0" algn="l" rtl="0">
              <a:lnSpc>
                <a:spcPct val="130000"/>
              </a:lnSpc>
              <a:spcBef>
                <a:spcPts val="0"/>
              </a:spcBef>
              <a:spcAft>
                <a:spcPts val="0"/>
              </a:spcAft>
              <a:buClr>
                <a:schemeClr val="dk1"/>
              </a:buClr>
              <a:buSzPct val="139904"/>
              <a:buFont typeface="Arial"/>
              <a:buNone/>
            </a:pPr>
            <a:endParaRPr sz="850"/>
          </a:p>
          <a:p>
            <a:pPr marL="0" lvl="0" indent="0" algn="l" rtl="0">
              <a:lnSpc>
                <a:spcPct val="130000"/>
              </a:lnSpc>
              <a:spcBef>
                <a:spcPts val="0"/>
              </a:spcBef>
              <a:spcAft>
                <a:spcPts val="0"/>
              </a:spcAft>
              <a:buClr>
                <a:schemeClr val="dk1"/>
              </a:buClr>
              <a:buSzPct val="139904"/>
              <a:buFont typeface="Arial"/>
              <a:buNone/>
            </a:pPr>
            <a:r>
              <a:rPr lang="en" sz="850"/>
              <a:t>Cass, </a:t>
            </a:r>
            <a:r>
              <a:rPr lang="en" sz="850" i="1"/>
              <a:t>Interactive Order-Independent Transparency</a:t>
            </a:r>
            <a:r>
              <a:rPr lang="en" sz="850"/>
              <a:t>, NVIDIA, 2001</a:t>
            </a:r>
            <a:endParaRPr sz="850"/>
          </a:p>
          <a:p>
            <a:pPr marL="457200" lvl="1" indent="0" algn="l" rtl="0">
              <a:lnSpc>
                <a:spcPct val="130000"/>
              </a:lnSpc>
              <a:spcBef>
                <a:spcPts val="0"/>
              </a:spcBef>
              <a:spcAft>
                <a:spcPts val="0"/>
              </a:spcAft>
              <a:buClr>
                <a:schemeClr val="dk1"/>
              </a:buClr>
              <a:buSzPct val="132132"/>
              <a:buNone/>
            </a:pPr>
            <a:r>
              <a:rPr lang="en" sz="900" u="sng">
                <a:solidFill>
                  <a:schemeClr val="hlink"/>
                </a:solidFill>
                <a:hlinkClick r:id="rId8"/>
              </a:rPr>
              <a:t>https://developer.download.nvidia.com/assets/gamedev/docs/OrderIndependentTransparency.pdf</a:t>
            </a:r>
            <a:endParaRPr sz="900"/>
          </a:p>
          <a:p>
            <a:pPr marL="0" lvl="0" indent="0" algn="l" rtl="0">
              <a:lnSpc>
                <a:spcPct val="130000"/>
              </a:lnSpc>
              <a:spcBef>
                <a:spcPts val="0"/>
              </a:spcBef>
              <a:spcAft>
                <a:spcPts val="0"/>
              </a:spcAft>
              <a:buClr>
                <a:schemeClr val="dk1"/>
              </a:buClr>
              <a:buSzPct val="139904"/>
              <a:buFont typeface="Arial"/>
              <a:buNone/>
            </a:pPr>
            <a:endParaRPr sz="850"/>
          </a:p>
          <a:p>
            <a:pPr marL="0" lvl="0" indent="0" algn="l" rtl="0">
              <a:lnSpc>
                <a:spcPct val="130000"/>
              </a:lnSpc>
              <a:spcBef>
                <a:spcPts val="0"/>
              </a:spcBef>
              <a:spcAft>
                <a:spcPts val="0"/>
              </a:spcAft>
              <a:buClr>
                <a:schemeClr val="dk1"/>
              </a:buClr>
              <a:buSzPct val="139904"/>
              <a:buFont typeface="Arial"/>
              <a:buNone/>
            </a:pPr>
            <a:r>
              <a:rPr lang="en" sz="850"/>
              <a:t>Thibieroz, </a:t>
            </a:r>
            <a:r>
              <a:rPr lang="en" sz="850" i="1"/>
              <a:t>Per-Pixel Linked Lists with Direct3D 11</a:t>
            </a:r>
            <a:r>
              <a:rPr lang="en" sz="850"/>
              <a:t>, GDC 2010</a:t>
            </a:r>
            <a:endParaRPr/>
          </a:p>
          <a:p>
            <a:pPr marL="457200" lvl="1" indent="0" algn="l" rtl="0">
              <a:lnSpc>
                <a:spcPct val="130000"/>
              </a:lnSpc>
              <a:spcBef>
                <a:spcPts val="0"/>
              </a:spcBef>
              <a:spcAft>
                <a:spcPts val="0"/>
              </a:spcAft>
              <a:buClr>
                <a:schemeClr val="dk1"/>
              </a:buClr>
              <a:buSzPct val="148648"/>
              <a:buNone/>
            </a:pPr>
            <a:r>
              <a:rPr lang="en" sz="800" u="sng">
                <a:solidFill>
                  <a:schemeClr val="accent4"/>
                </a:solidFill>
                <a:hlinkClick r:id="rId9">
                  <a:extLst>
                    <a:ext uri="{A12FA001-AC4F-418D-AE19-62706E023703}">
                      <ahyp:hlinkClr xmlns:ahyp="http://schemas.microsoft.com/office/drawing/2018/hyperlinkcolor" val="tx"/>
                    </a:ext>
                  </a:extLst>
                </a:hlinkClick>
              </a:rPr>
              <a:t>https://ubm-twvideo01.s3.amazonaws.com/o1/vault/gdc10/slides/Thibieroz_Nicolas_AdvancedVisualEffectsWithDirect3D_OIT_and_Indirect_Illumination_using_DX11_Linked_Lists_part1.pdf</a:t>
            </a:r>
            <a:endParaRPr sz="800"/>
          </a:p>
          <a:p>
            <a:pPr marL="0" lvl="0" indent="0" algn="l" rtl="0">
              <a:lnSpc>
                <a:spcPct val="130000"/>
              </a:lnSpc>
              <a:spcBef>
                <a:spcPts val="0"/>
              </a:spcBef>
              <a:spcAft>
                <a:spcPts val="0"/>
              </a:spcAft>
              <a:buClr>
                <a:schemeClr val="dk1"/>
              </a:buClr>
              <a:buSzPct val="139904"/>
              <a:buFont typeface="Arial"/>
              <a:buNone/>
            </a:pPr>
            <a:endParaRPr sz="850"/>
          </a:p>
          <a:p>
            <a:pPr marL="0" lvl="0" indent="0" algn="l" rtl="0">
              <a:lnSpc>
                <a:spcPct val="130000"/>
              </a:lnSpc>
              <a:spcBef>
                <a:spcPts val="0"/>
              </a:spcBef>
              <a:spcAft>
                <a:spcPts val="0"/>
              </a:spcAft>
              <a:buClr>
                <a:schemeClr val="dk1"/>
              </a:buClr>
              <a:buSzPct val="139904"/>
              <a:buFont typeface="Arial"/>
              <a:buNone/>
            </a:pPr>
            <a:r>
              <a:rPr lang="en" sz="850"/>
              <a:t>Münstermann, Krumpen, Klein, and Peters, </a:t>
            </a:r>
            <a:r>
              <a:rPr lang="en" sz="850" i="1"/>
              <a:t>Moment-Based Order-Independent Transparency</a:t>
            </a:r>
            <a:r>
              <a:rPr lang="en" sz="850"/>
              <a:t>, I3D 2018</a:t>
            </a:r>
            <a:endParaRPr sz="850"/>
          </a:p>
          <a:p>
            <a:pPr marL="457200" lvl="1" indent="0" algn="l" rtl="0">
              <a:lnSpc>
                <a:spcPct val="130000"/>
              </a:lnSpc>
              <a:spcBef>
                <a:spcPts val="0"/>
              </a:spcBef>
              <a:spcAft>
                <a:spcPts val="0"/>
              </a:spcAft>
              <a:buClr>
                <a:schemeClr val="dk1"/>
              </a:buClr>
              <a:buSzPct val="132132"/>
              <a:buNone/>
            </a:pPr>
            <a:r>
              <a:rPr lang="en" sz="900" u="sng">
                <a:solidFill>
                  <a:schemeClr val="hlink"/>
                </a:solidFill>
                <a:hlinkClick r:id="rId10"/>
              </a:rPr>
              <a:t>https://cg.ivd.kit.edu/english/mboit.php</a:t>
            </a:r>
            <a:endParaRPr sz="900"/>
          </a:p>
          <a:p>
            <a:pPr marL="0" lvl="0" indent="457200" algn="l" rtl="0">
              <a:lnSpc>
                <a:spcPct val="130000"/>
              </a:lnSpc>
              <a:spcBef>
                <a:spcPts val="0"/>
              </a:spcBef>
              <a:spcAft>
                <a:spcPts val="0"/>
              </a:spcAft>
              <a:buClr>
                <a:schemeClr val="dk1"/>
              </a:buClr>
              <a:buSzPct val="139904"/>
              <a:buFont typeface="Arial"/>
              <a:buNone/>
            </a:pPr>
            <a:endParaRPr sz="850"/>
          </a:p>
          <a:p>
            <a:pPr marL="0" lvl="0" indent="0" algn="l" rtl="0">
              <a:lnSpc>
                <a:spcPct val="130000"/>
              </a:lnSpc>
              <a:spcBef>
                <a:spcPts val="0"/>
              </a:spcBef>
              <a:spcAft>
                <a:spcPts val="0"/>
              </a:spcAft>
              <a:buClr>
                <a:schemeClr val="dk1"/>
              </a:buClr>
              <a:buSzPct val="139904"/>
              <a:buFont typeface="Arial"/>
              <a:buNone/>
            </a:pPr>
            <a:r>
              <a:rPr lang="en" sz="850"/>
              <a:t>Pharr, Wronski, Salvi, and Fajardo, </a:t>
            </a:r>
            <a:r>
              <a:rPr lang="en" sz="850" i="1"/>
              <a:t>Filtering After Shading With Stochastic Texture Filtering</a:t>
            </a:r>
            <a:r>
              <a:rPr lang="en" sz="850"/>
              <a:t>, I3D 2024</a:t>
            </a:r>
            <a:endParaRPr sz="850"/>
          </a:p>
          <a:p>
            <a:pPr marL="0" lvl="0" indent="457200" algn="l" rtl="0">
              <a:lnSpc>
                <a:spcPct val="130000"/>
              </a:lnSpc>
              <a:spcBef>
                <a:spcPts val="0"/>
              </a:spcBef>
              <a:spcAft>
                <a:spcPts val="0"/>
              </a:spcAft>
              <a:buClr>
                <a:schemeClr val="dk1"/>
              </a:buClr>
              <a:buSzPct val="139904"/>
              <a:buFont typeface="Arial"/>
              <a:buNone/>
            </a:pPr>
            <a:r>
              <a:rPr lang="en" sz="850" u="sng">
                <a:solidFill>
                  <a:schemeClr val="accent4"/>
                </a:solidFill>
                <a:hlinkClick r:id="rId11">
                  <a:extLst>
                    <a:ext uri="{A12FA001-AC4F-418D-AE19-62706E023703}">
                      <ahyp:hlinkClr xmlns:ahyp="http://schemas.microsoft.com/office/drawing/2018/hyperlinkcolor" val="tx"/>
                    </a:ext>
                  </a:extLst>
                </a:hlinkClick>
              </a:rPr>
              <a:t>https://research.nvidia.com/labs/rtr/publication/pharr2024stochtex/stochtex.pdf</a:t>
            </a:r>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18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Autofit/>
          </a:bodyPr>
          <a:lstStyle/>
          <a:p>
            <a:pPr marL="0" lvl="0" indent="0" algn="l" rtl="0">
              <a:lnSpc>
                <a:spcPct val="100000"/>
              </a:lnSpc>
              <a:spcBef>
                <a:spcPts val="0"/>
              </a:spcBef>
              <a:spcAft>
                <a:spcPts val="0"/>
              </a:spcAft>
              <a:buSzPts val="1400"/>
              <a:buNone/>
            </a:pPr>
            <a:r>
              <a:rPr lang="en"/>
              <a:t>Contact</a:t>
            </a:r>
            <a:endParaRPr/>
          </a:p>
        </p:txBody>
      </p:sp>
      <p:sp>
        <p:nvSpPr>
          <p:cNvPr id="1600" name="Google Shape;1600;p183"/>
          <p:cNvSpPr txBox="1">
            <a:spLocks noGrp="1"/>
          </p:cNvSpPr>
          <p:nvPr>
            <p:ph type="body" idx="1"/>
          </p:nvPr>
        </p:nvSpPr>
        <p:spPr>
          <a:xfrm>
            <a:off x="321900" y="3703574"/>
            <a:ext cx="8507100" cy="739800"/>
          </a:xfrm>
          <a:prstGeom prst="rect">
            <a:avLst/>
          </a:prstGeom>
          <a:noFill/>
          <a:ln>
            <a:noFill/>
          </a:ln>
        </p:spPr>
        <p:txBody>
          <a:bodyPr spcFirstLastPara="1" wrap="square" lIns="0" tIns="34275" rIns="68575" bIns="34275" anchor="t" anchorCtr="0">
            <a:normAutofit fontScale="85000" lnSpcReduction="20000"/>
          </a:bodyPr>
          <a:lstStyle/>
          <a:p>
            <a:pPr marL="0" lvl="0" indent="0" algn="ctr" rtl="0">
              <a:lnSpc>
                <a:spcPct val="130000"/>
              </a:lnSpc>
              <a:spcBef>
                <a:spcPts val="0"/>
              </a:spcBef>
              <a:spcAft>
                <a:spcPts val="0"/>
              </a:spcAft>
              <a:buSzPct val="91503"/>
              <a:buNone/>
            </a:pPr>
            <a:r>
              <a:rPr lang="en" b="1"/>
              <a:t>www.visiblethreshold.com</a:t>
            </a:r>
            <a:endParaRPr b="1"/>
          </a:p>
          <a:p>
            <a:pPr marL="0" lvl="0" indent="0" algn="ctr" rtl="0">
              <a:lnSpc>
                <a:spcPct val="130000"/>
              </a:lnSpc>
              <a:spcBef>
                <a:spcPts val="500"/>
              </a:spcBef>
              <a:spcAft>
                <a:spcPts val="500"/>
              </a:spcAft>
              <a:buSzPct val="91503"/>
              <a:buNone/>
            </a:pPr>
            <a:r>
              <a:rPr lang="en" b="1"/>
              <a:t>jhable@visiblethreshold.com</a:t>
            </a:r>
            <a:endParaRPr b="1"/>
          </a:p>
        </p:txBody>
      </p:sp>
      <p:pic>
        <p:nvPicPr>
          <p:cNvPr id="1601" name="Google Shape;1601;p183"/>
          <p:cNvPicPr preferRelativeResize="0"/>
          <p:nvPr/>
        </p:nvPicPr>
        <p:blipFill rotWithShape="1">
          <a:blip r:embed="rId3">
            <a:alphaModFix/>
          </a:blip>
          <a:srcRect/>
          <a:stretch/>
        </p:blipFill>
        <p:spPr>
          <a:xfrm>
            <a:off x="1453724" y="1133495"/>
            <a:ext cx="5786698" cy="2382776"/>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84"/>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Autofit/>
          </a:bodyPr>
          <a:lstStyle/>
          <a:p>
            <a:pPr marL="0" lvl="0" indent="0" algn="l" rtl="0">
              <a:lnSpc>
                <a:spcPct val="100000"/>
              </a:lnSpc>
              <a:spcBef>
                <a:spcPts val="0"/>
              </a:spcBef>
              <a:spcAft>
                <a:spcPts val="0"/>
              </a:spcAft>
              <a:buSzPts val="1400"/>
              <a:buNone/>
            </a:pPr>
            <a:r>
              <a:rPr lang="en"/>
              <a:t>QUESTIONS</a:t>
            </a:r>
            <a:endParaRPr/>
          </a:p>
        </p:txBody>
      </p:sp>
      <p:sp>
        <p:nvSpPr>
          <p:cNvPr id="1607" name="Google Shape;1607;p184"/>
          <p:cNvSpPr txBox="1">
            <a:spLocks noGrp="1"/>
          </p:cNvSpPr>
          <p:nvPr>
            <p:ph type="body" idx="1"/>
          </p:nvPr>
        </p:nvSpPr>
        <p:spPr>
          <a:xfrm>
            <a:off x="321906" y="1063510"/>
            <a:ext cx="8507100" cy="3379800"/>
          </a:xfrm>
          <a:prstGeom prst="rect">
            <a:avLst/>
          </a:prstGeom>
          <a:noFill/>
          <a:ln>
            <a:noFill/>
          </a:ln>
        </p:spPr>
        <p:txBody>
          <a:bodyPr spcFirstLastPara="1" wrap="square" lIns="0" tIns="34275" rIns="68575" bIns="34275" anchor="t" anchorCtr="0">
            <a:normAutofit/>
          </a:bodyPr>
          <a:lstStyle/>
          <a:p>
            <a:pPr marL="0" lvl="0" indent="0" algn="l" rtl="0">
              <a:lnSpc>
                <a:spcPct val="130000"/>
              </a:lnSpc>
              <a:spcBef>
                <a:spcPts val="0"/>
              </a:spcBef>
              <a:spcAft>
                <a:spcPts val="500"/>
              </a:spcAft>
              <a:buSzPts val="1400"/>
              <a:buNone/>
            </a:pPr>
            <a:r>
              <a:rPr lang="en"/>
              <a:t>Questions?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9"/>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Quad Utilization</a:t>
            </a:r>
            <a:endParaRPr/>
          </a:p>
        </p:txBody>
      </p:sp>
      <p:sp>
        <p:nvSpPr>
          <p:cNvPr id="226" name="Google Shape;226;p19"/>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227" name="Google Shape;227;p19"/>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What if multiple triangles cover the same quad?</a:t>
            </a:r>
            <a:endParaRPr/>
          </a:p>
          <a:p>
            <a:pPr marL="914400" lvl="1" indent="-317500" algn="l" rtl="0">
              <a:lnSpc>
                <a:spcPct val="130000"/>
              </a:lnSpc>
              <a:spcBef>
                <a:spcPts val="0"/>
              </a:spcBef>
              <a:spcAft>
                <a:spcPts val="0"/>
              </a:spcAft>
              <a:buSzPts val="1400"/>
              <a:buChar char="–"/>
            </a:pPr>
            <a:r>
              <a:rPr lang="en"/>
              <a:t>Each triangle gets its own quad</a:t>
            </a:r>
            <a:endParaRPr/>
          </a:p>
        </p:txBody>
      </p:sp>
      <p:pic>
        <p:nvPicPr>
          <p:cNvPr id="228" name="Google Shape;228;p19"/>
          <p:cNvPicPr preferRelativeResize="0"/>
          <p:nvPr/>
        </p:nvPicPr>
        <p:blipFill rotWithShape="1">
          <a:blip r:embed="rId3">
            <a:alphaModFix/>
          </a:blip>
          <a:srcRect/>
          <a:stretch/>
        </p:blipFill>
        <p:spPr>
          <a:xfrm>
            <a:off x="942925" y="1255550"/>
            <a:ext cx="2703775" cy="1622276"/>
          </a:xfrm>
          <a:prstGeom prst="rect">
            <a:avLst/>
          </a:prstGeom>
          <a:noFill/>
          <a:ln>
            <a:noFill/>
          </a:ln>
        </p:spPr>
      </p:pic>
      <p:pic>
        <p:nvPicPr>
          <p:cNvPr id="229" name="Google Shape;229;p19"/>
          <p:cNvPicPr preferRelativeResize="0"/>
          <p:nvPr/>
        </p:nvPicPr>
        <p:blipFill rotWithShape="1">
          <a:blip r:embed="rId4">
            <a:alphaModFix/>
          </a:blip>
          <a:srcRect/>
          <a:stretch/>
        </p:blipFill>
        <p:spPr>
          <a:xfrm>
            <a:off x="492800" y="3309725"/>
            <a:ext cx="2541924" cy="1165050"/>
          </a:xfrm>
          <a:prstGeom prst="rect">
            <a:avLst/>
          </a:prstGeom>
          <a:noFill/>
          <a:ln>
            <a:noFill/>
          </a:ln>
        </p:spPr>
      </p:pic>
      <p:pic>
        <p:nvPicPr>
          <p:cNvPr id="230" name="Google Shape;230;p19"/>
          <p:cNvPicPr preferRelativeResize="0"/>
          <p:nvPr/>
        </p:nvPicPr>
        <p:blipFill rotWithShape="1">
          <a:blip r:embed="rId5">
            <a:alphaModFix/>
          </a:blip>
          <a:srcRect/>
          <a:stretch/>
        </p:blipFill>
        <p:spPr>
          <a:xfrm>
            <a:off x="3307162" y="3309725"/>
            <a:ext cx="2541924" cy="1165055"/>
          </a:xfrm>
          <a:prstGeom prst="rect">
            <a:avLst/>
          </a:prstGeom>
          <a:noFill/>
          <a:ln>
            <a:noFill/>
          </a:ln>
        </p:spPr>
      </p:pic>
      <p:pic>
        <p:nvPicPr>
          <p:cNvPr id="231" name="Google Shape;231;p19"/>
          <p:cNvPicPr preferRelativeResize="0"/>
          <p:nvPr/>
        </p:nvPicPr>
        <p:blipFill rotWithShape="1">
          <a:blip r:embed="rId6">
            <a:alphaModFix/>
          </a:blip>
          <a:srcRect/>
          <a:stretch/>
        </p:blipFill>
        <p:spPr>
          <a:xfrm>
            <a:off x="6121525" y="3309725"/>
            <a:ext cx="2541924" cy="1165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2"/>
          <p:cNvSpPr txBox="1">
            <a:spLocks noGrp="1"/>
          </p:cNvSpPr>
          <p:nvPr>
            <p:ph type="title"/>
          </p:nvPr>
        </p:nvSpPr>
        <p:spPr>
          <a:xfrm>
            <a:off x="4058471" y="1080298"/>
            <a:ext cx="4415400" cy="334800"/>
          </a:xfrm>
          <a:prstGeom prst="rect">
            <a:avLst/>
          </a:prstGeom>
          <a:noFill/>
          <a:ln>
            <a:noFill/>
          </a:ln>
        </p:spPr>
        <p:txBody>
          <a:bodyPr spcFirstLastPara="1" wrap="square" lIns="0" tIns="34275" rIns="68575" bIns="0" anchor="ctr" anchorCtr="0">
            <a:normAutofit fontScale="90000"/>
          </a:bodyPr>
          <a:lstStyle/>
          <a:p>
            <a:pPr marL="0" lvl="0" indent="0" algn="l" rtl="0">
              <a:lnSpc>
                <a:spcPct val="100000"/>
              </a:lnSpc>
              <a:spcBef>
                <a:spcPts val="0"/>
              </a:spcBef>
              <a:spcAft>
                <a:spcPts val="0"/>
              </a:spcAft>
              <a:buClr>
                <a:schemeClr val="dk1"/>
              </a:buClr>
              <a:buSzPct val="100000"/>
              <a:buFont typeface="Arial"/>
              <a:buNone/>
            </a:pPr>
            <a:r>
              <a:rPr lang="en"/>
              <a:t>John Hable</a:t>
            </a:r>
            <a:endParaRPr/>
          </a:p>
        </p:txBody>
      </p:sp>
      <p:sp>
        <p:nvSpPr>
          <p:cNvPr id="80" name="Google Shape;80;p2"/>
          <p:cNvSpPr txBox="1">
            <a:spLocks noGrp="1"/>
          </p:cNvSpPr>
          <p:nvPr>
            <p:ph type="subTitle" idx="1"/>
          </p:nvPr>
        </p:nvSpPr>
        <p:spPr>
          <a:xfrm>
            <a:off x="4058475" y="1415100"/>
            <a:ext cx="4024200" cy="438300"/>
          </a:xfrm>
          <a:prstGeom prst="rect">
            <a:avLst/>
          </a:prstGeom>
          <a:noFill/>
          <a:ln>
            <a:noFill/>
          </a:ln>
        </p:spPr>
        <p:txBody>
          <a:bodyPr spcFirstLastPara="1" wrap="square" lIns="0" tIns="34275" rIns="68575" bIns="34275" anchor="t" anchorCtr="0">
            <a:normAutofit lnSpcReduction="10000"/>
          </a:bodyPr>
          <a:lstStyle/>
          <a:p>
            <a:pPr marL="0" lvl="0" indent="0" algn="l" rtl="0">
              <a:lnSpc>
                <a:spcPct val="130000"/>
              </a:lnSpc>
              <a:spcBef>
                <a:spcPts val="0"/>
              </a:spcBef>
              <a:spcAft>
                <a:spcPts val="500"/>
              </a:spcAft>
              <a:buSzPts val="1600"/>
              <a:buNone/>
            </a:pPr>
            <a:r>
              <a:rPr lang="en"/>
              <a:t>Founder, Visible Threshold, LLC</a:t>
            </a:r>
            <a:endParaRPr/>
          </a:p>
        </p:txBody>
      </p:sp>
      <p:sp>
        <p:nvSpPr>
          <p:cNvPr id="81" name="Google Shape;81;p2"/>
          <p:cNvSpPr txBox="1">
            <a:spLocks noGrp="1"/>
          </p:cNvSpPr>
          <p:nvPr>
            <p:ph type="body" idx="3"/>
          </p:nvPr>
        </p:nvSpPr>
        <p:spPr>
          <a:xfrm>
            <a:off x="4058475" y="1867875"/>
            <a:ext cx="4157100" cy="2562300"/>
          </a:xfrm>
          <a:prstGeom prst="rect">
            <a:avLst/>
          </a:prstGeom>
          <a:noFill/>
          <a:ln>
            <a:noFill/>
          </a:ln>
        </p:spPr>
        <p:txBody>
          <a:bodyPr spcFirstLastPara="1" wrap="square" lIns="0" tIns="34275" rIns="68575" bIns="34275" anchor="t" anchorCtr="0">
            <a:normAutofit/>
          </a:bodyPr>
          <a:lstStyle/>
          <a:p>
            <a:pPr marL="0" lvl="0" indent="0" algn="l" rtl="0">
              <a:lnSpc>
                <a:spcPct val="130000"/>
              </a:lnSpc>
              <a:spcBef>
                <a:spcPts val="0"/>
              </a:spcBef>
              <a:spcAft>
                <a:spcPts val="0"/>
              </a:spcAft>
              <a:buSzPts val="1400"/>
              <a:buNone/>
            </a:pPr>
            <a:r>
              <a:rPr lang="en"/>
              <a:t>Previous:</a:t>
            </a:r>
            <a:endParaRPr/>
          </a:p>
          <a:p>
            <a:pPr marL="457200" lvl="0" indent="-317500" algn="l" rtl="0">
              <a:lnSpc>
                <a:spcPct val="130000"/>
              </a:lnSpc>
              <a:spcBef>
                <a:spcPts val="500"/>
              </a:spcBef>
              <a:spcAft>
                <a:spcPts val="0"/>
              </a:spcAft>
              <a:buSzPts val="1400"/>
              <a:buChar char="•"/>
            </a:pPr>
            <a:r>
              <a:rPr lang="en"/>
              <a:t>Electronic Arts</a:t>
            </a:r>
            <a:endParaRPr/>
          </a:p>
          <a:p>
            <a:pPr marL="457200" lvl="0" indent="-317500" algn="l" rtl="0">
              <a:lnSpc>
                <a:spcPct val="130000"/>
              </a:lnSpc>
              <a:spcBef>
                <a:spcPts val="0"/>
              </a:spcBef>
              <a:spcAft>
                <a:spcPts val="0"/>
              </a:spcAft>
              <a:buSzPts val="1400"/>
              <a:buChar char="•"/>
            </a:pPr>
            <a:r>
              <a:rPr lang="en"/>
              <a:t>Naughty Dog</a:t>
            </a:r>
            <a:endParaRPr/>
          </a:p>
          <a:p>
            <a:pPr marL="457200" lvl="0" indent="-317500" algn="l" rtl="0">
              <a:lnSpc>
                <a:spcPct val="130000"/>
              </a:lnSpc>
              <a:spcBef>
                <a:spcPts val="0"/>
              </a:spcBef>
              <a:spcAft>
                <a:spcPts val="0"/>
              </a:spcAft>
              <a:buSzPts val="1400"/>
              <a:buChar char="•"/>
            </a:pPr>
            <a:r>
              <a:rPr lang="en"/>
              <a:t>Epic</a:t>
            </a:r>
            <a:endParaRPr/>
          </a:p>
          <a:p>
            <a:pPr marL="457200" lvl="0" indent="-317500" algn="l" rtl="0">
              <a:lnSpc>
                <a:spcPct val="130000"/>
              </a:lnSpc>
              <a:spcBef>
                <a:spcPts val="0"/>
              </a:spcBef>
              <a:spcAft>
                <a:spcPts val="0"/>
              </a:spcAft>
              <a:buSzPts val="1400"/>
              <a:buChar char="•"/>
            </a:pPr>
            <a:r>
              <a:rPr lang="en"/>
              <a:t>Unity</a:t>
            </a:r>
            <a:endParaRPr/>
          </a:p>
          <a:p>
            <a:pPr marL="457200" lvl="0" indent="-317500" algn="l" rtl="0">
              <a:lnSpc>
                <a:spcPct val="130000"/>
              </a:lnSpc>
              <a:spcBef>
                <a:spcPts val="0"/>
              </a:spcBef>
              <a:spcAft>
                <a:spcPts val="0"/>
              </a:spcAft>
              <a:buSzPts val="1400"/>
              <a:buChar char="•"/>
            </a:pPr>
            <a:r>
              <a:rPr lang="en"/>
              <a:t>Contracting/Other Ventures</a:t>
            </a:r>
            <a:endParaRPr/>
          </a:p>
          <a:p>
            <a:pPr marL="914400" lvl="1" indent="-304800" algn="l" rtl="0">
              <a:lnSpc>
                <a:spcPct val="130000"/>
              </a:lnSpc>
              <a:spcBef>
                <a:spcPts val="0"/>
              </a:spcBef>
              <a:spcAft>
                <a:spcPts val="0"/>
              </a:spcAft>
              <a:buSzPts val="1200"/>
              <a:buChar char="–"/>
            </a:pPr>
            <a:r>
              <a:rPr lang="en"/>
              <a:t>Headcams, Face Scanning, AfterFX Plugins, Virtual Cameras for Movies</a:t>
            </a:r>
            <a:endParaRPr/>
          </a:p>
        </p:txBody>
      </p:sp>
      <p:pic>
        <p:nvPicPr>
          <p:cNvPr id="82" name="Google Shape;82;p2"/>
          <p:cNvPicPr preferRelativeResize="0"/>
          <p:nvPr/>
        </p:nvPicPr>
        <p:blipFill rotWithShape="1">
          <a:blip r:embed="rId3">
            <a:alphaModFix/>
          </a:blip>
          <a:srcRect/>
          <a:stretch/>
        </p:blipFill>
        <p:spPr>
          <a:xfrm>
            <a:off x="769125" y="1224300"/>
            <a:ext cx="2487475" cy="331452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0"/>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Clr>
                <a:schemeClr val="dk1"/>
              </a:buClr>
              <a:buSzPts val="1400"/>
              <a:buFont typeface="Arial"/>
              <a:buNone/>
            </a:pPr>
            <a:r>
              <a:rPr lang="en"/>
              <a:t>Quad utilization</a:t>
            </a:r>
            <a:endParaRPr/>
          </a:p>
        </p:txBody>
      </p:sp>
      <p:sp>
        <p:nvSpPr>
          <p:cNvPr id="237" name="Google Shape;237;p2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238" name="Google Shape;238;p20"/>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If we render extra quads, isn’t this inefficient?</a:t>
            </a:r>
            <a:endParaRPr/>
          </a:p>
          <a:p>
            <a:pPr marL="914400" lvl="1" indent="-317500" algn="l" rtl="0">
              <a:lnSpc>
                <a:spcPct val="130000"/>
              </a:lnSpc>
              <a:spcBef>
                <a:spcPts val="0"/>
              </a:spcBef>
              <a:spcAft>
                <a:spcPts val="0"/>
              </a:spcAft>
              <a:buSzPts val="1400"/>
              <a:buChar char="–"/>
            </a:pPr>
            <a:r>
              <a:rPr lang="en"/>
              <a:t>Yes!</a:t>
            </a:r>
            <a:endParaRPr/>
          </a:p>
          <a:p>
            <a:pPr marL="274320" lvl="0" indent="-274320" algn="l" rtl="0">
              <a:lnSpc>
                <a:spcPct val="130000"/>
              </a:lnSpc>
              <a:spcBef>
                <a:spcPts val="0"/>
              </a:spcBef>
              <a:spcAft>
                <a:spcPts val="0"/>
              </a:spcAft>
              <a:buSzPts val="1400"/>
              <a:buChar char="•"/>
            </a:pPr>
            <a:r>
              <a:rPr lang="en"/>
              <a:t>Similar to overdraw</a:t>
            </a:r>
            <a:endParaRPr/>
          </a:p>
          <a:p>
            <a:pPr marL="914400" lvl="1" indent="-317500" algn="l" rtl="0">
              <a:lnSpc>
                <a:spcPct val="130000"/>
              </a:lnSpc>
              <a:spcBef>
                <a:spcPts val="0"/>
              </a:spcBef>
              <a:spcAft>
                <a:spcPts val="0"/>
              </a:spcAft>
              <a:buSzPts val="1400"/>
              <a:buChar char="–"/>
            </a:pPr>
            <a:r>
              <a:rPr lang="en"/>
              <a:t>3x in this case</a:t>
            </a:r>
            <a:endParaRPr/>
          </a:p>
          <a:p>
            <a:pPr marL="914400" lvl="0" indent="0" algn="l" rtl="0">
              <a:lnSpc>
                <a:spcPct val="130000"/>
              </a:lnSpc>
              <a:spcBef>
                <a:spcPts val="0"/>
              </a:spcBef>
              <a:spcAft>
                <a:spcPts val="0"/>
              </a:spcAft>
              <a:buSzPts val="1400"/>
              <a:buNone/>
            </a:pPr>
            <a:endParaRPr/>
          </a:p>
        </p:txBody>
      </p:sp>
      <p:pic>
        <p:nvPicPr>
          <p:cNvPr id="239" name="Google Shape;239;p20"/>
          <p:cNvPicPr preferRelativeResize="0"/>
          <p:nvPr/>
        </p:nvPicPr>
        <p:blipFill rotWithShape="1">
          <a:blip r:embed="rId3">
            <a:alphaModFix/>
          </a:blip>
          <a:srcRect/>
          <a:stretch/>
        </p:blipFill>
        <p:spPr>
          <a:xfrm>
            <a:off x="942925" y="1255550"/>
            <a:ext cx="2703775" cy="1622276"/>
          </a:xfrm>
          <a:prstGeom prst="rect">
            <a:avLst/>
          </a:prstGeom>
          <a:noFill/>
          <a:ln>
            <a:noFill/>
          </a:ln>
        </p:spPr>
      </p:pic>
      <p:pic>
        <p:nvPicPr>
          <p:cNvPr id="240" name="Google Shape;240;p20"/>
          <p:cNvPicPr preferRelativeResize="0"/>
          <p:nvPr/>
        </p:nvPicPr>
        <p:blipFill rotWithShape="1">
          <a:blip r:embed="rId4">
            <a:alphaModFix/>
          </a:blip>
          <a:srcRect/>
          <a:stretch/>
        </p:blipFill>
        <p:spPr>
          <a:xfrm>
            <a:off x="402750" y="3269900"/>
            <a:ext cx="4344500" cy="1329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1"/>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Big Triangles</a:t>
            </a:r>
            <a:endParaRPr/>
          </a:p>
        </p:txBody>
      </p:sp>
      <p:sp>
        <p:nvSpPr>
          <p:cNvPr id="246" name="Google Shape;246;p2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247" name="Google Shape;247;p21"/>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Low cost for extra helper lanes</a:t>
            </a:r>
            <a:endParaRPr/>
          </a:p>
        </p:txBody>
      </p:sp>
      <p:pic>
        <p:nvPicPr>
          <p:cNvPr id="248" name="Google Shape;248;p21"/>
          <p:cNvPicPr preferRelativeResize="0"/>
          <p:nvPr/>
        </p:nvPicPr>
        <p:blipFill rotWithShape="1">
          <a:blip r:embed="rId3">
            <a:alphaModFix/>
          </a:blip>
          <a:srcRect/>
          <a:stretch/>
        </p:blipFill>
        <p:spPr>
          <a:xfrm>
            <a:off x="557404" y="1421699"/>
            <a:ext cx="3572376" cy="3014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2"/>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1 pixel triangles</a:t>
            </a:r>
            <a:endParaRPr/>
          </a:p>
        </p:txBody>
      </p:sp>
      <p:sp>
        <p:nvSpPr>
          <p:cNvPr id="254" name="Google Shape;254;p2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255" name="Google Shape;255;p22"/>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4x cost due to helper lanes</a:t>
            </a:r>
            <a:endParaRPr/>
          </a:p>
        </p:txBody>
      </p:sp>
      <p:pic>
        <p:nvPicPr>
          <p:cNvPr id="256" name="Google Shape;256;p22"/>
          <p:cNvPicPr preferRelativeResize="0"/>
          <p:nvPr/>
        </p:nvPicPr>
        <p:blipFill rotWithShape="1">
          <a:blip r:embed="rId3">
            <a:alphaModFix/>
          </a:blip>
          <a:srcRect/>
          <a:stretch/>
        </p:blipFill>
        <p:spPr>
          <a:xfrm>
            <a:off x="72050" y="1873725"/>
            <a:ext cx="4547926" cy="189307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3"/>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Medium Triangles (~10 pixels)</a:t>
            </a:r>
            <a:endParaRPr/>
          </a:p>
        </p:txBody>
      </p:sp>
      <p:sp>
        <p:nvSpPr>
          <p:cNvPr id="262" name="Google Shape;262;p2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263" name="Google Shape;263;p23"/>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Typical game size</a:t>
            </a:r>
            <a:endParaRPr/>
          </a:p>
          <a:p>
            <a:pPr marL="274320" lvl="0" indent="-274320" algn="l" rtl="0">
              <a:lnSpc>
                <a:spcPct val="130000"/>
              </a:lnSpc>
              <a:spcBef>
                <a:spcPts val="0"/>
              </a:spcBef>
              <a:spcAft>
                <a:spcPts val="0"/>
              </a:spcAft>
              <a:buSzPts val="1400"/>
              <a:buChar char="•"/>
            </a:pPr>
            <a:r>
              <a:rPr lang="en"/>
              <a:t>Ideal scenario: </a:t>
            </a:r>
            <a:r>
              <a:rPr lang="en" b="1"/>
              <a:t>1.2x</a:t>
            </a:r>
            <a:r>
              <a:rPr lang="en"/>
              <a:t> cost</a:t>
            </a:r>
            <a:endParaRPr/>
          </a:p>
          <a:p>
            <a:pPr marL="914400" lvl="1" indent="-317500" algn="l" rtl="0">
              <a:lnSpc>
                <a:spcPct val="130000"/>
              </a:lnSpc>
              <a:spcBef>
                <a:spcPts val="0"/>
              </a:spcBef>
              <a:spcAft>
                <a:spcPts val="0"/>
              </a:spcAft>
              <a:buSzPts val="1400"/>
              <a:buChar char="–"/>
            </a:pPr>
            <a:r>
              <a:rPr lang="en"/>
              <a:t>10 active</a:t>
            </a:r>
            <a:endParaRPr/>
          </a:p>
          <a:p>
            <a:pPr marL="914400" lvl="1" indent="-317500" algn="l" rtl="0">
              <a:lnSpc>
                <a:spcPct val="130000"/>
              </a:lnSpc>
              <a:spcBef>
                <a:spcPts val="0"/>
              </a:spcBef>
              <a:spcAft>
                <a:spcPts val="0"/>
              </a:spcAft>
              <a:buSzPts val="1400"/>
              <a:buChar char="–"/>
            </a:pPr>
            <a:r>
              <a:rPr lang="en"/>
              <a:t>2 helper</a:t>
            </a:r>
            <a:endParaRPr/>
          </a:p>
          <a:p>
            <a:pPr marL="914400" lvl="1" indent="-317500" algn="l" rtl="0">
              <a:lnSpc>
                <a:spcPct val="130000"/>
              </a:lnSpc>
              <a:spcBef>
                <a:spcPts val="0"/>
              </a:spcBef>
              <a:spcAft>
                <a:spcPts val="0"/>
              </a:spcAft>
              <a:buSzPts val="1400"/>
              <a:buChar char="–"/>
            </a:pPr>
            <a:r>
              <a:rPr lang="en"/>
              <a:t>83% utilization</a:t>
            </a:r>
            <a:endParaRPr/>
          </a:p>
          <a:p>
            <a:pPr marL="1371600" lvl="2" indent="-317500" algn="l" rtl="0">
              <a:lnSpc>
                <a:spcPct val="130000"/>
              </a:lnSpc>
              <a:spcBef>
                <a:spcPts val="0"/>
              </a:spcBef>
              <a:spcAft>
                <a:spcPts val="0"/>
              </a:spcAft>
              <a:buSzPts val="1400"/>
              <a:buChar char="•"/>
            </a:pPr>
            <a:r>
              <a:rPr lang="en"/>
              <a:t>1.2x cost</a:t>
            </a:r>
            <a:endParaRPr/>
          </a:p>
        </p:txBody>
      </p:sp>
      <p:pic>
        <p:nvPicPr>
          <p:cNvPr id="264" name="Google Shape;264;p23"/>
          <p:cNvPicPr preferRelativeResize="0"/>
          <p:nvPr/>
        </p:nvPicPr>
        <p:blipFill rotWithShape="1">
          <a:blip r:embed="rId3">
            <a:alphaModFix/>
          </a:blip>
          <a:srcRect/>
          <a:stretch/>
        </p:blipFill>
        <p:spPr>
          <a:xfrm>
            <a:off x="1025588" y="1557738"/>
            <a:ext cx="2562225" cy="2600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4"/>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Medium Triangles (~10 pixels)</a:t>
            </a:r>
            <a:endParaRPr/>
          </a:p>
        </p:txBody>
      </p:sp>
      <p:sp>
        <p:nvSpPr>
          <p:cNvPr id="270" name="Google Shape;270;p24"/>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271" name="Google Shape;271;p24"/>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4x4 shapes</a:t>
            </a:r>
            <a:endParaRPr/>
          </a:p>
          <a:p>
            <a:pPr marL="274320" lvl="0" indent="-274320" algn="l" rtl="0">
              <a:lnSpc>
                <a:spcPct val="130000"/>
              </a:lnSpc>
              <a:spcBef>
                <a:spcPts val="0"/>
              </a:spcBef>
              <a:spcAft>
                <a:spcPts val="0"/>
              </a:spcAft>
              <a:buSzPts val="1400"/>
              <a:buChar char="•"/>
            </a:pPr>
            <a:r>
              <a:rPr lang="en"/>
              <a:t>Cost depends on grid alignment</a:t>
            </a:r>
            <a:endParaRPr/>
          </a:p>
          <a:p>
            <a:pPr marL="274320" lvl="0" indent="-274320" algn="l" rtl="0">
              <a:lnSpc>
                <a:spcPct val="130000"/>
              </a:lnSpc>
              <a:spcBef>
                <a:spcPts val="0"/>
              </a:spcBef>
              <a:spcAft>
                <a:spcPts val="0"/>
              </a:spcAft>
              <a:buSzPts val="1400"/>
              <a:buChar char="•"/>
            </a:pPr>
            <a:r>
              <a:rPr lang="en"/>
              <a:t>Average stats: </a:t>
            </a:r>
            <a:r>
              <a:rPr lang="en" b="1"/>
              <a:t>1.9x</a:t>
            </a:r>
            <a:r>
              <a:rPr lang="en"/>
              <a:t> cost</a:t>
            </a:r>
            <a:endParaRPr/>
          </a:p>
          <a:p>
            <a:pPr marL="914400" lvl="1" indent="-317500" algn="l" rtl="0">
              <a:lnSpc>
                <a:spcPct val="130000"/>
              </a:lnSpc>
              <a:spcBef>
                <a:spcPts val="0"/>
              </a:spcBef>
              <a:spcAft>
                <a:spcPts val="0"/>
              </a:spcAft>
              <a:buSzPts val="1400"/>
              <a:buChar char="–"/>
            </a:pPr>
            <a:r>
              <a:rPr lang="en"/>
              <a:t>10 active</a:t>
            </a:r>
            <a:endParaRPr/>
          </a:p>
          <a:p>
            <a:pPr marL="914400" lvl="1" indent="-317500" algn="l" rtl="0">
              <a:lnSpc>
                <a:spcPct val="130000"/>
              </a:lnSpc>
              <a:spcBef>
                <a:spcPts val="0"/>
              </a:spcBef>
              <a:spcAft>
                <a:spcPts val="0"/>
              </a:spcAft>
              <a:buSzPts val="1400"/>
              <a:buChar char="–"/>
            </a:pPr>
            <a:r>
              <a:rPr lang="en"/>
              <a:t>9 helper</a:t>
            </a:r>
            <a:endParaRPr/>
          </a:p>
          <a:p>
            <a:pPr marL="914400" lvl="1" indent="-317500" algn="l" rtl="0">
              <a:lnSpc>
                <a:spcPct val="130000"/>
              </a:lnSpc>
              <a:spcBef>
                <a:spcPts val="0"/>
              </a:spcBef>
              <a:spcAft>
                <a:spcPts val="0"/>
              </a:spcAft>
              <a:buSzPts val="1400"/>
              <a:buChar char="–"/>
            </a:pPr>
            <a:r>
              <a:rPr lang="en"/>
              <a:t>53% utilization</a:t>
            </a:r>
            <a:endParaRPr/>
          </a:p>
          <a:p>
            <a:pPr marL="1371600" lvl="0" indent="0" algn="l" rtl="0">
              <a:lnSpc>
                <a:spcPct val="130000"/>
              </a:lnSpc>
              <a:spcBef>
                <a:spcPts val="0"/>
              </a:spcBef>
              <a:spcAft>
                <a:spcPts val="0"/>
              </a:spcAft>
              <a:buSzPts val="1400"/>
              <a:buNone/>
            </a:pPr>
            <a:endParaRPr/>
          </a:p>
        </p:txBody>
      </p:sp>
      <p:pic>
        <p:nvPicPr>
          <p:cNvPr id="272" name="Google Shape;272;p24"/>
          <p:cNvPicPr preferRelativeResize="0"/>
          <p:nvPr/>
        </p:nvPicPr>
        <p:blipFill rotWithShape="1">
          <a:blip r:embed="rId3">
            <a:alphaModFix/>
          </a:blip>
          <a:srcRect/>
          <a:stretch/>
        </p:blipFill>
        <p:spPr>
          <a:xfrm>
            <a:off x="475000" y="1689300"/>
            <a:ext cx="3941300" cy="23647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5"/>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Medium Triangles (~10 pixels)</a:t>
            </a:r>
            <a:endParaRPr/>
          </a:p>
        </p:txBody>
      </p:sp>
      <p:sp>
        <p:nvSpPr>
          <p:cNvPr id="278" name="Google Shape;278;p2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279" name="Google Shape;279;p25"/>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8x2 L-shape</a:t>
            </a:r>
            <a:endParaRPr/>
          </a:p>
          <a:p>
            <a:pPr marL="274320" lvl="0" indent="-274320" algn="l" rtl="0">
              <a:lnSpc>
                <a:spcPct val="130000"/>
              </a:lnSpc>
              <a:spcBef>
                <a:spcPts val="0"/>
              </a:spcBef>
              <a:spcAft>
                <a:spcPts val="0"/>
              </a:spcAft>
              <a:buSzPts val="1400"/>
              <a:buChar char="•"/>
            </a:pPr>
            <a:r>
              <a:rPr lang="en"/>
              <a:t>Cost depends on grid alignment</a:t>
            </a:r>
            <a:endParaRPr/>
          </a:p>
          <a:p>
            <a:pPr marL="274320" lvl="0" indent="-274320" algn="l" rtl="0">
              <a:lnSpc>
                <a:spcPct val="130000"/>
              </a:lnSpc>
              <a:spcBef>
                <a:spcPts val="0"/>
              </a:spcBef>
              <a:spcAft>
                <a:spcPts val="0"/>
              </a:spcAft>
              <a:buSzPts val="1400"/>
              <a:buChar char="•"/>
            </a:pPr>
            <a:r>
              <a:rPr lang="en"/>
              <a:t>Average stats: </a:t>
            </a:r>
            <a:r>
              <a:rPr lang="en" b="1"/>
              <a:t>2.1x</a:t>
            </a:r>
            <a:r>
              <a:rPr lang="en"/>
              <a:t> cost</a:t>
            </a:r>
            <a:endParaRPr/>
          </a:p>
          <a:p>
            <a:pPr marL="914400" lvl="1" indent="-317500" algn="l" rtl="0">
              <a:lnSpc>
                <a:spcPct val="130000"/>
              </a:lnSpc>
              <a:spcBef>
                <a:spcPts val="0"/>
              </a:spcBef>
              <a:spcAft>
                <a:spcPts val="0"/>
              </a:spcAft>
              <a:buSzPts val="1400"/>
              <a:buChar char="–"/>
            </a:pPr>
            <a:r>
              <a:rPr lang="en"/>
              <a:t>10 active</a:t>
            </a:r>
            <a:endParaRPr/>
          </a:p>
          <a:p>
            <a:pPr marL="914400" lvl="1" indent="-317500" algn="l" rtl="0">
              <a:lnSpc>
                <a:spcPct val="130000"/>
              </a:lnSpc>
              <a:spcBef>
                <a:spcPts val="0"/>
              </a:spcBef>
              <a:spcAft>
                <a:spcPts val="0"/>
              </a:spcAft>
              <a:buSzPts val="1400"/>
              <a:buChar char="–"/>
            </a:pPr>
            <a:r>
              <a:rPr lang="en"/>
              <a:t>11 helper</a:t>
            </a:r>
            <a:endParaRPr/>
          </a:p>
          <a:p>
            <a:pPr marL="914400" lvl="1" indent="-317500" algn="l" rtl="0">
              <a:lnSpc>
                <a:spcPct val="130000"/>
              </a:lnSpc>
              <a:spcBef>
                <a:spcPts val="0"/>
              </a:spcBef>
              <a:spcAft>
                <a:spcPts val="0"/>
              </a:spcAft>
              <a:buSzPts val="1400"/>
              <a:buChar char="–"/>
            </a:pPr>
            <a:r>
              <a:rPr lang="en"/>
              <a:t>48% utilization</a:t>
            </a:r>
            <a:endParaRPr/>
          </a:p>
        </p:txBody>
      </p:sp>
      <p:pic>
        <p:nvPicPr>
          <p:cNvPr id="280" name="Google Shape;280;p25"/>
          <p:cNvPicPr preferRelativeResize="0"/>
          <p:nvPr/>
        </p:nvPicPr>
        <p:blipFill rotWithShape="1">
          <a:blip r:embed="rId3">
            <a:alphaModFix/>
          </a:blip>
          <a:srcRect/>
          <a:stretch/>
        </p:blipFill>
        <p:spPr>
          <a:xfrm>
            <a:off x="395575" y="1753726"/>
            <a:ext cx="4140925" cy="24845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6"/>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Medium Triangles (~10 pixels)</a:t>
            </a:r>
            <a:endParaRPr/>
          </a:p>
        </p:txBody>
      </p:sp>
      <p:sp>
        <p:nvSpPr>
          <p:cNvPr id="286" name="Google Shape;286;p2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287" name="Google Shape;287;p26"/>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Worst case, thin and diagonal</a:t>
            </a:r>
            <a:endParaRPr/>
          </a:p>
          <a:p>
            <a:pPr marL="274320" lvl="0" indent="-274320" algn="l" rtl="0">
              <a:lnSpc>
                <a:spcPct val="130000"/>
              </a:lnSpc>
              <a:spcBef>
                <a:spcPts val="0"/>
              </a:spcBef>
              <a:spcAft>
                <a:spcPts val="0"/>
              </a:spcAft>
              <a:buSzPts val="1400"/>
              <a:buChar char="•"/>
            </a:pPr>
            <a:r>
              <a:rPr lang="en"/>
              <a:t>Pretty unlikely</a:t>
            </a:r>
            <a:endParaRPr/>
          </a:p>
          <a:p>
            <a:pPr marL="274320" lvl="0" indent="-274320" algn="l" rtl="0">
              <a:lnSpc>
                <a:spcPct val="130000"/>
              </a:lnSpc>
              <a:spcBef>
                <a:spcPts val="0"/>
              </a:spcBef>
              <a:spcAft>
                <a:spcPts val="0"/>
              </a:spcAft>
              <a:buSzPts val="1400"/>
              <a:buChar char="•"/>
            </a:pPr>
            <a:r>
              <a:rPr lang="en"/>
              <a:t>Average stats: </a:t>
            </a:r>
            <a:r>
              <a:rPr lang="en" b="1"/>
              <a:t>3.1x</a:t>
            </a:r>
            <a:r>
              <a:rPr lang="en"/>
              <a:t> cost</a:t>
            </a:r>
            <a:endParaRPr/>
          </a:p>
          <a:p>
            <a:pPr marL="914400" lvl="1" indent="-317500" algn="l" rtl="0">
              <a:lnSpc>
                <a:spcPct val="130000"/>
              </a:lnSpc>
              <a:spcBef>
                <a:spcPts val="0"/>
              </a:spcBef>
              <a:spcAft>
                <a:spcPts val="0"/>
              </a:spcAft>
              <a:buSzPts val="1400"/>
              <a:buChar char="–"/>
            </a:pPr>
            <a:r>
              <a:rPr lang="en"/>
              <a:t>10 active</a:t>
            </a:r>
            <a:endParaRPr/>
          </a:p>
          <a:p>
            <a:pPr marL="914400" lvl="1" indent="-317500" algn="l" rtl="0">
              <a:lnSpc>
                <a:spcPct val="130000"/>
              </a:lnSpc>
              <a:spcBef>
                <a:spcPts val="0"/>
              </a:spcBef>
              <a:spcAft>
                <a:spcPts val="0"/>
              </a:spcAft>
              <a:buSzPts val="1400"/>
              <a:buChar char="–"/>
            </a:pPr>
            <a:r>
              <a:rPr lang="en"/>
              <a:t>21 helper</a:t>
            </a:r>
            <a:endParaRPr/>
          </a:p>
          <a:p>
            <a:pPr marL="914400" lvl="1" indent="-317500" algn="l" rtl="0">
              <a:lnSpc>
                <a:spcPct val="130000"/>
              </a:lnSpc>
              <a:spcBef>
                <a:spcPts val="0"/>
              </a:spcBef>
              <a:spcAft>
                <a:spcPts val="0"/>
              </a:spcAft>
              <a:buSzPts val="1400"/>
              <a:buChar char="–"/>
            </a:pPr>
            <a:r>
              <a:rPr lang="en"/>
              <a:t>32% utilization</a:t>
            </a:r>
            <a:endParaRPr/>
          </a:p>
        </p:txBody>
      </p:sp>
      <p:pic>
        <p:nvPicPr>
          <p:cNvPr id="288" name="Google Shape;288;p26"/>
          <p:cNvPicPr preferRelativeResize="0"/>
          <p:nvPr/>
        </p:nvPicPr>
        <p:blipFill rotWithShape="1">
          <a:blip r:embed="rId3">
            <a:alphaModFix/>
          </a:blip>
          <a:srcRect/>
          <a:stretch/>
        </p:blipFill>
        <p:spPr>
          <a:xfrm>
            <a:off x="865574" y="1187300"/>
            <a:ext cx="3135825" cy="3220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7"/>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Triangle Size/Quad Overdraw</a:t>
            </a:r>
            <a:endParaRPr/>
          </a:p>
        </p:txBody>
      </p:sp>
      <p:sp>
        <p:nvSpPr>
          <p:cNvPr id="294" name="Google Shape;294;p2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295" name="Google Shape;295;p27"/>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Large Triangles:</a:t>
            </a:r>
            <a:endParaRPr/>
          </a:p>
          <a:p>
            <a:pPr marL="914400" lvl="1" indent="-317500" algn="l" rtl="0">
              <a:lnSpc>
                <a:spcPct val="130000"/>
              </a:lnSpc>
              <a:spcBef>
                <a:spcPts val="0"/>
              </a:spcBef>
              <a:spcAft>
                <a:spcPts val="0"/>
              </a:spcAft>
              <a:buSzPts val="1400"/>
              <a:buChar char="–"/>
            </a:pPr>
            <a:r>
              <a:rPr lang="en"/>
              <a:t>1x cost</a:t>
            </a:r>
            <a:endParaRPr/>
          </a:p>
          <a:p>
            <a:pPr marL="274320" lvl="0" indent="-274320" algn="l" rtl="0">
              <a:lnSpc>
                <a:spcPct val="130000"/>
              </a:lnSpc>
              <a:spcBef>
                <a:spcPts val="0"/>
              </a:spcBef>
              <a:spcAft>
                <a:spcPts val="0"/>
              </a:spcAft>
              <a:buSzPts val="1400"/>
              <a:buChar char="•"/>
            </a:pPr>
            <a:r>
              <a:rPr lang="en"/>
              <a:t>Medium Triangle: (~10 pixels)</a:t>
            </a:r>
            <a:endParaRPr/>
          </a:p>
          <a:p>
            <a:pPr marL="914400" lvl="1" indent="-317500" algn="l" rtl="0">
              <a:lnSpc>
                <a:spcPct val="130000"/>
              </a:lnSpc>
              <a:spcBef>
                <a:spcPts val="0"/>
              </a:spcBef>
              <a:spcAft>
                <a:spcPts val="0"/>
              </a:spcAft>
              <a:buSzPts val="1400"/>
              <a:buChar char="–"/>
            </a:pPr>
            <a:r>
              <a:rPr lang="en"/>
              <a:t>2x cost</a:t>
            </a:r>
            <a:endParaRPr/>
          </a:p>
          <a:p>
            <a:pPr marL="274320" lvl="0" indent="-274320" algn="l" rtl="0">
              <a:lnSpc>
                <a:spcPct val="130000"/>
              </a:lnSpc>
              <a:spcBef>
                <a:spcPts val="0"/>
              </a:spcBef>
              <a:spcAft>
                <a:spcPts val="0"/>
              </a:spcAft>
              <a:buSzPts val="1400"/>
              <a:buChar char="•"/>
            </a:pPr>
            <a:r>
              <a:rPr lang="en"/>
              <a:t>Tiny Triangles: (1 pixel)</a:t>
            </a:r>
            <a:endParaRPr/>
          </a:p>
          <a:p>
            <a:pPr marL="914400" lvl="1" indent="-317500" algn="l" rtl="0">
              <a:lnSpc>
                <a:spcPct val="130000"/>
              </a:lnSpc>
              <a:spcBef>
                <a:spcPts val="0"/>
              </a:spcBef>
              <a:spcAft>
                <a:spcPts val="0"/>
              </a:spcAft>
              <a:buSzPts val="1400"/>
              <a:buChar char="–"/>
            </a:pPr>
            <a:r>
              <a:rPr lang="en"/>
              <a:t>4x cost</a:t>
            </a:r>
            <a:endParaRPr/>
          </a:p>
        </p:txBody>
      </p:sp>
      <p:pic>
        <p:nvPicPr>
          <p:cNvPr id="296" name="Google Shape;296;p27"/>
          <p:cNvPicPr preferRelativeResize="0"/>
          <p:nvPr/>
        </p:nvPicPr>
        <p:blipFill rotWithShape="1">
          <a:blip r:embed="rId3">
            <a:alphaModFix/>
          </a:blip>
          <a:srcRect/>
          <a:stretch/>
        </p:blipFill>
        <p:spPr>
          <a:xfrm>
            <a:off x="678700" y="1157313"/>
            <a:ext cx="2792775" cy="1675675"/>
          </a:xfrm>
          <a:prstGeom prst="rect">
            <a:avLst/>
          </a:prstGeom>
          <a:noFill/>
          <a:ln>
            <a:noFill/>
          </a:ln>
        </p:spPr>
      </p:pic>
      <p:pic>
        <p:nvPicPr>
          <p:cNvPr id="297" name="Google Shape;297;p27"/>
          <p:cNvPicPr preferRelativeResize="0"/>
          <p:nvPr/>
        </p:nvPicPr>
        <p:blipFill rotWithShape="1">
          <a:blip r:embed="rId4">
            <a:alphaModFix/>
          </a:blip>
          <a:srcRect r="52351"/>
          <a:stretch/>
        </p:blipFill>
        <p:spPr>
          <a:xfrm>
            <a:off x="615725" y="3365475"/>
            <a:ext cx="1193126" cy="1042325"/>
          </a:xfrm>
          <a:prstGeom prst="rect">
            <a:avLst/>
          </a:prstGeom>
          <a:noFill/>
          <a:ln>
            <a:noFill/>
          </a:ln>
        </p:spPr>
      </p:pic>
      <p:pic>
        <p:nvPicPr>
          <p:cNvPr id="298" name="Google Shape;298;p27"/>
          <p:cNvPicPr preferRelativeResize="0"/>
          <p:nvPr/>
        </p:nvPicPr>
        <p:blipFill rotWithShape="1">
          <a:blip r:embed="rId5">
            <a:alphaModFix/>
          </a:blip>
          <a:srcRect/>
          <a:stretch/>
        </p:blipFill>
        <p:spPr>
          <a:xfrm>
            <a:off x="2144100" y="2957363"/>
            <a:ext cx="2100850" cy="17729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8"/>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304" name="Google Shape;304;p28"/>
          <p:cNvSpPr txBox="1">
            <a:spLocks noGrp="1"/>
          </p:cNvSpPr>
          <p:nvPr>
            <p:ph type="body" idx="1"/>
          </p:nvPr>
        </p:nvSpPr>
        <p:spPr>
          <a:xfrm>
            <a:off x="321906" y="1063510"/>
            <a:ext cx="8507100" cy="33798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Hardware Variable Rate Shading</a:t>
            </a:r>
            <a:endParaRPr/>
          </a:p>
          <a:p>
            <a:pPr marL="914400" lvl="1" indent="-317500" algn="l" rtl="0">
              <a:lnSpc>
                <a:spcPct val="130000"/>
              </a:lnSpc>
              <a:spcBef>
                <a:spcPts val="0"/>
              </a:spcBef>
              <a:spcAft>
                <a:spcPts val="0"/>
              </a:spcAft>
              <a:buSzPts val="1400"/>
              <a:buChar char="–"/>
            </a:pPr>
            <a:r>
              <a:rPr lang="en"/>
              <a:t>Is it affected by quad overdraw?</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9"/>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Regular Rasterization</a:t>
            </a:r>
            <a:endParaRPr/>
          </a:p>
        </p:txBody>
      </p:sp>
      <p:sp>
        <p:nvSpPr>
          <p:cNvPr id="310" name="Google Shape;310;p29"/>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311" name="Google Shape;311;p29"/>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PS invocations split into 2x2 quads</a:t>
            </a:r>
            <a:endParaRPr/>
          </a:p>
          <a:p>
            <a:pPr marL="914400" lvl="1" indent="-317500" algn="l" rtl="0">
              <a:lnSpc>
                <a:spcPct val="130000"/>
              </a:lnSpc>
              <a:spcBef>
                <a:spcPts val="0"/>
              </a:spcBef>
              <a:spcAft>
                <a:spcPts val="0"/>
              </a:spcAft>
              <a:buSzPts val="1400"/>
              <a:buChar char="–"/>
            </a:pPr>
            <a:r>
              <a:rPr lang="en"/>
              <a:t>If a triangle touches any pixel, a 2x2 quad is generated</a:t>
            </a:r>
            <a:endParaRPr/>
          </a:p>
          <a:p>
            <a:pPr marL="457200" lvl="0" indent="0" algn="l" rtl="0">
              <a:lnSpc>
                <a:spcPct val="130000"/>
              </a:lnSpc>
              <a:spcBef>
                <a:spcPts val="0"/>
              </a:spcBef>
              <a:spcAft>
                <a:spcPts val="0"/>
              </a:spcAft>
              <a:buSzPts val="1400"/>
              <a:buNone/>
            </a:pPr>
            <a:endParaRPr/>
          </a:p>
        </p:txBody>
      </p:sp>
      <p:pic>
        <p:nvPicPr>
          <p:cNvPr id="312" name="Google Shape;312;p29"/>
          <p:cNvPicPr preferRelativeResize="0"/>
          <p:nvPr/>
        </p:nvPicPr>
        <p:blipFill rotWithShape="1">
          <a:blip r:embed="rId3">
            <a:alphaModFix/>
          </a:blip>
          <a:srcRect/>
          <a:stretch/>
        </p:blipFill>
        <p:spPr>
          <a:xfrm>
            <a:off x="1505375" y="1719176"/>
            <a:ext cx="2024025" cy="2037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3"/>
          <p:cNvSpPr txBox="1">
            <a:spLocks noGrp="1"/>
          </p:cNvSpPr>
          <p:nvPr>
            <p:ph type="body" idx="2"/>
          </p:nvPr>
        </p:nvSpPr>
        <p:spPr>
          <a:xfrm>
            <a:off x="321905" y="1082400"/>
            <a:ext cx="4082400" cy="2978700"/>
          </a:xfrm>
          <a:prstGeom prst="rect">
            <a:avLst/>
          </a:prstGeom>
          <a:noFill/>
          <a:ln>
            <a:noFill/>
          </a:ln>
        </p:spPr>
        <p:txBody>
          <a:bodyPr spcFirstLastPara="1" wrap="square" lIns="0" tIns="34275" rIns="68575" bIns="34275" anchor="t" anchorCtr="0">
            <a:normAutofit/>
          </a:bodyPr>
          <a:lstStyle/>
          <a:p>
            <a:pPr marL="0" lvl="0" indent="0" algn="ctr" rtl="0">
              <a:lnSpc>
                <a:spcPct val="130000"/>
              </a:lnSpc>
              <a:spcBef>
                <a:spcPts val="0"/>
              </a:spcBef>
              <a:spcAft>
                <a:spcPts val="0"/>
              </a:spcAft>
              <a:buSzPts val="1400"/>
              <a:buNone/>
            </a:pPr>
            <a:r>
              <a:rPr lang="en" sz="10000" b="1"/>
              <a:t>USD</a:t>
            </a:r>
            <a:endParaRPr sz="10000" b="1"/>
          </a:p>
        </p:txBody>
      </p:sp>
      <p:sp>
        <p:nvSpPr>
          <p:cNvPr id="88" name="Google Shape;88;p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VISIBLE THRESHOLD</a:t>
            </a:r>
            <a:endParaRPr/>
          </a:p>
        </p:txBody>
      </p:sp>
      <p:sp>
        <p:nvSpPr>
          <p:cNvPr id="89" name="Google Shape;89;p3"/>
          <p:cNvSpPr txBox="1">
            <a:spLocks noGrp="1"/>
          </p:cNvSpPr>
          <p:nvPr>
            <p:ph type="body" idx="2"/>
          </p:nvPr>
        </p:nvSpPr>
        <p:spPr>
          <a:xfrm>
            <a:off x="4572005" y="1082400"/>
            <a:ext cx="4082400" cy="2978700"/>
          </a:xfrm>
          <a:prstGeom prst="rect">
            <a:avLst/>
          </a:prstGeom>
          <a:noFill/>
          <a:ln>
            <a:noFill/>
          </a:ln>
        </p:spPr>
        <p:txBody>
          <a:bodyPr spcFirstLastPara="1" wrap="square" lIns="0" tIns="34275" rIns="68575" bIns="34275" anchor="t" anchorCtr="0">
            <a:normAutofit/>
          </a:bodyPr>
          <a:lstStyle/>
          <a:p>
            <a:pPr marL="0" lvl="0" indent="0" algn="ctr" rtl="0">
              <a:lnSpc>
                <a:spcPct val="130000"/>
              </a:lnSpc>
              <a:spcBef>
                <a:spcPts val="0"/>
              </a:spcBef>
              <a:spcAft>
                <a:spcPts val="0"/>
              </a:spcAft>
              <a:buSzPts val="1400"/>
              <a:buNone/>
            </a:pPr>
            <a:r>
              <a:rPr lang="en" sz="10000" b="1"/>
              <a:t>Web</a:t>
            </a:r>
            <a:endParaRPr sz="10000" b="1"/>
          </a:p>
        </p:txBody>
      </p:sp>
      <p:sp>
        <p:nvSpPr>
          <p:cNvPr id="90" name="Google Shape;90;p3"/>
          <p:cNvSpPr txBox="1">
            <a:spLocks noGrp="1"/>
          </p:cNvSpPr>
          <p:nvPr>
            <p:ph type="body" idx="1"/>
          </p:nvPr>
        </p:nvSpPr>
        <p:spPr>
          <a:xfrm>
            <a:off x="2376731" y="2015079"/>
            <a:ext cx="4080600" cy="346200"/>
          </a:xfrm>
          <a:prstGeom prst="rect">
            <a:avLst/>
          </a:prstGeom>
          <a:noFill/>
          <a:ln>
            <a:noFill/>
          </a:ln>
        </p:spPr>
        <p:txBody>
          <a:bodyPr spcFirstLastPara="1" wrap="square" lIns="0" tIns="34275" rIns="68575" bIns="34275" anchor="t" anchorCtr="0">
            <a:spAutoFit/>
          </a:bodyPr>
          <a:lstStyle/>
          <a:p>
            <a:pPr marL="0" lvl="0" indent="0" algn="ctr" rtl="0">
              <a:lnSpc>
                <a:spcPct val="100000"/>
              </a:lnSpc>
              <a:spcBef>
                <a:spcPts val="0"/>
              </a:spcBef>
              <a:spcAft>
                <a:spcPts val="0"/>
              </a:spcAft>
              <a:buSzPts val="1400"/>
              <a:buNone/>
            </a:pPr>
            <a:r>
              <a:rPr lang="en"/>
              <a:t>for the</a:t>
            </a:r>
            <a:endParaRPr/>
          </a:p>
        </p:txBody>
      </p:sp>
      <p:sp>
        <p:nvSpPr>
          <p:cNvPr id="91" name="Google Shape;91;p3"/>
          <p:cNvSpPr txBox="1">
            <a:spLocks noGrp="1"/>
          </p:cNvSpPr>
          <p:nvPr>
            <p:ph type="body" idx="2"/>
          </p:nvPr>
        </p:nvSpPr>
        <p:spPr>
          <a:xfrm>
            <a:off x="321905" y="2633399"/>
            <a:ext cx="4082400" cy="29787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Maturing Ecosystem</a:t>
            </a:r>
            <a:endParaRPr/>
          </a:p>
          <a:p>
            <a:pPr marL="914400" lvl="1" indent="-317500" algn="l" rtl="0">
              <a:lnSpc>
                <a:spcPct val="130000"/>
              </a:lnSpc>
              <a:spcBef>
                <a:spcPts val="0"/>
              </a:spcBef>
              <a:spcAft>
                <a:spcPts val="0"/>
              </a:spcAft>
              <a:buSzPts val="1400"/>
              <a:buChar char="–"/>
            </a:pPr>
            <a:r>
              <a:rPr lang="en"/>
              <a:t>MaterialX</a:t>
            </a:r>
            <a:endParaRPr/>
          </a:p>
          <a:p>
            <a:pPr marL="914400" lvl="1" indent="-317500" algn="l" rtl="0">
              <a:lnSpc>
                <a:spcPct val="130000"/>
              </a:lnSpc>
              <a:spcBef>
                <a:spcPts val="0"/>
              </a:spcBef>
              <a:spcAft>
                <a:spcPts val="0"/>
              </a:spcAft>
              <a:buSzPts val="1400"/>
              <a:buChar char="–"/>
            </a:pPr>
            <a:r>
              <a:rPr lang="en"/>
              <a:t>MDL</a:t>
            </a:r>
            <a:endParaRPr/>
          </a:p>
          <a:p>
            <a:pPr marL="914400" lvl="1" indent="-317500" algn="l" rtl="0">
              <a:lnSpc>
                <a:spcPct val="130000"/>
              </a:lnSpc>
              <a:spcBef>
                <a:spcPts val="0"/>
              </a:spcBef>
              <a:spcAft>
                <a:spcPts val="0"/>
              </a:spcAft>
              <a:buSzPts val="1400"/>
              <a:buChar char="–"/>
            </a:pPr>
            <a:r>
              <a:rPr lang="en"/>
              <a:t>OpenPBR 1.0 (!)</a:t>
            </a:r>
            <a:endParaRPr/>
          </a:p>
          <a:p>
            <a:pPr marL="0" lvl="0" indent="0" algn="l" rtl="0">
              <a:lnSpc>
                <a:spcPct val="130000"/>
              </a:lnSpc>
              <a:spcBef>
                <a:spcPts val="0"/>
              </a:spcBef>
              <a:spcAft>
                <a:spcPts val="0"/>
              </a:spcAft>
              <a:buSzPts val="1400"/>
              <a:buNone/>
            </a:pPr>
            <a:endParaRPr/>
          </a:p>
        </p:txBody>
      </p:sp>
      <p:sp>
        <p:nvSpPr>
          <p:cNvPr id="92" name="Google Shape;92;p3"/>
          <p:cNvSpPr txBox="1">
            <a:spLocks noGrp="1"/>
          </p:cNvSpPr>
          <p:nvPr>
            <p:ph type="body" idx="4"/>
          </p:nvPr>
        </p:nvSpPr>
        <p:spPr>
          <a:xfrm>
            <a:off x="4749086" y="2633399"/>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WebGPU</a:t>
            </a:r>
            <a:endParaRPr/>
          </a:p>
          <a:p>
            <a:pPr marL="914400" lvl="1" indent="-317500" algn="l" rtl="0">
              <a:lnSpc>
                <a:spcPct val="130000"/>
              </a:lnSpc>
              <a:spcBef>
                <a:spcPts val="0"/>
              </a:spcBef>
              <a:spcAft>
                <a:spcPts val="0"/>
              </a:spcAft>
              <a:buSzPts val="1400"/>
              <a:buChar char="–"/>
            </a:pPr>
            <a:r>
              <a:rPr lang="en"/>
              <a:t>Quickly gaining adoption</a:t>
            </a:r>
            <a:endParaRPr/>
          </a:p>
          <a:p>
            <a:pPr marL="914400" lvl="1" indent="-317500" algn="l" rtl="0">
              <a:lnSpc>
                <a:spcPct val="130000"/>
              </a:lnSpc>
              <a:spcBef>
                <a:spcPts val="0"/>
              </a:spcBef>
              <a:spcAft>
                <a:spcPts val="0"/>
              </a:spcAft>
              <a:buSzPts val="1400"/>
              <a:buChar char="–"/>
            </a:pPr>
            <a:r>
              <a:rPr lang="en"/>
              <a:t>Modern rendering essentials</a:t>
            </a:r>
            <a:endParaRPr/>
          </a:p>
          <a:p>
            <a:pPr marL="274320" lvl="0" indent="-274320" algn="l" rtl="0">
              <a:lnSpc>
                <a:spcPct val="130000"/>
              </a:lnSpc>
              <a:spcBef>
                <a:spcPts val="0"/>
              </a:spcBef>
              <a:spcAft>
                <a:spcPts val="0"/>
              </a:spcAft>
              <a:buSzPts val="1400"/>
              <a:buChar char="•"/>
            </a:pPr>
            <a:r>
              <a:rPr lang="en"/>
              <a:t>WebGL</a:t>
            </a:r>
            <a:endParaRPr/>
          </a:p>
          <a:p>
            <a:pPr marL="914400" lvl="1" indent="-317500" algn="l" rtl="0">
              <a:lnSpc>
                <a:spcPct val="130000"/>
              </a:lnSpc>
              <a:spcBef>
                <a:spcPts val="0"/>
              </a:spcBef>
              <a:spcAft>
                <a:spcPts val="0"/>
              </a:spcAft>
              <a:buSzPts val="1400"/>
              <a:buChar char="–"/>
            </a:pPr>
            <a:r>
              <a:rPr lang="en"/>
              <a:t>Acceptable fallback</a:t>
            </a:r>
            <a:endParaRPr/>
          </a:p>
          <a:p>
            <a:pPr marL="0" lvl="0" indent="0" algn="l" rtl="0">
              <a:lnSpc>
                <a:spcPct val="130000"/>
              </a:lnSpc>
              <a:spcBef>
                <a:spcPts val="0"/>
              </a:spcBef>
              <a:spcAft>
                <a:spcPts val="0"/>
              </a:spcAft>
              <a:buSzPts val="1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0"/>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Regular Rasterization</a:t>
            </a:r>
            <a:endParaRPr/>
          </a:p>
        </p:txBody>
      </p:sp>
      <p:sp>
        <p:nvSpPr>
          <p:cNvPr id="318" name="Google Shape;318;p3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pic>
        <p:nvPicPr>
          <p:cNvPr id="319" name="Google Shape;319;p30"/>
          <p:cNvPicPr preferRelativeResize="0"/>
          <p:nvPr/>
        </p:nvPicPr>
        <p:blipFill rotWithShape="1">
          <a:blip r:embed="rId3">
            <a:alphaModFix/>
          </a:blip>
          <a:srcRect/>
          <a:stretch/>
        </p:blipFill>
        <p:spPr>
          <a:xfrm>
            <a:off x="1505375" y="1719176"/>
            <a:ext cx="2024025" cy="2037875"/>
          </a:xfrm>
          <a:prstGeom prst="rect">
            <a:avLst/>
          </a:prstGeom>
          <a:noFill/>
          <a:ln>
            <a:noFill/>
          </a:ln>
        </p:spPr>
      </p:pic>
      <p:sp>
        <p:nvSpPr>
          <p:cNvPr id="320" name="Google Shape;320;p30"/>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PS invocations split into 2x2 quads</a:t>
            </a:r>
            <a:endParaRPr/>
          </a:p>
          <a:p>
            <a:pPr marL="914400" lvl="1" indent="-317500" algn="l" rtl="0">
              <a:lnSpc>
                <a:spcPct val="130000"/>
              </a:lnSpc>
              <a:spcBef>
                <a:spcPts val="0"/>
              </a:spcBef>
              <a:spcAft>
                <a:spcPts val="0"/>
              </a:spcAft>
              <a:buSzPts val="1400"/>
              <a:buChar char="–"/>
            </a:pPr>
            <a:r>
              <a:rPr lang="en"/>
              <a:t>If a triangle touches any pixel, a 2x2 quad is generated</a:t>
            </a:r>
            <a:endParaRPr/>
          </a:p>
          <a:p>
            <a:pPr marL="457200" lvl="0" indent="0" algn="l" rtl="0">
              <a:lnSpc>
                <a:spcPct val="130000"/>
              </a:lnSpc>
              <a:spcBef>
                <a:spcPts val="0"/>
              </a:spcBef>
              <a:spcAft>
                <a:spcPts val="0"/>
              </a:spcAft>
              <a:buSzPts val="14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1"/>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Regular Rasterization</a:t>
            </a:r>
            <a:endParaRPr/>
          </a:p>
        </p:txBody>
      </p:sp>
      <p:sp>
        <p:nvSpPr>
          <p:cNvPr id="326" name="Google Shape;326;p3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327" name="Google Shape;327;p31"/>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With VRS, each 2x2 quad has 2x2 blocks of pixels</a:t>
            </a:r>
            <a:endParaRPr/>
          </a:p>
          <a:p>
            <a:pPr marL="914400" lvl="1" indent="-317500" algn="l" rtl="0">
              <a:lnSpc>
                <a:spcPct val="130000"/>
              </a:lnSpc>
              <a:spcBef>
                <a:spcPts val="0"/>
              </a:spcBef>
              <a:spcAft>
                <a:spcPts val="0"/>
              </a:spcAft>
              <a:buSzPts val="1400"/>
              <a:buChar char="–"/>
            </a:pPr>
            <a:r>
              <a:rPr lang="en"/>
              <a:t>I.e. 4x4</a:t>
            </a:r>
            <a:endParaRPr/>
          </a:p>
          <a:p>
            <a:pPr marL="457200" lvl="0" indent="0" algn="l" rtl="0">
              <a:lnSpc>
                <a:spcPct val="130000"/>
              </a:lnSpc>
              <a:spcBef>
                <a:spcPts val="0"/>
              </a:spcBef>
              <a:spcAft>
                <a:spcPts val="0"/>
              </a:spcAft>
              <a:buSzPts val="1400"/>
              <a:buNone/>
            </a:pPr>
            <a:endParaRPr/>
          </a:p>
        </p:txBody>
      </p:sp>
      <p:pic>
        <p:nvPicPr>
          <p:cNvPr id="328" name="Google Shape;328;p31"/>
          <p:cNvPicPr preferRelativeResize="0"/>
          <p:nvPr/>
        </p:nvPicPr>
        <p:blipFill rotWithShape="1">
          <a:blip r:embed="rId3">
            <a:alphaModFix/>
          </a:blip>
          <a:srcRect/>
          <a:stretch/>
        </p:blipFill>
        <p:spPr>
          <a:xfrm>
            <a:off x="1505375" y="1719176"/>
            <a:ext cx="2024025" cy="20378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2"/>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Regular Rasterization</a:t>
            </a:r>
            <a:endParaRPr/>
          </a:p>
        </p:txBody>
      </p:sp>
      <p:sp>
        <p:nvSpPr>
          <p:cNvPr id="334" name="Google Shape;334;p3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pic>
        <p:nvPicPr>
          <p:cNvPr id="335" name="Google Shape;335;p32"/>
          <p:cNvPicPr preferRelativeResize="0"/>
          <p:nvPr/>
        </p:nvPicPr>
        <p:blipFill rotWithShape="1">
          <a:blip r:embed="rId3">
            <a:alphaModFix/>
          </a:blip>
          <a:srcRect/>
          <a:stretch/>
        </p:blipFill>
        <p:spPr>
          <a:xfrm>
            <a:off x="1505375" y="1719176"/>
            <a:ext cx="2024025" cy="2037875"/>
          </a:xfrm>
          <a:prstGeom prst="rect">
            <a:avLst/>
          </a:prstGeom>
          <a:noFill/>
          <a:ln>
            <a:noFill/>
          </a:ln>
        </p:spPr>
      </p:pic>
      <p:sp>
        <p:nvSpPr>
          <p:cNvPr id="336" name="Google Shape;336;p32"/>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With VRS, each 2x2 quad has 2x2 blocks of pixels</a:t>
            </a:r>
            <a:endParaRPr/>
          </a:p>
          <a:p>
            <a:pPr marL="914400" lvl="1" indent="-317500" algn="l" rtl="0">
              <a:lnSpc>
                <a:spcPct val="130000"/>
              </a:lnSpc>
              <a:spcBef>
                <a:spcPts val="0"/>
              </a:spcBef>
              <a:spcAft>
                <a:spcPts val="0"/>
              </a:spcAft>
              <a:buSzPts val="1400"/>
              <a:buChar char="–"/>
            </a:pPr>
            <a:r>
              <a:rPr lang="en"/>
              <a:t>I.e. 4x4</a:t>
            </a:r>
            <a:endParaRPr/>
          </a:p>
          <a:p>
            <a:pPr marL="914400" lvl="1" indent="-317500" algn="l" rtl="0">
              <a:lnSpc>
                <a:spcPct val="130000"/>
              </a:lnSpc>
              <a:spcBef>
                <a:spcPts val="0"/>
              </a:spcBef>
              <a:spcAft>
                <a:spcPts val="0"/>
              </a:spcAft>
              <a:buSzPts val="1400"/>
              <a:buChar char="–"/>
            </a:pPr>
            <a:r>
              <a:rPr lang="en"/>
              <a:t>If a triangle touches any pixel, a 2x2 quad is generated</a:t>
            </a:r>
            <a:endParaRPr/>
          </a:p>
          <a:p>
            <a:pPr marL="457200" lvl="0" indent="0" algn="l" rtl="0">
              <a:lnSpc>
                <a:spcPct val="130000"/>
              </a:lnSpc>
              <a:spcBef>
                <a:spcPts val="0"/>
              </a:spcBef>
              <a:spcAft>
                <a:spcPts val="0"/>
              </a:spcAft>
              <a:buSzPts val="140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3"/>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Hardware VRS</a:t>
            </a:r>
            <a:endParaRPr/>
          </a:p>
        </p:txBody>
      </p:sp>
      <p:sp>
        <p:nvSpPr>
          <p:cNvPr id="342" name="Google Shape;342;p3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343" name="Google Shape;343;p33"/>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Large triangles work well with VRS</a:t>
            </a:r>
            <a:endParaRPr/>
          </a:p>
          <a:p>
            <a:pPr marL="274320" lvl="0" indent="-274320" algn="l" rtl="0">
              <a:lnSpc>
                <a:spcPct val="130000"/>
              </a:lnSpc>
              <a:spcBef>
                <a:spcPts val="0"/>
              </a:spcBef>
              <a:spcAft>
                <a:spcPts val="0"/>
              </a:spcAft>
              <a:buSzPts val="1400"/>
              <a:buChar char="•"/>
            </a:pPr>
            <a:r>
              <a:rPr lang="en"/>
              <a:t>Extra lanes are still marginal</a:t>
            </a:r>
            <a:endParaRPr/>
          </a:p>
          <a:p>
            <a:pPr marL="274320" lvl="0" indent="-274320" algn="l" rtl="0">
              <a:lnSpc>
                <a:spcPct val="130000"/>
              </a:lnSpc>
              <a:spcBef>
                <a:spcPts val="0"/>
              </a:spcBef>
              <a:spcAft>
                <a:spcPts val="0"/>
              </a:spcAft>
              <a:buSzPts val="1400"/>
              <a:buChar char="•"/>
            </a:pPr>
            <a:r>
              <a:rPr lang="en"/>
              <a:t>0.25x PS invocations per pixel</a:t>
            </a:r>
            <a:endParaRPr/>
          </a:p>
          <a:p>
            <a:pPr marL="914400" lvl="1" indent="-317500" algn="l" rtl="0">
              <a:lnSpc>
                <a:spcPct val="130000"/>
              </a:lnSpc>
              <a:spcBef>
                <a:spcPts val="0"/>
              </a:spcBef>
              <a:spcAft>
                <a:spcPts val="0"/>
              </a:spcAft>
              <a:buSzPts val="1400"/>
              <a:buChar char="–"/>
            </a:pPr>
            <a:r>
              <a:rPr lang="en"/>
              <a:t>We want 0.25x, we get around 0.25x</a:t>
            </a:r>
            <a:endParaRPr/>
          </a:p>
          <a:p>
            <a:pPr marL="457200" lvl="0" indent="0" algn="l" rtl="0">
              <a:lnSpc>
                <a:spcPct val="130000"/>
              </a:lnSpc>
              <a:spcBef>
                <a:spcPts val="0"/>
              </a:spcBef>
              <a:spcAft>
                <a:spcPts val="0"/>
              </a:spcAft>
              <a:buSzPts val="1400"/>
              <a:buNone/>
            </a:pPr>
            <a:endParaRPr/>
          </a:p>
          <a:p>
            <a:pPr marL="457200" lvl="0" indent="0" algn="l" rtl="0">
              <a:lnSpc>
                <a:spcPct val="130000"/>
              </a:lnSpc>
              <a:spcBef>
                <a:spcPts val="0"/>
              </a:spcBef>
              <a:spcAft>
                <a:spcPts val="0"/>
              </a:spcAft>
              <a:buSzPts val="1400"/>
              <a:buNone/>
            </a:pPr>
            <a:endParaRPr/>
          </a:p>
          <a:p>
            <a:pPr marL="0" lvl="0" indent="0" algn="l" rtl="0">
              <a:lnSpc>
                <a:spcPct val="130000"/>
              </a:lnSpc>
              <a:spcBef>
                <a:spcPts val="0"/>
              </a:spcBef>
              <a:spcAft>
                <a:spcPts val="0"/>
              </a:spcAft>
              <a:buSzPts val="1400"/>
              <a:buNone/>
            </a:pPr>
            <a:endParaRPr/>
          </a:p>
        </p:txBody>
      </p:sp>
      <p:pic>
        <p:nvPicPr>
          <p:cNvPr id="344" name="Google Shape;344;p33"/>
          <p:cNvPicPr preferRelativeResize="0"/>
          <p:nvPr/>
        </p:nvPicPr>
        <p:blipFill rotWithShape="1">
          <a:blip r:embed="rId3">
            <a:alphaModFix/>
          </a:blip>
          <a:srcRect/>
          <a:stretch/>
        </p:blipFill>
        <p:spPr>
          <a:xfrm>
            <a:off x="686551" y="1379589"/>
            <a:ext cx="3195376" cy="26611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4"/>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Tiny Triangles (1 pixel)</a:t>
            </a:r>
            <a:endParaRPr/>
          </a:p>
        </p:txBody>
      </p:sp>
      <p:sp>
        <p:nvSpPr>
          <p:cNvPr id="350" name="Google Shape;350;p34"/>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351" name="Google Shape;351;p34"/>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Each triangle spawns at least one quad.</a:t>
            </a:r>
            <a:endParaRPr/>
          </a:p>
          <a:p>
            <a:pPr marL="274320" lvl="0" indent="-274320" algn="l" rtl="0">
              <a:lnSpc>
                <a:spcPct val="130000"/>
              </a:lnSpc>
              <a:spcBef>
                <a:spcPts val="0"/>
              </a:spcBef>
              <a:spcAft>
                <a:spcPts val="0"/>
              </a:spcAft>
              <a:buSzPts val="1400"/>
              <a:buChar char="•"/>
            </a:pPr>
            <a:r>
              <a:rPr lang="en"/>
              <a:t>4x PS invocations per pixel</a:t>
            </a:r>
            <a:endParaRPr/>
          </a:p>
          <a:p>
            <a:pPr marL="914400" lvl="1" indent="-317500" algn="l" rtl="0">
              <a:lnSpc>
                <a:spcPct val="130000"/>
              </a:lnSpc>
              <a:spcBef>
                <a:spcPts val="0"/>
              </a:spcBef>
              <a:spcAft>
                <a:spcPts val="0"/>
              </a:spcAft>
              <a:buSzPts val="1400"/>
              <a:buChar char="–"/>
            </a:pPr>
            <a:r>
              <a:rPr lang="en"/>
              <a:t>Want 0.25x, we get 4x.</a:t>
            </a:r>
            <a:endParaRPr/>
          </a:p>
          <a:p>
            <a:pPr marL="914400" lvl="1" indent="-317500" algn="l" rtl="0">
              <a:lnSpc>
                <a:spcPct val="130000"/>
              </a:lnSpc>
              <a:spcBef>
                <a:spcPts val="0"/>
              </a:spcBef>
              <a:spcAft>
                <a:spcPts val="0"/>
              </a:spcAft>
              <a:buSzPts val="1400"/>
              <a:buChar char="–"/>
            </a:pPr>
            <a:r>
              <a:rPr lang="en"/>
              <a:t>No difference from non-VRS case.</a:t>
            </a:r>
            <a:endParaRPr/>
          </a:p>
        </p:txBody>
      </p:sp>
      <p:pic>
        <p:nvPicPr>
          <p:cNvPr id="352" name="Google Shape;352;p34"/>
          <p:cNvPicPr preferRelativeResize="0"/>
          <p:nvPr/>
        </p:nvPicPr>
        <p:blipFill rotWithShape="1">
          <a:blip r:embed="rId3">
            <a:alphaModFix/>
          </a:blip>
          <a:srcRect/>
          <a:stretch/>
        </p:blipFill>
        <p:spPr>
          <a:xfrm>
            <a:off x="458850" y="1864124"/>
            <a:ext cx="3921226" cy="16322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35"/>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Medium Triangles</a:t>
            </a:r>
            <a:endParaRPr/>
          </a:p>
        </p:txBody>
      </p:sp>
      <p:sp>
        <p:nvSpPr>
          <p:cNvPr id="358" name="Google Shape;358;p3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359" name="Google Shape;359;p35"/>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10 pixels per triangle</a:t>
            </a:r>
            <a:endParaRPr/>
          </a:p>
          <a:p>
            <a:pPr marL="274320" lvl="0" indent="-274320" algn="l" rtl="0">
              <a:lnSpc>
                <a:spcPct val="130000"/>
              </a:lnSpc>
              <a:spcBef>
                <a:spcPts val="0"/>
              </a:spcBef>
              <a:spcAft>
                <a:spcPts val="0"/>
              </a:spcAft>
              <a:buSzPts val="1400"/>
              <a:buChar char="•"/>
            </a:pPr>
            <a:r>
              <a:rPr lang="en"/>
              <a:t>About 1 PS invocation per pixel.</a:t>
            </a:r>
            <a:endParaRPr/>
          </a:p>
          <a:p>
            <a:pPr marL="914400" lvl="1" indent="-317500" algn="l" rtl="0">
              <a:lnSpc>
                <a:spcPct val="130000"/>
              </a:lnSpc>
              <a:spcBef>
                <a:spcPts val="0"/>
              </a:spcBef>
              <a:spcAft>
                <a:spcPts val="0"/>
              </a:spcAft>
              <a:buSzPts val="1400"/>
              <a:buChar char="–"/>
            </a:pPr>
            <a:r>
              <a:rPr lang="en"/>
              <a:t>We want 0.25x, we get 1x</a:t>
            </a:r>
            <a:endParaRPr/>
          </a:p>
        </p:txBody>
      </p:sp>
      <p:pic>
        <p:nvPicPr>
          <p:cNvPr id="360" name="Google Shape;360;p35"/>
          <p:cNvPicPr preferRelativeResize="0"/>
          <p:nvPr/>
        </p:nvPicPr>
        <p:blipFill rotWithShape="1">
          <a:blip r:embed="rId3">
            <a:alphaModFix/>
          </a:blip>
          <a:srcRect/>
          <a:stretch/>
        </p:blipFill>
        <p:spPr>
          <a:xfrm>
            <a:off x="321900" y="1109275"/>
            <a:ext cx="4024424" cy="1540950"/>
          </a:xfrm>
          <a:prstGeom prst="rect">
            <a:avLst/>
          </a:prstGeom>
          <a:noFill/>
          <a:ln>
            <a:noFill/>
          </a:ln>
        </p:spPr>
      </p:pic>
      <p:pic>
        <p:nvPicPr>
          <p:cNvPr id="361" name="Google Shape;361;p35"/>
          <p:cNvPicPr preferRelativeResize="0"/>
          <p:nvPr/>
        </p:nvPicPr>
        <p:blipFill rotWithShape="1">
          <a:blip r:embed="rId4">
            <a:alphaModFix/>
          </a:blip>
          <a:srcRect/>
          <a:stretch/>
        </p:blipFill>
        <p:spPr>
          <a:xfrm>
            <a:off x="321900" y="3160888"/>
            <a:ext cx="4024426" cy="116823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6"/>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Hardware VRS quad utilization</a:t>
            </a:r>
            <a:endParaRPr/>
          </a:p>
        </p:txBody>
      </p:sp>
      <p:sp>
        <p:nvSpPr>
          <p:cNvPr id="367" name="Google Shape;367;p3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368" name="Google Shape;368;p36"/>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4x benefit on large triangles.</a:t>
            </a:r>
            <a:endParaRPr/>
          </a:p>
          <a:p>
            <a:pPr marL="274320" lvl="0" indent="-274320" algn="l" rtl="0">
              <a:lnSpc>
                <a:spcPct val="130000"/>
              </a:lnSpc>
              <a:spcBef>
                <a:spcPts val="0"/>
              </a:spcBef>
              <a:spcAft>
                <a:spcPts val="0"/>
              </a:spcAft>
              <a:buSzPts val="1400"/>
              <a:buChar char="•"/>
            </a:pPr>
            <a:r>
              <a:rPr lang="en"/>
              <a:t>2x benefit on medium triangles.</a:t>
            </a:r>
            <a:endParaRPr/>
          </a:p>
          <a:p>
            <a:pPr marL="274320" lvl="0" indent="-274320" algn="l" rtl="0">
              <a:lnSpc>
                <a:spcPct val="130000"/>
              </a:lnSpc>
              <a:spcBef>
                <a:spcPts val="0"/>
              </a:spcBef>
              <a:spcAft>
                <a:spcPts val="0"/>
              </a:spcAft>
              <a:buSzPts val="1400"/>
              <a:buChar char="•"/>
            </a:pPr>
            <a:r>
              <a:rPr lang="en"/>
              <a:t>No change on tiny triangles.</a:t>
            </a:r>
            <a:endParaRPr/>
          </a:p>
        </p:txBody>
      </p:sp>
      <p:graphicFrame>
        <p:nvGraphicFramePr>
          <p:cNvPr id="369" name="Google Shape;369;p36"/>
          <p:cNvGraphicFramePr/>
          <p:nvPr/>
        </p:nvGraphicFramePr>
        <p:xfrm>
          <a:off x="671988" y="2744325"/>
          <a:ext cx="5574525" cy="1584840"/>
        </p:xfrm>
        <a:graphic>
          <a:graphicData uri="http://schemas.openxmlformats.org/drawingml/2006/table">
            <a:tbl>
              <a:tblPr>
                <a:noFill/>
                <a:tableStyleId>{FF5025A9-A4E0-4EE2-ADD7-1DCA00A941EB}</a:tableStyleId>
              </a:tblPr>
              <a:tblGrid>
                <a:gridCol w="1858175">
                  <a:extLst>
                    <a:ext uri="{9D8B030D-6E8A-4147-A177-3AD203B41FA5}">
                      <a16:colId xmlns:a16="http://schemas.microsoft.com/office/drawing/2014/main" val="20000"/>
                    </a:ext>
                  </a:extLst>
                </a:gridCol>
                <a:gridCol w="1858175">
                  <a:extLst>
                    <a:ext uri="{9D8B030D-6E8A-4147-A177-3AD203B41FA5}">
                      <a16:colId xmlns:a16="http://schemas.microsoft.com/office/drawing/2014/main" val="20001"/>
                    </a:ext>
                  </a:extLst>
                </a:gridCol>
                <a:gridCol w="1858175">
                  <a:extLst>
                    <a:ext uri="{9D8B030D-6E8A-4147-A177-3AD203B41FA5}">
                      <a16:colId xmlns:a16="http://schemas.microsoft.com/office/drawing/2014/main" val="20002"/>
                    </a:ext>
                  </a:extLst>
                </a:gridCol>
              </a:tblGrid>
              <a:tr h="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Regular</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2x2 VRS</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Large Tris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.25x</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~10 Pixel Tris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1x</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 Pixel Tris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4x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4x</a:t>
                      </a:r>
                      <a:endParaRPr sz="1400" u="none" strike="noStrike" cap="none"/>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7"/>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What if?</a:t>
            </a:r>
            <a:endParaRPr/>
          </a:p>
        </p:txBody>
      </p:sp>
      <p:sp>
        <p:nvSpPr>
          <p:cNvPr id="375" name="Google Shape;375;p3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QUAD UTILIZATION</a:t>
            </a:r>
            <a:endParaRPr/>
          </a:p>
        </p:txBody>
      </p:sp>
      <p:sp>
        <p:nvSpPr>
          <p:cNvPr id="376" name="Google Shape;376;p37"/>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Perform VRS in Software?</a:t>
            </a:r>
            <a:endParaRPr/>
          </a:p>
          <a:p>
            <a:pPr marL="274320" lvl="0" indent="-274320" algn="l" rtl="0">
              <a:lnSpc>
                <a:spcPct val="130000"/>
              </a:lnSpc>
              <a:spcBef>
                <a:spcPts val="0"/>
              </a:spcBef>
              <a:spcAft>
                <a:spcPts val="0"/>
              </a:spcAft>
              <a:buSzPts val="1400"/>
              <a:buChar char="•"/>
            </a:pPr>
            <a:r>
              <a:rPr lang="en"/>
              <a:t>Get 0.25x benefit everywhere?</a:t>
            </a:r>
            <a:endParaRPr/>
          </a:p>
          <a:p>
            <a:pPr marL="274320" lvl="0" indent="-274320" algn="l" rtl="0">
              <a:lnSpc>
                <a:spcPct val="130000"/>
              </a:lnSpc>
              <a:spcBef>
                <a:spcPts val="0"/>
              </a:spcBef>
              <a:spcAft>
                <a:spcPts val="0"/>
              </a:spcAft>
              <a:buSzPts val="1400"/>
              <a:buChar char="•"/>
            </a:pPr>
            <a:r>
              <a:rPr lang="en"/>
              <a:t>Even on tiny triangles?</a:t>
            </a:r>
            <a:endParaRPr/>
          </a:p>
        </p:txBody>
      </p:sp>
      <p:graphicFrame>
        <p:nvGraphicFramePr>
          <p:cNvPr id="377" name="Google Shape;377;p37"/>
          <p:cNvGraphicFramePr/>
          <p:nvPr/>
        </p:nvGraphicFramePr>
        <p:xfrm>
          <a:off x="672000" y="2744325"/>
          <a:ext cx="7431700" cy="1584840"/>
        </p:xfrm>
        <a:graphic>
          <a:graphicData uri="http://schemas.openxmlformats.org/drawingml/2006/table">
            <a:tbl>
              <a:tblPr>
                <a:noFill/>
                <a:tableStyleId>{FF5025A9-A4E0-4EE2-ADD7-1DCA00A941EB}</a:tableStyleId>
              </a:tblPr>
              <a:tblGrid>
                <a:gridCol w="1857925">
                  <a:extLst>
                    <a:ext uri="{9D8B030D-6E8A-4147-A177-3AD203B41FA5}">
                      <a16:colId xmlns:a16="http://schemas.microsoft.com/office/drawing/2014/main" val="20000"/>
                    </a:ext>
                  </a:extLst>
                </a:gridCol>
                <a:gridCol w="1857925">
                  <a:extLst>
                    <a:ext uri="{9D8B030D-6E8A-4147-A177-3AD203B41FA5}">
                      <a16:colId xmlns:a16="http://schemas.microsoft.com/office/drawing/2014/main" val="20001"/>
                    </a:ext>
                  </a:extLst>
                </a:gridCol>
                <a:gridCol w="1857925">
                  <a:extLst>
                    <a:ext uri="{9D8B030D-6E8A-4147-A177-3AD203B41FA5}">
                      <a16:colId xmlns:a16="http://schemas.microsoft.com/office/drawing/2014/main" val="20002"/>
                    </a:ext>
                  </a:extLst>
                </a:gridCol>
                <a:gridCol w="1857925">
                  <a:extLst>
                    <a:ext uri="{9D8B030D-6E8A-4147-A177-3AD203B41FA5}">
                      <a16:colId xmlns:a16="http://schemas.microsoft.com/office/drawing/2014/main" val="20003"/>
                    </a:ext>
                  </a:extLst>
                </a:gridCol>
              </a:tblGrid>
              <a:tr h="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Regular</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2x2 VRS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Software VRS</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Large Tris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.25x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.25x</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~10 Pixel Tris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.25x</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 Pixel Tris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4x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4x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.25x</a:t>
                      </a:r>
                      <a:endParaRPr sz="1400" u="none" strike="noStrike" cap="none"/>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8"/>
          <p:cNvSpPr txBox="1">
            <a:spLocks noGrp="1"/>
          </p:cNvSpPr>
          <p:nvPr>
            <p:ph type="ctrTitle"/>
          </p:nvPr>
        </p:nvSpPr>
        <p:spPr>
          <a:xfrm>
            <a:off x="4411291" y="2117525"/>
            <a:ext cx="4140600" cy="738600"/>
          </a:xfrm>
          <a:prstGeom prst="rect">
            <a:avLst/>
          </a:prstGeom>
          <a:noFill/>
          <a:ln>
            <a:noFill/>
          </a:ln>
        </p:spPr>
        <p:txBody>
          <a:bodyPr spcFirstLastPara="1" wrap="square" lIns="137150" tIns="34275" rIns="137150" bIns="0" anchor="b" anchorCtr="0">
            <a:normAutofit/>
          </a:bodyPr>
          <a:lstStyle/>
          <a:p>
            <a:pPr marL="0" lvl="0" indent="0" algn="l" rtl="0">
              <a:lnSpc>
                <a:spcPct val="100000"/>
              </a:lnSpc>
              <a:spcBef>
                <a:spcPts val="0"/>
              </a:spcBef>
              <a:spcAft>
                <a:spcPts val="0"/>
              </a:spcAft>
              <a:buClr>
                <a:schemeClr val="lt1"/>
              </a:buClr>
              <a:buSzPts val="3300"/>
              <a:buFont typeface="Arial"/>
              <a:buNone/>
            </a:pPr>
            <a:r>
              <a:rPr lang="en"/>
              <a:t>VBUFFER DETAILS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9"/>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Forward Shading</a:t>
            </a:r>
            <a:endParaRPr/>
          </a:p>
        </p:txBody>
      </p:sp>
      <p:sp>
        <p:nvSpPr>
          <p:cNvPr id="388" name="Google Shape;388;p39"/>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VBUFFER DETAILS</a:t>
            </a:r>
            <a:endParaRPr/>
          </a:p>
        </p:txBody>
      </p:sp>
      <p:sp>
        <p:nvSpPr>
          <p:cNvPr id="389" name="Google Shape;389;p39"/>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Material Evaluation and Lighting in one pass</a:t>
            </a:r>
            <a:endParaRPr/>
          </a:p>
        </p:txBody>
      </p:sp>
      <p:pic>
        <p:nvPicPr>
          <p:cNvPr id="390" name="Google Shape;390;p39"/>
          <p:cNvPicPr preferRelativeResize="0"/>
          <p:nvPr/>
        </p:nvPicPr>
        <p:blipFill rotWithShape="1">
          <a:blip r:embed="rId3">
            <a:alphaModFix/>
          </a:blip>
          <a:srcRect/>
          <a:stretch/>
        </p:blipFill>
        <p:spPr>
          <a:xfrm>
            <a:off x="646673" y="1523375"/>
            <a:ext cx="3685450" cy="2096750"/>
          </a:xfrm>
          <a:prstGeom prst="rect">
            <a:avLst/>
          </a:prstGeom>
          <a:noFill/>
          <a:ln>
            <a:noFill/>
          </a:ln>
        </p:spPr>
      </p:pic>
      <p:pic>
        <p:nvPicPr>
          <p:cNvPr id="391" name="Google Shape;391;p39"/>
          <p:cNvPicPr preferRelativeResize="0"/>
          <p:nvPr/>
        </p:nvPicPr>
        <p:blipFill rotWithShape="1">
          <a:blip r:embed="rId4">
            <a:alphaModFix/>
          </a:blip>
          <a:srcRect/>
          <a:stretch/>
        </p:blipFill>
        <p:spPr>
          <a:xfrm>
            <a:off x="5023488" y="2603728"/>
            <a:ext cx="3528125" cy="1499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subTitle" idx="1"/>
          </p:nvPr>
        </p:nvSpPr>
        <p:spPr>
          <a:xfrm>
            <a:off x="4415325" y="2960049"/>
            <a:ext cx="4136400" cy="1369200"/>
          </a:xfrm>
          <a:prstGeom prst="rect">
            <a:avLst/>
          </a:prstGeom>
          <a:noFill/>
          <a:ln>
            <a:noFill/>
          </a:ln>
        </p:spPr>
        <p:txBody>
          <a:bodyPr spcFirstLastPara="1" wrap="square" lIns="137150" tIns="0" rIns="137150" bIns="68575" anchor="t" anchorCtr="0">
            <a:normAutofit/>
          </a:bodyPr>
          <a:lstStyle/>
          <a:p>
            <a:pPr marL="0" lvl="0" indent="0" algn="l" rtl="0">
              <a:lnSpc>
                <a:spcPct val="100000"/>
              </a:lnSpc>
              <a:spcBef>
                <a:spcPts val="0"/>
              </a:spcBef>
              <a:spcAft>
                <a:spcPts val="0"/>
              </a:spcAft>
              <a:buSzPts val="2100"/>
              <a:buNone/>
            </a:pPr>
            <a:r>
              <a:rPr lang="en"/>
              <a:t>What is this and why do this?</a:t>
            </a:r>
            <a:endParaRPr/>
          </a:p>
        </p:txBody>
      </p:sp>
      <p:sp>
        <p:nvSpPr>
          <p:cNvPr id="98" name="Google Shape;98;p4"/>
          <p:cNvSpPr txBox="1">
            <a:spLocks noGrp="1"/>
          </p:cNvSpPr>
          <p:nvPr>
            <p:ph type="ctrTitle"/>
          </p:nvPr>
        </p:nvSpPr>
        <p:spPr>
          <a:xfrm>
            <a:off x="4411291" y="2117525"/>
            <a:ext cx="4140600" cy="738600"/>
          </a:xfrm>
          <a:prstGeom prst="rect">
            <a:avLst/>
          </a:prstGeom>
          <a:noFill/>
          <a:ln>
            <a:noFill/>
          </a:ln>
        </p:spPr>
        <p:txBody>
          <a:bodyPr spcFirstLastPara="1" wrap="square" lIns="137150" tIns="34275" rIns="137150" bIns="0" anchor="b" anchorCtr="0">
            <a:normAutofit fontScale="90000"/>
          </a:bodyPr>
          <a:lstStyle/>
          <a:p>
            <a:pPr marL="0" lvl="0" indent="0" algn="l" rtl="0">
              <a:lnSpc>
                <a:spcPct val="100000"/>
              </a:lnSpc>
              <a:spcBef>
                <a:spcPts val="0"/>
              </a:spcBef>
              <a:spcAft>
                <a:spcPts val="0"/>
              </a:spcAft>
              <a:buClr>
                <a:schemeClr val="lt1"/>
              </a:buClr>
              <a:buSzPct val="100000"/>
              <a:buFont typeface="Arial"/>
              <a:buNone/>
            </a:pPr>
            <a:r>
              <a:rPr lang="en"/>
              <a:t>VISIBILITY AND VRS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0"/>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Forward Shading</a:t>
            </a:r>
            <a:endParaRPr/>
          </a:p>
        </p:txBody>
      </p:sp>
      <p:sp>
        <p:nvSpPr>
          <p:cNvPr id="397" name="Google Shape;397;p4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VBUFFER DETAILS</a:t>
            </a:r>
            <a:endParaRPr/>
          </a:p>
        </p:txBody>
      </p:sp>
      <p:sp>
        <p:nvSpPr>
          <p:cNvPr id="398" name="Google Shape;398;p40"/>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Material Evaluation and Lighting in one pass</a:t>
            </a:r>
            <a:endParaRPr/>
          </a:p>
        </p:txBody>
      </p:sp>
      <p:pic>
        <p:nvPicPr>
          <p:cNvPr id="399" name="Google Shape;399;p40"/>
          <p:cNvPicPr preferRelativeResize="0"/>
          <p:nvPr/>
        </p:nvPicPr>
        <p:blipFill rotWithShape="1">
          <a:blip r:embed="rId3">
            <a:alphaModFix/>
          </a:blip>
          <a:srcRect/>
          <a:stretch/>
        </p:blipFill>
        <p:spPr>
          <a:xfrm>
            <a:off x="646673" y="1523375"/>
            <a:ext cx="3685450" cy="2096750"/>
          </a:xfrm>
          <a:prstGeom prst="rect">
            <a:avLst/>
          </a:prstGeom>
          <a:noFill/>
          <a:ln>
            <a:noFill/>
          </a:ln>
        </p:spPr>
      </p:pic>
      <p:pic>
        <p:nvPicPr>
          <p:cNvPr id="400" name="Google Shape;400;p40"/>
          <p:cNvPicPr preferRelativeResize="0"/>
          <p:nvPr/>
        </p:nvPicPr>
        <p:blipFill rotWithShape="1">
          <a:blip r:embed="rId4">
            <a:alphaModFix/>
          </a:blip>
          <a:srcRect/>
          <a:stretch/>
        </p:blipFill>
        <p:spPr>
          <a:xfrm>
            <a:off x="5023488" y="2603728"/>
            <a:ext cx="3528125" cy="1499675"/>
          </a:xfrm>
          <a:prstGeom prst="rect">
            <a:avLst/>
          </a:prstGeom>
          <a:noFill/>
          <a:ln>
            <a:noFill/>
          </a:ln>
        </p:spPr>
      </p:pic>
      <p:sp>
        <p:nvSpPr>
          <p:cNvPr id="401" name="Google Shape;401;p40"/>
          <p:cNvSpPr/>
          <p:nvPr/>
        </p:nvSpPr>
        <p:spPr>
          <a:xfrm>
            <a:off x="5835300" y="3516500"/>
            <a:ext cx="1033800" cy="139500"/>
          </a:xfrm>
          <a:prstGeom prst="ellipse">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1"/>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Forward Shading</a:t>
            </a:r>
            <a:endParaRPr/>
          </a:p>
        </p:txBody>
      </p:sp>
      <p:sp>
        <p:nvSpPr>
          <p:cNvPr id="407" name="Google Shape;407;p4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VBUFFER DETAILS</a:t>
            </a:r>
            <a:endParaRPr/>
          </a:p>
        </p:txBody>
      </p:sp>
      <p:sp>
        <p:nvSpPr>
          <p:cNvPr id="408" name="Google Shape;408;p41"/>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Material Evaluation and Lighting in one pass</a:t>
            </a:r>
            <a:endParaRPr/>
          </a:p>
        </p:txBody>
      </p:sp>
      <p:pic>
        <p:nvPicPr>
          <p:cNvPr id="409" name="Google Shape;409;p41"/>
          <p:cNvPicPr preferRelativeResize="0"/>
          <p:nvPr/>
        </p:nvPicPr>
        <p:blipFill rotWithShape="1">
          <a:blip r:embed="rId3">
            <a:alphaModFix/>
          </a:blip>
          <a:srcRect/>
          <a:stretch/>
        </p:blipFill>
        <p:spPr>
          <a:xfrm>
            <a:off x="646673" y="1523375"/>
            <a:ext cx="3685450" cy="2096750"/>
          </a:xfrm>
          <a:prstGeom prst="rect">
            <a:avLst/>
          </a:prstGeom>
          <a:noFill/>
          <a:ln>
            <a:noFill/>
          </a:ln>
        </p:spPr>
      </p:pic>
      <p:pic>
        <p:nvPicPr>
          <p:cNvPr id="410" name="Google Shape;410;p41"/>
          <p:cNvPicPr preferRelativeResize="0"/>
          <p:nvPr/>
        </p:nvPicPr>
        <p:blipFill rotWithShape="1">
          <a:blip r:embed="rId4">
            <a:alphaModFix/>
          </a:blip>
          <a:srcRect/>
          <a:stretch/>
        </p:blipFill>
        <p:spPr>
          <a:xfrm>
            <a:off x="5023488" y="2603728"/>
            <a:ext cx="3528125" cy="1499675"/>
          </a:xfrm>
          <a:prstGeom prst="rect">
            <a:avLst/>
          </a:prstGeom>
          <a:noFill/>
          <a:ln>
            <a:noFill/>
          </a:ln>
        </p:spPr>
      </p:pic>
      <p:sp>
        <p:nvSpPr>
          <p:cNvPr id="411" name="Google Shape;411;p41"/>
          <p:cNvSpPr/>
          <p:nvPr/>
        </p:nvSpPr>
        <p:spPr>
          <a:xfrm>
            <a:off x="5835300" y="3516500"/>
            <a:ext cx="1033800" cy="139500"/>
          </a:xfrm>
          <a:prstGeom prst="ellipse">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412" name="Google Shape;412;p41"/>
          <p:cNvSpPr/>
          <p:nvPr/>
        </p:nvSpPr>
        <p:spPr>
          <a:xfrm>
            <a:off x="5868125" y="3656000"/>
            <a:ext cx="1033800" cy="139500"/>
          </a:xfrm>
          <a:prstGeom prst="ellipse">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2"/>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Deferred Rendering</a:t>
            </a:r>
            <a:endParaRPr/>
          </a:p>
        </p:txBody>
      </p:sp>
      <p:sp>
        <p:nvSpPr>
          <p:cNvPr id="418" name="Google Shape;418;p4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VBUFFER DETAILS</a:t>
            </a:r>
            <a:endParaRPr/>
          </a:p>
        </p:txBody>
      </p:sp>
      <p:sp>
        <p:nvSpPr>
          <p:cNvPr id="419" name="Google Shape;419;p42"/>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First pass for GBuffer Write</a:t>
            </a:r>
            <a:endParaRPr/>
          </a:p>
          <a:p>
            <a:pPr marL="274320" lvl="0" indent="-274320" algn="l" rtl="0">
              <a:lnSpc>
                <a:spcPct val="130000"/>
              </a:lnSpc>
              <a:spcBef>
                <a:spcPts val="0"/>
              </a:spcBef>
              <a:spcAft>
                <a:spcPts val="0"/>
              </a:spcAft>
              <a:buSzPts val="1400"/>
              <a:buChar char="•"/>
            </a:pPr>
            <a:r>
              <a:rPr lang="en"/>
              <a:t>Second pass for Lighting</a:t>
            </a:r>
            <a:endParaRPr/>
          </a:p>
        </p:txBody>
      </p:sp>
      <p:pic>
        <p:nvPicPr>
          <p:cNvPr id="420" name="Google Shape;420;p42"/>
          <p:cNvPicPr preferRelativeResize="0"/>
          <p:nvPr/>
        </p:nvPicPr>
        <p:blipFill rotWithShape="1">
          <a:blip r:embed="rId3">
            <a:alphaModFix/>
          </a:blip>
          <a:srcRect/>
          <a:stretch/>
        </p:blipFill>
        <p:spPr>
          <a:xfrm>
            <a:off x="4716714" y="2480450"/>
            <a:ext cx="4252285" cy="2245600"/>
          </a:xfrm>
          <a:prstGeom prst="rect">
            <a:avLst/>
          </a:prstGeom>
          <a:noFill/>
          <a:ln>
            <a:noFill/>
          </a:ln>
        </p:spPr>
      </p:pic>
      <p:pic>
        <p:nvPicPr>
          <p:cNvPr id="421" name="Google Shape;421;p42"/>
          <p:cNvPicPr preferRelativeResize="0"/>
          <p:nvPr/>
        </p:nvPicPr>
        <p:blipFill rotWithShape="1">
          <a:blip r:embed="rId4">
            <a:alphaModFix/>
          </a:blip>
          <a:srcRect/>
          <a:stretch/>
        </p:blipFill>
        <p:spPr>
          <a:xfrm>
            <a:off x="1026004" y="1152625"/>
            <a:ext cx="2760549" cy="3255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3"/>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Deferred Rendering</a:t>
            </a:r>
            <a:endParaRPr/>
          </a:p>
        </p:txBody>
      </p:sp>
      <p:sp>
        <p:nvSpPr>
          <p:cNvPr id="427" name="Google Shape;427;p4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VBUFFER DETAILS</a:t>
            </a:r>
            <a:endParaRPr/>
          </a:p>
        </p:txBody>
      </p:sp>
      <p:sp>
        <p:nvSpPr>
          <p:cNvPr id="428" name="Google Shape;428;p43"/>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First pass for GBuffer Write</a:t>
            </a:r>
            <a:endParaRPr/>
          </a:p>
          <a:p>
            <a:pPr marL="274320" lvl="0" indent="-274320" algn="l" rtl="0">
              <a:lnSpc>
                <a:spcPct val="130000"/>
              </a:lnSpc>
              <a:spcBef>
                <a:spcPts val="0"/>
              </a:spcBef>
              <a:spcAft>
                <a:spcPts val="0"/>
              </a:spcAft>
              <a:buSzPts val="1400"/>
              <a:buChar char="•"/>
            </a:pPr>
            <a:r>
              <a:rPr lang="en"/>
              <a:t>Second pass for Lighting</a:t>
            </a:r>
            <a:endParaRPr/>
          </a:p>
        </p:txBody>
      </p:sp>
      <p:pic>
        <p:nvPicPr>
          <p:cNvPr id="429" name="Google Shape;429;p43"/>
          <p:cNvPicPr preferRelativeResize="0"/>
          <p:nvPr/>
        </p:nvPicPr>
        <p:blipFill rotWithShape="1">
          <a:blip r:embed="rId3">
            <a:alphaModFix/>
          </a:blip>
          <a:srcRect/>
          <a:stretch/>
        </p:blipFill>
        <p:spPr>
          <a:xfrm>
            <a:off x="4716714" y="2480450"/>
            <a:ext cx="4252285" cy="2245600"/>
          </a:xfrm>
          <a:prstGeom prst="rect">
            <a:avLst/>
          </a:prstGeom>
          <a:noFill/>
          <a:ln>
            <a:noFill/>
          </a:ln>
        </p:spPr>
      </p:pic>
      <p:pic>
        <p:nvPicPr>
          <p:cNvPr id="430" name="Google Shape;430;p43"/>
          <p:cNvPicPr preferRelativeResize="0"/>
          <p:nvPr/>
        </p:nvPicPr>
        <p:blipFill rotWithShape="1">
          <a:blip r:embed="rId4">
            <a:alphaModFix/>
          </a:blip>
          <a:srcRect/>
          <a:stretch/>
        </p:blipFill>
        <p:spPr>
          <a:xfrm>
            <a:off x="1026004" y="1152625"/>
            <a:ext cx="2760549" cy="3255175"/>
          </a:xfrm>
          <a:prstGeom prst="rect">
            <a:avLst/>
          </a:prstGeom>
          <a:noFill/>
          <a:ln>
            <a:noFill/>
          </a:ln>
        </p:spPr>
      </p:pic>
      <p:sp>
        <p:nvSpPr>
          <p:cNvPr id="431" name="Google Shape;431;p43"/>
          <p:cNvSpPr/>
          <p:nvPr/>
        </p:nvSpPr>
        <p:spPr>
          <a:xfrm>
            <a:off x="5777900" y="2966900"/>
            <a:ext cx="1181400" cy="251400"/>
          </a:xfrm>
          <a:prstGeom prst="ellipse">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4"/>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Deferred Rendering</a:t>
            </a:r>
            <a:endParaRPr/>
          </a:p>
        </p:txBody>
      </p:sp>
      <p:sp>
        <p:nvSpPr>
          <p:cNvPr id="437" name="Google Shape;437;p44"/>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VBUFFER DETAILS</a:t>
            </a:r>
            <a:endParaRPr/>
          </a:p>
        </p:txBody>
      </p:sp>
      <p:sp>
        <p:nvSpPr>
          <p:cNvPr id="438" name="Google Shape;438;p44"/>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First pass for GBuffer Write</a:t>
            </a:r>
            <a:endParaRPr/>
          </a:p>
          <a:p>
            <a:pPr marL="274320" lvl="0" indent="-274320" algn="l" rtl="0">
              <a:lnSpc>
                <a:spcPct val="130000"/>
              </a:lnSpc>
              <a:spcBef>
                <a:spcPts val="0"/>
              </a:spcBef>
              <a:spcAft>
                <a:spcPts val="0"/>
              </a:spcAft>
              <a:buSzPts val="1400"/>
              <a:buChar char="•"/>
            </a:pPr>
            <a:r>
              <a:rPr lang="en"/>
              <a:t>Second pass for Lighting</a:t>
            </a:r>
            <a:endParaRPr/>
          </a:p>
        </p:txBody>
      </p:sp>
      <p:pic>
        <p:nvPicPr>
          <p:cNvPr id="439" name="Google Shape;439;p44"/>
          <p:cNvPicPr preferRelativeResize="0"/>
          <p:nvPr/>
        </p:nvPicPr>
        <p:blipFill rotWithShape="1">
          <a:blip r:embed="rId3">
            <a:alphaModFix/>
          </a:blip>
          <a:srcRect/>
          <a:stretch/>
        </p:blipFill>
        <p:spPr>
          <a:xfrm>
            <a:off x="4716714" y="2480450"/>
            <a:ext cx="4252285" cy="2245600"/>
          </a:xfrm>
          <a:prstGeom prst="rect">
            <a:avLst/>
          </a:prstGeom>
          <a:noFill/>
          <a:ln>
            <a:noFill/>
          </a:ln>
        </p:spPr>
      </p:pic>
      <p:pic>
        <p:nvPicPr>
          <p:cNvPr id="440" name="Google Shape;440;p44"/>
          <p:cNvPicPr preferRelativeResize="0"/>
          <p:nvPr/>
        </p:nvPicPr>
        <p:blipFill rotWithShape="1">
          <a:blip r:embed="rId4">
            <a:alphaModFix/>
          </a:blip>
          <a:srcRect/>
          <a:stretch/>
        </p:blipFill>
        <p:spPr>
          <a:xfrm>
            <a:off x="1026004" y="1152625"/>
            <a:ext cx="2760549" cy="3255175"/>
          </a:xfrm>
          <a:prstGeom prst="rect">
            <a:avLst/>
          </a:prstGeom>
          <a:noFill/>
          <a:ln>
            <a:noFill/>
          </a:ln>
        </p:spPr>
      </p:pic>
      <p:sp>
        <p:nvSpPr>
          <p:cNvPr id="441" name="Google Shape;441;p44"/>
          <p:cNvSpPr/>
          <p:nvPr/>
        </p:nvSpPr>
        <p:spPr>
          <a:xfrm>
            <a:off x="5777900" y="2966900"/>
            <a:ext cx="1181400" cy="251400"/>
          </a:xfrm>
          <a:prstGeom prst="ellipse">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442" name="Google Shape;442;p44"/>
          <p:cNvSpPr/>
          <p:nvPr/>
        </p:nvSpPr>
        <p:spPr>
          <a:xfrm>
            <a:off x="5818900" y="4123575"/>
            <a:ext cx="1181400" cy="251400"/>
          </a:xfrm>
          <a:prstGeom prst="ellipse">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5"/>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Visibility Buffer Rendering</a:t>
            </a:r>
            <a:endParaRPr/>
          </a:p>
        </p:txBody>
      </p:sp>
      <p:sp>
        <p:nvSpPr>
          <p:cNvPr id="448" name="Google Shape;448;p4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VBUFFER DETAILS</a:t>
            </a:r>
            <a:endParaRPr/>
          </a:p>
        </p:txBody>
      </p:sp>
      <p:sp>
        <p:nvSpPr>
          <p:cNvPr id="449" name="Google Shape;449;p45"/>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First pass: Triangle IDs</a:t>
            </a:r>
            <a:endParaRPr/>
          </a:p>
          <a:p>
            <a:pPr marL="274320" lvl="0" indent="-274320" algn="l" rtl="0">
              <a:lnSpc>
                <a:spcPct val="130000"/>
              </a:lnSpc>
              <a:spcBef>
                <a:spcPts val="0"/>
              </a:spcBef>
              <a:spcAft>
                <a:spcPts val="0"/>
              </a:spcAft>
              <a:buSzPts val="1400"/>
              <a:buChar char="•"/>
            </a:pPr>
            <a:r>
              <a:rPr lang="en"/>
              <a:t>Second Pass: GBuffer Write</a:t>
            </a:r>
            <a:endParaRPr/>
          </a:p>
          <a:p>
            <a:pPr marL="274320" lvl="0" indent="-274320" algn="l" rtl="0">
              <a:lnSpc>
                <a:spcPct val="130000"/>
              </a:lnSpc>
              <a:spcBef>
                <a:spcPts val="0"/>
              </a:spcBef>
              <a:spcAft>
                <a:spcPts val="0"/>
              </a:spcAft>
              <a:buSzPts val="1400"/>
              <a:buChar char="•"/>
            </a:pPr>
            <a:r>
              <a:rPr lang="en"/>
              <a:t>Third Pass: Evaluate Lighting</a:t>
            </a:r>
            <a:endParaRPr/>
          </a:p>
        </p:txBody>
      </p:sp>
      <p:pic>
        <p:nvPicPr>
          <p:cNvPr id="450" name="Google Shape;450;p45"/>
          <p:cNvPicPr preferRelativeResize="0"/>
          <p:nvPr/>
        </p:nvPicPr>
        <p:blipFill rotWithShape="1">
          <a:blip r:embed="rId3">
            <a:alphaModFix/>
          </a:blip>
          <a:srcRect/>
          <a:stretch/>
        </p:blipFill>
        <p:spPr>
          <a:xfrm>
            <a:off x="558624" y="1070650"/>
            <a:ext cx="3569900" cy="3416399"/>
          </a:xfrm>
          <a:prstGeom prst="rect">
            <a:avLst/>
          </a:prstGeom>
          <a:noFill/>
          <a:ln>
            <a:noFill/>
          </a:ln>
        </p:spPr>
      </p:pic>
      <p:pic>
        <p:nvPicPr>
          <p:cNvPr id="451" name="Google Shape;451;p45"/>
          <p:cNvPicPr preferRelativeResize="0"/>
          <p:nvPr/>
        </p:nvPicPr>
        <p:blipFill rotWithShape="1">
          <a:blip r:embed="rId4">
            <a:alphaModFix/>
          </a:blip>
          <a:srcRect/>
          <a:stretch/>
        </p:blipFill>
        <p:spPr>
          <a:xfrm>
            <a:off x="4941625" y="2571750"/>
            <a:ext cx="2706249" cy="23548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6"/>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Visibility Buffer Rendering</a:t>
            </a:r>
            <a:endParaRPr/>
          </a:p>
        </p:txBody>
      </p:sp>
      <p:sp>
        <p:nvSpPr>
          <p:cNvPr id="457" name="Google Shape;457;p4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VBUFFER DETAILS</a:t>
            </a:r>
            <a:endParaRPr/>
          </a:p>
        </p:txBody>
      </p:sp>
      <p:sp>
        <p:nvSpPr>
          <p:cNvPr id="458" name="Google Shape;458;p46"/>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First pass: Triangle IDs</a:t>
            </a:r>
            <a:endParaRPr/>
          </a:p>
          <a:p>
            <a:pPr marL="274320" lvl="0" indent="-274320" algn="l" rtl="0">
              <a:lnSpc>
                <a:spcPct val="130000"/>
              </a:lnSpc>
              <a:spcBef>
                <a:spcPts val="0"/>
              </a:spcBef>
              <a:spcAft>
                <a:spcPts val="0"/>
              </a:spcAft>
              <a:buSzPts val="1400"/>
              <a:buChar char="•"/>
            </a:pPr>
            <a:r>
              <a:rPr lang="en"/>
              <a:t>Second Pass: GBuffer Write</a:t>
            </a:r>
            <a:endParaRPr/>
          </a:p>
          <a:p>
            <a:pPr marL="274320" lvl="0" indent="-274320" algn="l" rtl="0">
              <a:lnSpc>
                <a:spcPct val="130000"/>
              </a:lnSpc>
              <a:spcBef>
                <a:spcPts val="0"/>
              </a:spcBef>
              <a:spcAft>
                <a:spcPts val="0"/>
              </a:spcAft>
              <a:buSzPts val="1400"/>
              <a:buChar char="•"/>
            </a:pPr>
            <a:r>
              <a:rPr lang="en"/>
              <a:t>Third Pass: Evaluate Lighting</a:t>
            </a:r>
            <a:endParaRPr/>
          </a:p>
        </p:txBody>
      </p:sp>
      <p:pic>
        <p:nvPicPr>
          <p:cNvPr id="459" name="Google Shape;459;p46"/>
          <p:cNvPicPr preferRelativeResize="0"/>
          <p:nvPr/>
        </p:nvPicPr>
        <p:blipFill rotWithShape="1">
          <a:blip r:embed="rId3">
            <a:alphaModFix/>
          </a:blip>
          <a:srcRect/>
          <a:stretch/>
        </p:blipFill>
        <p:spPr>
          <a:xfrm>
            <a:off x="558624" y="1070650"/>
            <a:ext cx="3569900" cy="3416399"/>
          </a:xfrm>
          <a:prstGeom prst="rect">
            <a:avLst/>
          </a:prstGeom>
          <a:noFill/>
          <a:ln>
            <a:noFill/>
          </a:ln>
        </p:spPr>
      </p:pic>
      <p:pic>
        <p:nvPicPr>
          <p:cNvPr id="460" name="Google Shape;460;p46"/>
          <p:cNvPicPr preferRelativeResize="0"/>
          <p:nvPr/>
        </p:nvPicPr>
        <p:blipFill rotWithShape="1">
          <a:blip r:embed="rId4">
            <a:alphaModFix/>
          </a:blip>
          <a:srcRect/>
          <a:stretch/>
        </p:blipFill>
        <p:spPr>
          <a:xfrm>
            <a:off x="4941625" y="2571750"/>
            <a:ext cx="2706249" cy="2354826"/>
          </a:xfrm>
          <a:prstGeom prst="rect">
            <a:avLst/>
          </a:prstGeom>
          <a:noFill/>
          <a:ln>
            <a:noFill/>
          </a:ln>
        </p:spPr>
      </p:pic>
      <p:sp>
        <p:nvSpPr>
          <p:cNvPr id="461" name="Google Shape;461;p46"/>
          <p:cNvSpPr/>
          <p:nvPr/>
        </p:nvSpPr>
        <p:spPr>
          <a:xfrm>
            <a:off x="5720475" y="3795450"/>
            <a:ext cx="804000" cy="196800"/>
          </a:xfrm>
          <a:prstGeom prst="ellipse">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7"/>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Visibility Buffer Rendering</a:t>
            </a:r>
            <a:endParaRPr/>
          </a:p>
        </p:txBody>
      </p:sp>
      <p:sp>
        <p:nvSpPr>
          <p:cNvPr id="467" name="Google Shape;467;p4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VBUFFER DETAILS</a:t>
            </a:r>
            <a:endParaRPr/>
          </a:p>
        </p:txBody>
      </p:sp>
      <p:sp>
        <p:nvSpPr>
          <p:cNvPr id="468" name="Google Shape;468;p47"/>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First pass: Triangle IDs</a:t>
            </a:r>
            <a:endParaRPr/>
          </a:p>
          <a:p>
            <a:pPr marL="274320" lvl="0" indent="-274320" algn="l" rtl="0">
              <a:lnSpc>
                <a:spcPct val="130000"/>
              </a:lnSpc>
              <a:spcBef>
                <a:spcPts val="0"/>
              </a:spcBef>
              <a:spcAft>
                <a:spcPts val="0"/>
              </a:spcAft>
              <a:buSzPts val="1400"/>
              <a:buChar char="•"/>
            </a:pPr>
            <a:r>
              <a:rPr lang="en"/>
              <a:t>Second Pass: GBuffer Write</a:t>
            </a:r>
            <a:endParaRPr/>
          </a:p>
          <a:p>
            <a:pPr marL="274320" lvl="0" indent="-274320" algn="l" rtl="0">
              <a:lnSpc>
                <a:spcPct val="130000"/>
              </a:lnSpc>
              <a:spcBef>
                <a:spcPts val="0"/>
              </a:spcBef>
              <a:spcAft>
                <a:spcPts val="0"/>
              </a:spcAft>
              <a:buSzPts val="1400"/>
              <a:buChar char="•"/>
            </a:pPr>
            <a:r>
              <a:rPr lang="en"/>
              <a:t>Third Pass: Evaluate Lighting</a:t>
            </a:r>
            <a:endParaRPr/>
          </a:p>
        </p:txBody>
      </p:sp>
      <p:pic>
        <p:nvPicPr>
          <p:cNvPr id="469" name="Google Shape;469;p47"/>
          <p:cNvPicPr preferRelativeResize="0"/>
          <p:nvPr/>
        </p:nvPicPr>
        <p:blipFill rotWithShape="1">
          <a:blip r:embed="rId3">
            <a:alphaModFix/>
          </a:blip>
          <a:srcRect/>
          <a:stretch/>
        </p:blipFill>
        <p:spPr>
          <a:xfrm>
            <a:off x="558624" y="1070650"/>
            <a:ext cx="3569900" cy="3416399"/>
          </a:xfrm>
          <a:prstGeom prst="rect">
            <a:avLst/>
          </a:prstGeom>
          <a:noFill/>
          <a:ln>
            <a:noFill/>
          </a:ln>
        </p:spPr>
      </p:pic>
      <p:pic>
        <p:nvPicPr>
          <p:cNvPr id="470" name="Google Shape;470;p47"/>
          <p:cNvPicPr preferRelativeResize="0"/>
          <p:nvPr/>
        </p:nvPicPr>
        <p:blipFill rotWithShape="1">
          <a:blip r:embed="rId4">
            <a:alphaModFix/>
          </a:blip>
          <a:srcRect/>
          <a:stretch/>
        </p:blipFill>
        <p:spPr>
          <a:xfrm>
            <a:off x="4941625" y="2571750"/>
            <a:ext cx="2706249" cy="2354826"/>
          </a:xfrm>
          <a:prstGeom prst="rect">
            <a:avLst/>
          </a:prstGeom>
          <a:noFill/>
          <a:ln>
            <a:noFill/>
          </a:ln>
        </p:spPr>
      </p:pic>
      <p:sp>
        <p:nvSpPr>
          <p:cNvPr id="471" name="Google Shape;471;p47"/>
          <p:cNvSpPr/>
          <p:nvPr/>
        </p:nvSpPr>
        <p:spPr>
          <a:xfrm>
            <a:off x="5720475" y="3795450"/>
            <a:ext cx="804000" cy="196800"/>
          </a:xfrm>
          <a:prstGeom prst="ellipse">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472" name="Google Shape;472;p47"/>
          <p:cNvSpPr/>
          <p:nvPr/>
        </p:nvSpPr>
        <p:spPr>
          <a:xfrm>
            <a:off x="5720475" y="4541925"/>
            <a:ext cx="885900" cy="196800"/>
          </a:xfrm>
          <a:prstGeom prst="ellipse">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8"/>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Cost for 1 Pixel Triangles</a:t>
            </a:r>
            <a:endParaRPr/>
          </a:p>
        </p:txBody>
      </p:sp>
      <p:sp>
        <p:nvSpPr>
          <p:cNvPr id="478" name="Google Shape;478;p48"/>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VBUFFER DETAILS</a:t>
            </a:r>
            <a:endParaRPr/>
          </a:p>
        </p:txBody>
      </p:sp>
      <p:sp>
        <p:nvSpPr>
          <p:cNvPr id="479" name="Google Shape;479;p48"/>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Forward:</a:t>
            </a:r>
            <a:endParaRPr/>
          </a:p>
          <a:p>
            <a:pPr marL="914400" lvl="1" indent="-317500" algn="l" rtl="0">
              <a:lnSpc>
                <a:spcPct val="130000"/>
              </a:lnSpc>
              <a:spcBef>
                <a:spcPts val="0"/>
              </a:spcBef>
              <a:spcAft>
                <a:spcPts val="0"/>
              </a:spcAft>
              <a:buSzPts val="1400"/>
              <a:buChar char="–"/>
            </a:pPr>
            <a:r>
              <a:rPr lang="en"/>
              <a:t>Entire pass is 4x cost</a:t>
            </a:r>
            <a:endParaRPr/>
          </a:p>
          <a:p>
            <a:pPr marL="274320" lvl="0" indent="-274320" algn="l" rtl="0">
              <a:lnSpc>
                <a:spcPct val="130000"/>
              </a:lnSpc>
              <a:spcBef>
                <a:spcPts val="0"/>
              </a:spcBef>
              <a:spcAft>
                <a:spcPts val="0"/>
              </a:spcAft>
              <a:buSzPts val="1400"/>
              <a:buChar char="•"/>
            </a:pPr>
            <a:r>
              <a:rPr lang="en"/>
              <a:t>Deferred:</a:t>
            </a:r>
            <a:endParaRPr/>
          </a:p>
          <a:p>
            <a:pPr marL="914400" lvl="1" indent="-317500" algn="l" rtl="0">
              <a:lnSpc>
                <a:spcPct val="130000"/>
              </a:lnSpc>
              <a:spcBef>
                <a:spcPts val="0"/>
              </a:spcBef>
              <a:spcAft>
                <a:spcPts val="0"/>
              </a:spcAft>
              <a:buSzPts val="1400"/>
              <a:buChar char="–"/>
            </a:pPr>
            <a:r>
              <a:rPr lang="en"/>
              <a:t>GBuffer write is 4x cost</a:t>
            </a:r>
            <a:endParaRPr/>
          </a:p>
          <a:p>
            <a:pPr marL="914400" lvl="1" indent="-317500" algn="l" rtl="0">
              <a:lnSpc>
                <a:spcPct val="130000"/>
              </a:lnSpc>
              <a:spcBef>
                <a:spcPts val="0"/>
              </a:spcBef>
              <a:spcAft>
                <a:spcPts val="0"/>
              </a:spcAft>
              <a:buSzPts val="1400"/>
              <a:buChar char="–"/>
            </a:pPr>
            <a:r>
              <a:rPr lang="en"/>
              <a:t>Lighting is 1x cost</a:t>
            </a:r>
            <a:endParaRPr/>
          </a:p>
          <a:p>
            <a:pPr marL="274320" lvl="0" indent="-274320" algn="l" rtl="0">
              <a:lnSpc>
                <a:spcPct val="130000"/>
              </a:lnSpc>
              <a:spcBef>
                <a:spcPts val="0"/>
              </a:spcBef>
              <a:spcAft>
                <a:spcPts val="0"/>
              </a:spcAft>
              <a:buSzPts val="1400"/>
              <a:buChar char="•"/>
            </a:pPr>
            <a:r>
              <a:rPr lang="en"/>
              <a:t>VBuffer:</a:t>
            </a:r>
            <a:endParaRPr/>
          </a:p>
          <a:p>
            <a:pPr marL="914400" lvl="1" indent="-317500" algn="l" rtl="0">
              <a:lnSpc>
                <a:spcPct val="130000"/>
              </a:lnSpc>
              <a:spcBef>
                <a:spcPts val="0"/>
              </a:spcBef>
              <a:spcAft>
                <a:spcPts val="0"/>
              </a:spcAft>
              <a:buSzPts val="1400"/>
              <a:buChar char="–"/>
            </a:pPr>
            <a:r>
              <a:rPr lang="en"/>
              <a:t>Everything is 1x cost</a:t>
            </a:r>
            <a:endParaRPr/>
          </a:p>
          <a:p>
            <a:pPr marL="914400" lvl="1" indent="-317500" algn="l" rtl="0">
              <a:lnSpc>
                <a:spcPct val="130000"/>
              </a:lnSpc>
              <a:spcBef>
                <a:spcPts val="0"/>
              </a:spcBef>
              <a:spcAft>
                <a:spcPts val="0"/>
              </a:spcAft>
              <a:buSzPts val="1400"/>
              <a:buChar char="–"/>
            </a:pPr>
            <a:r>
              <a:rPr lang="en"/>
              <a:t>Easy to apply Software VRS</a:t>
            </a:r>
            <a:endParaRPr/>
          </a:p>
          <a:p>
            <a:pPr marL="914400" lvl="1" indent="-317500" algn="l" rtl="0">
              <a:lnSpc>
                <a:spcPct val="130000"/>
              </a:lnSpc>
              <a:spcBef>
                <a:spcPts val="0"/>
              </a:spcBef>
              <a:spcAft>
                <a:spcPts val="0"/>
              </a:spcAft>
              <a:buSzPts val="1400"/>
              <a:buChar char="–"/>
            </a:pPr>
            <a:r>
              <a:rPr lang="en"/>
              <a:t>Downside: Extra overhead</a:t>
            </a:r>
            <a:endParaRPr/>
          </a:p>
        </p:txBody>
      </p:sp>
      <p:pic>
        <p:nvPicPr>
          <p:cNvPr id="480" name="Google Shape;480;p48"/>
          <p:cNvPicPr preferRelativeResize="0"/>
          <p:nvPr/>
        </p:nvPicPr>
        <p:blipFill rotWithShape="1">
          <a:blip r:embed="rId3">
            <a:alphaModFix/>
          </a:blip>
          <a:srcRect/>
          <a:stretch/>
        </p:blipFill>
        <p:spPr>
          <a:xfrm>
            <a:off x="129625" y="1177750"/>
            <a:ext cx="4442384" cy="1507725"/>
          </a:xfrm>
          <a:prstGeom prst="rect">
            <a:avLst/>
          </a:prstGeom>
          <a:noFill/>
          <a:ln>
            <a:noFill/>
          </a:ln>
        </p:spPr>
      </p:pic>
      <p:pic>
        <p:nvPicPr>
          <p:cNvPr id="481" name="Google Shape;481;p48"/>
          <p:cNvPicPr preferRelativeResize="0"/>
          <p:nvPr/>
        </p:nvPicPr>
        <p:blipFill rotWithShape="1">
          <a:blip r:embed="rId4">
            <a:alphaModFix/>
          </a:blip>
          <a:srcRect/>
          <a:stretch/>
        </p:blipFill>
        <p:spPr>
          <a:xfrm>
            <a:off x="3228077" y="3245915"/>
            <a:ext cx="1278625" cy="1223661"/>
          </a:xfrm>
          <a:prstGeom prst="rect">
            <a:avLst/>
          </a:prstGeom>
          <a:noFill/>
          <a:ln>
            <a:noFill/>
          </a:ln>
        </p:spPr>
      </p:pic>
      <p:pic>
        <p:nvPicPr>
          <p:cNvPr id="482" name="Google Shape;482;p48"/>
          <p:cNvPicPr preferRelativeResize="0"/>
          <p:nvPr/>
        </p:nvPicPr>
        <p:blipFill rotWithShape="1">
          <a:blip r:embed="rId5">
            <a:alphaModFix/>
          </a:blip>
          <a:srcRect/>
          <a:stretch/>
        </p:blipFill>
        <p:spPr>
          <a:xfrm>
            <a:off x="1915636" y="3228250"/>
            <a:ext cx="1037715" cy="1223650"/>
          </a:xfrm>
          <a:prstGeom prst="rect">
            <a:avLst/>
          </a:prstGeom>
          <a:noFill/>
          <a:ln>
            <a:noFill/>
          </a:ln>
        </p:spPr>
      </p:pic>
      <p:pic>
        <p:nvPicPr>
          <p:cNvPr id="483" name="Google Shape;483;p48"/>
          <p:cNvPicPr preferRelativeResize="0"/>
          <p:nvPr/>
        </p:nvPicPr>
        <p:blipFill rotWithShape="1">
          <a:blip r:embed="rId6">
            <a:alphaModFix/>
          </a:blip>
          <a:srcRect/>
          <a:stretch/>
        </p:blipFill>
        <p:spPr>
          <a:xfrm>
            <a:off x="321900" y="3489475"/>
            <a:ext cx="1232524" cy="701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9"/>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VBuffer Rendering</a:t>
            </a:r>
            <a:endParaRPr/>
          </a:p>
        </p:txBody>
      </p:sp>
      <p:sp>
        <p:nvSpPr>
          <p:cNvPr id="489" name="Google Shape;489;p49"/>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VBUFFER DETAILS</a:t>
            </a:r>
            <a:endParaRPr/>
          </a:p>
        </p:txBody>
      </p:sp>
      <p:sp>
        <p:nvSpPr>
          <p:cNvPr id="490" name="Google Shape;490;p49"/>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Theoretically simple</a:t>
            </a:r>
            <a:endParaRPr/>
          </a:p>
          <a:p>
            <a:pPr marL="914400" lvl="1" indent="-317500" algn="l" rtl="0">
              <a:lnSpc>
                <a:spcPct val="130000"/>
              </a:lnSpc>
              <a:spcBef>
                <a:spcPts val="0"/>
              </a:spcBef>
              <a:spcAft>
                <a:spcPts val="0"/>
              </a:spcAft>
              <a:buSzPts val="1400"/>
              <a:buChar char="–"/>
            </a:pPr>
            <a:r>
              <a:rPr lang="en"/>
              <a:t>Just GBuffer with an additional pass.</a:t>
            </a:r>
            <a:endParaRPr/>
          </a:p>
          <a:p>
            <a:pPr marL="274320" lvl="0" indent="-274320" algn="l" rtl="0">
              <a:lnSpc>
                <a:spcPct val="130000"/>
              </a:lnSpc>
              <a:spcBef>
                <a:spcPts val="0"/>
              </a:spcBef>
              <a:spcAft>
                <a:spcPts val="0"/>
              </a:spcAft>
              <a:buSzPts val="1400"/>
              <a:buChar char="•"/>
            </a:pPr>
            <a:r>
              <a:rPr lang="en"/>
              <a:t>Vastly more complicated in practice.</a:t>
            </a:r>
            <a:endParaRPr/>
          </a:p>
          <a:p>
            <a:pPr marL="457200" lvl="0" indent="0" algn="l" rtl="0">
              <a:lnSpc>
                <a:spcPct val="130000"/>
              </a:lnSpc>
              <a:spcBef>
                <a:spcPts val="0"/>
              </a:spcBef>
              <a:spcAft>
                <a:spcPts val="0"/>
              </a:spcAft>
              <a:buSzPts val="1400"/>
              <a:buNone/>
            </a:pPr>
            <a:endParaRPr/>
          </a:p>
        </p:txBody>
      </p:sp>
      <p:pic>
        <p:nvPicPr>
          <p:cNvPr id="491" name="Google Shape;491;p49"/>
          <p:cNvPicPr preferRelativeResize="0"/>
          <p:nvPr/>
        </p:nvPicPr>
        <p:blipFill rotWithShape="1">
          <a:blip r:embed="rId3">
            <a:alphaModFix/>
          </a:blip>
          <a:srcRect/>
          <a:stretch/>
        </p:blipFill>
        <p:spPr>
          <a:xfrm>
            <a:off x="570600" y="979775"/>
            <a:ext cx="3479025" cy="3703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5"/>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Key Idea</a:t>
            </a:r>
            <a:endParaRPr/>
          </a:p>
        </p:txBody>
      </p:sp>
      <p:sp>
        <p:nvSpPr>
          <p:cNvPr id="104" name="Google Shape;104;p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VISIBILITY AND VRS</a:t>
            </a:r>
            <a:endParaRPr/>
          </a:p>
        </p:txBody>
      </p:sp>
      <p:sp>
        <p:nvSpPr>
          <p:cNvPr id="105" name="Google Shape;105;p5"/>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We don’t “see” pixels</a:t>
            </a:r>
            <a:endParaRPr/>
          </a:p>
          <a:p>
            <a:pPr marL="274320" lvl="0" indent="-274320" algn="l" rtl="0">
              <a:lnSpc>
                <a:spcPct val="130000"/>
              </a:lnSpc>
              <a:spcBef>
                <a:spcPts val="0"/>
              </a:spcBef>
              <a:spcAft>
                <a:spcPts val="0"/>
              </a:spcAft>
              <a:buSzPts val="1400"/>
              <a:buChar char="•"/>
            </a:pPr>
            <a:r>
              <a:rPr lang="en"/>
              <a:t>We “see” gradients</a:t>
            </a:r>
            <a:endParaRPr/>
          </a:p>
          <a:p>
            <a:pPr marL="274320" lvl="0" indent="-274320" algn="l" rtl="0">
              <a:lnSpc>
                <a:spcPct val="130000"/>
              </a:lnSpc>
              <a:spcBef>
                <a:spcPts val="0"/>
              </a:spcBef>
              <a:spcAft>
                <a:spcPts val="0"/>
              </a:spcAft>
              <a:buSzPts val="1400"/>
              <a:buChar char="•"/>
            </a:pPr>
            <a:r>
              <a:rPr lang="en"/>
              <a:t>The eye is literally a neural network.</a:t>
            </a:r>
            <a:endParaRPr/>
          </a:p>
          <a:p>
            <a:pPr marL="274320" lvl="0" indent="-228600" algn="l" rtl="0">
              <a:lnSpc>
                <a:spcPct val="130000"/>
              </a:lnSpc>
              <a:spcBef>
                <a:spcPts val="0"/>
              </a:spcBef>
              <a:spcAft>
                <a:spcPts val="0"/>
              </a:spcAft>
              <a:buSzPts val="600"/>
              <a:buNone/>
            </a:pPr>
            <a:endParaRPr sz="600"/>
          </a:p>
        </p:txBody>
      </p:sp>
      <p:pic>
        <p:nvPicPr>
          <p:cNvPr id="106" name="Google Shape;106;p5"/>
          <p:cNvPicPr preferRelativeResize="0"/>
          <p:nvPr/>
        </p:nvPicPr>
        <p:blipFill rotWithShape="1">
          <a:blip r:embed="rId3">
            <a:alphaModFix/>
          </a:blip>
          <a:srcRect/>
          <a:stretch/>
        </p:blipFill>
        <p:spPr>
          <a:xfrm>
            <a:off x="726400" y="1070650"/>
            <a:ext cx="3018274" cy="16978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0"/>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VBuffer Rendering</a:t>
            </a:r>
            <a:endParaRPr/>
          </a:p>
        </p:txBody>
      </p:sp>
      <p:sp>
        <p:nvSpPr>
          <p:cNvPr id="497" name="Google Shape;497;p5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VBUFFER DETAILS</a:t>
            </a:r>
            <a:endParaRPr/>
          </a:p>
        </p:txBody>
      </p:sp>
      <p:sp>
        <p:nvSpPr>
          <p:cNvPr id="498" name="Google Shape;498;p50"/>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Primitive ID</a:t>
            </a:r>
            <a:endParaRPr/>
          </a:p>
          <a:p>
            <a:pPr marL="914400" lvl="1" indent="-317500" algn="l" rtl="0">
              <a:lnSpc>
                <a:spcPct val="130000"/>
              </a:lnSpc>
              <a:spcBef>
                <a:spcPts val="0"/>
              </a:spcBef>
              <a:spcAft>
                <a:spcPts val="0"/>
              </a:spcAft>
              <a:buSzPts val="1400"/>
              <a:buChar char="–"/>
            </a:pPr>
            <a:r>
              <a:rPr lang="en"/>
              <a:t>Easy if we don’t care how slow it is.</a:t>
            </a:r>
            <a:endParaRPr/>
          </a:p>
          <a:p>
            <a:pPr marL="914400" lvl="1" indent="-317500" algn="l" rtl="0">
              <a:lnSpc>
                <a:spcPct val="130000"/>
              </a:lnSpc>
              <a:spcBef>
                <a:spcPts val="0"/>
              </a:spcBef>
              <a:spcAft>
                <a:spcPts val="0"/>
              </a:spcAft>
              <a:buSzPts val="1400"/>
              <a:buChar char="–"/>
            </a:pPr>
            <a:r>
              <a:rPr lang="en"/>
              <a:t>Tricky to get without performance penalty.</a:t>
            </a:r>
            <a:endParaRPr/>
          </a:p>
          <a:p>
            <a:pPr marL="457200" lvl="0" indent="0" algn="l" rtl="0">
              <a:lnSpc>
                <a:spcPct val="130000"/>
              </a:lnSpc>
              <a:spcBef>
                <a:spcPts val="0"/>
              </a:spcBef>
              <a:spcAft>
                <a:spcPts val="0"/>
              </a:spcAft>
              <a:buSzPts val="1400"/>
              <a:buNone/>
            </a:pPr>
            <a:endParaRPr/>
          </a:p>
        </p:txBody>
      </p:sp>
      <p:pic>
        <p:nvPicPr>
          <p:cNvPr id="499" name="Google Shape;499;p50"/>
          <p:cNvPicPr preferRelativeResize="0"/>
          <p:nvPr/>
        </p:nvPicPr>
        <p:blipFill rotWithShape="1">
          <a:blip r:embed="rId3">
            <a:alphaModFix/>
          </a:blip>
          <a:srcRect/>
          <a:stretch/>
        </p:blipFill>
        <p:spPr>
          <a:xfrm>
            <a:off x="570600" y="979775"/>
            <a:ext cx="3479025" cy="3703999"/>
          </a:xfrm>
          <a:prstGeom prst="rect">
            <a:avLst/>
          </a:prstGeom>
          <a:noFill/>
          <a:ln>
            <a:noFill/>
          </a:ln>
        </p:spPr>
      </p:pic>
      <p:sp>
        <p:nvSpPr>
          <p:cNvPr id="500" name="Google Shape;500;p50"/>
          <p:cNvSpPr/>
          <p:nvPr/>
        </p:nvSpPr>
        <p:spPr>
          <a:xfrm>
            <a:off x="2102750" y="1206500"/>
            <a:ext cx="854400" cy="277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1"/>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VBuffer Rendering</a:t>
            </a:r>
            <a:endParaRPr/>
          </a:p>
        </p:txBody>
      </p:sp>
      <p:sp>
        <p:nvSpPr>
          <p:cNvPr id="506" name="Google Shape;506;p5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VBUFFER DETAILS</a:t>
            </a:r>
            <a:endParaRPr/>
          </a:p>
        </p:txBody>
      </p:sp>
      <p:sp>
        <p:nvSpPr>
          <p:cNvPr id="507" name="Google Shape;507;p51"/>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Primitive ID</a:t>
            </a:r>
            <a:endParaRPr/>
          </a:p>
          <a:p>
            <a:pPr marL="274320" lvl="0" indent="-274320" algn="l" rtl="0">
              <a:lnSpc>
                <a:spcPct val="130000"/>
              </a:lnSpc>
              <a:spcBef>
                <a:spcPts val="0"/>
              </a:spcBef>
              <a:spcAft>
                <a:spcPts val="0"/>
              </a:spcAft>
              <a:buSzPts val="1400"/>
              <a:buChar char="•"/>
            </a:pPr>
            <a:r>
              <a:rPr lang="en"/>
              <a:t>Fetch Interpolators</a:t>
            </a:r>
            <a:endParaRPr/>
          </a:p>
          <a:p>
            <a:pPr marL="914400" lvl="1" indent="-317500" algn="l" rtl="0">
              <a:lnSpc>
                <a:spcPct val="130000"/>
              </a:lnSpc>
              <a:spcBef>
                <a:spcPts val="0"/>
              </a:spcBef>
              <a:spcAft>
                <a:spcPts val="0"/>
              </a:spcAft>
              <a:buSzPts val="1400"/>
              <a:buChar char="–"/>
            </a:pPr>
            <a:r>
              <a:rPr lang="en"/>
              <a:t>Requires Mesh Pool</a:t>
            </a:r>
            <a:endParaRPr/>
          </a:p>
          <a:p>
            <a:pPr marL="914400" lvl="1" indent="-317500" algn="l" rtl="0">
              <a:lnSpc>
                <a:spcPct val="130000"/>
              </a:lnSpc>
              <a:spcBef>
                <a:spcPts val="0"/>
              </a:spcBef>
              <a:spcAft>
                <a:spcPts val="0"/>
              </a:spcAft>
              <a:buSzPts val="1400"/>
              <a:buChar char="–"/>
            </a:pPr>
            <a:r>
              <a:rPr lang="en"/>
              <a:t>And a few details for performance</a:t>
            </a:r>
            <a:endParaRPr/>
          </a:p>
          <a:p>
            <a:pPr marL="274320" lvl="0" indent="-185420" algn="l" rtl="0">
              <a:lnSpc>
                <a:spcPct val="130000"/>
              </a:lnSpc>
              <a:spcBef>
                <a:spcPts val="0"/>
              </a:spcBef>
              <a:spcAft>
                <a:spcPts val="0"/>
              </a:spcAft>
              <a:buSzPts val="1400"/>
              <a:buNone/>
            </a:pPr>
            <a:endParaRPr/>
          </a:p>
        </p:txBody>
      </p:sp>
      <p:pic>
        <p:nvPicPr>
          <p:cNvPr id="508" name="Google Shape;508;p51"/>
          <p:cNvPicPr preferRelativeResize="0"/>
          <p:nvPr/>
        </p:nvPicPr>
        <p:blipFill rotWithShape="1">
          <a:blip r:embed="rId3">
            <a:alphaModFix/>
          </a:blip>
          <a:srcRect/>
          <a:stretch/>
        </p:blipFill>
        <p:spPr>
          <a:xfrm>
            <a:off x="570600" y="979775"/>
            <a:ext cx="3479025" cy="3703999"/>
          </a:xfrm>
          <a:prstGeom prst="rect">
            <a:avLst/>
          </a:prstGeom>
          <a:noFill/>
          <a:ln>
            <a:noFill/>
          </a:ln>
        </p:spPr>
      </p:pic>
      <p:sp>
        <p:nvSpPr>
          <p:cNvPr id="509" name="Google Shape;509;p51"/>
          <p:cNvSpPr/>
          <p:nvPr/>
        </p:nvSpPr>
        <p:spPr>
          <a:xfrm>
            <a:off x="1754425" y="2790350"/>
            <a:ext cx="2295300" cy="277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510" name="Google Shape;510;p51"/>
          <p:cNvSpPr txBox="1"/>
          <p:nvPr/>
        </p:nvSpPr>
        <p:spPr>
          <a:xfrm>
            <a:off x="4568" y="2042632"/>
            <a:ext cx="9144000" cy="46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52"/>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VBuffer Rendering</a:t>
            </a:r>
            <a:endParaRPr/>
          </a:p>
        </p:txBody>
      </p:sp>
      <p:sp>
        <p:nvSpPr>
          <p:cNvPr id="516" name="Google Shape;516;p5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VBUFFER DETAILS</a:t>
            </a:r>
            <a:endParaRPr/>
          </a:p>
        </p:txBody>
      </p:sp>
      <p:sp>
        <p:nvSpPr>
          <p:cNvPr id="517" name="Google Shape;517;p52"/>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Primitive ID</a:t>
            </a:r>
            <a:endParaRPr/>
          </a:p>
          <a:p>
            <a:pPr marL="274320" lvl="0" indent="-274320" algn="l" rtl="0">
              <a:lnSpc>
                <a:spcPct val="130000"/>
              </a:lnSpc>
              <a:spcBef>
                <a:spcPts val="0"/>
              </a:spcBef>
              <a:spcAft>
                <a:spcPts val="0"/>
              </a:spcAft>
              <a:buSzPts val="1400"/>
              <a:buChar char="•"/>
            </a:pPr>
            <a:r>
              <a:rPr lang="en"/>
              <a:t>Fetch Interpolators</a:t>
            </a:r>
            <a:endParaRPr/>
          </a:p>
          <a:p>
            <a:pPr marL="274320" lvl="0" indent="-274320" algn="l" rtl="0">
              <a:lnSpc>
                <a:spcPct val="130000"/>
              </a:lnSpc>
              <a:spcBef>
                <a:spcPts val="0"/>
              </a:spcBef>
              <a:spcAft>
                <a:spcPts val="0"/>
              </a:spcAft>
              <a:buSzPts val="1400"/>
              <a:buChar char="•"/>
            </a:pPr>
            <a:r>
              <a:rPr lang="en"/>
              <a:t>Material Evaluation</a:t>
            </a:r>
            <a:endParaRPr/>
          </a:p>
          <a:p>
            <a:pPr marL="914400" lvl="1" indent="-317500" algn="l" rtl="0">
              <a:lnSpc>
                <a:spcPct val="130000"/>
              </a:lnSpc>
              <a:spcBef>
                <a:spcPts val="0"/>
              </a:spcBef>
              <a:spcAft>
                <a:spcPts val="0"/>
              </a:spcAft>
              <a:buSzPts val="1400"/>
              <a:buChar char="–"/>
            </a:pPr>
            <a:r>
              <a:rPr lang="en"/>
              <a:t>Key issue is derivatives</a:t>
            </a:r>
            <a:endParaRPr/>
          </a:p>
        </p:txBody>
      </p:sp>
      <p:pic>
        <p:nvPicPr>
          <p:cNvPr id="518" name="Google Shape;518;p52"/>
          <p:cNvPicPr preferRelativeResize="0"/>
          <p:nvPr/>
        </p:nvPicPr>
        <p:blipFill rotWithShape="1">
          <a:blip r:embed="rId3">
            <a:alphaModFix/>
          </a:blip>
          <a:srcRect/>
          <a:stretch/>
        </p:blipFill>
        <p:spPr>
          <a:xfrm>
            <a:off x="570600" y="979775"/>
            <a:ext cx="3479025" cy="3703999"/>
          </a:xfrm>
          <a:prstGeom prst="rect">
            <a:avLst/>
          </a:prstGeom>
          <a:noFill/>
          <a:ln>
            <a:noFill/>
          </a:ln>
        </p:spPr>
      </p:pic>
      <p:sp>
        <p:nvSpPr>
          <p:cNvPr id="519" name="Google Shape;519;p52"/>
          <p:cNvSpPr/>
          <p:nvPr/>
        </p:nvSpPr>
        <p:spPr>
          <a:xfrm>
            <a:off x="1874150" y="2948225"/>
            <a:ext cx="1181100" cy="277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3"/>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VBuffer Rendering</a:t>
            </a:r>
            <a:endParaRPr/>
          </a:p>
        </p:txBody>
      </p:sp>
      <p:sp>
        <p:nvSpPr>
          <p:cNvPr id="525" name="Google Shape;525;p5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VBUFFER DETAILS</a:t>
            </a:r>
            <a:endParaRPr/>
          </a:p>
        </p:txBody>
      </p:sp>
      <p:sp>
        <p:nvSpPr>
          <p:cNvPr id="526" name="Google Shape;526;p53"/>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Primitive ID</a:t>
            </a:r>
            <a:endParaRPr/>
          </a:p>
          <a:p>
            <a:pPr marL="274320" lvl="0" indent="-274320" algn="l" rtl="0">
              <a:lnSpc>
                <a:spcPct val="130000"/>
              </a:lnSpc>
              <a:spcBef>
                <a:spcPts val="0"/>
              </a:spcBef>
              <a:spcAft>
                <a:spcPts val="0"/>
              </a:spcAft>
              <a:buSzPts val="1400"/>
              <a:buChar char="•"/>
            </a:pPr>
            <a:r>
              <a:rPr lang="en"/>
              <a:t>Fetch Interpolators</a:t>
            </a:r>
            <a:endParaRPr/>
          </a:p>
          <a:p>
            <a:pPr marL="274320" lvl="0" indent="-274320" algn="l" rtl="0">
              <a:lnSpc>
                <a:spcPct val="130000"/>
              </a:lnSpc>
              <a:spcBef>
                <a:spcPts val="0"/>
              </a:spcBef>
              <a:spcAft>
                <a:spcPts val="0"/>
              </a:spcAft>
              <a:buSzPts val="1400"/>
              <a:buChar char="•"/>
            </a:pPr>
            <a:r>
              <a:rPr lang="en"/>
              <a:t>Material Evaluation</a:t>
            </a:r>
            <a:endParaRPr/>
          </a:p>
          <a:p>
            <a:pPr marL="274320" lvl="0" indent="-274320" algn="l" rtl="0">
              <a:lnSpc>
                <a:spcPct val="130000"/>
              </a:lnSpc>
              <a:spcBef>
                <a:spcPts val="0"/>
              </a:spcBef>
              <a:spcAft>
                <a:spcPts val="0"/>
              </a:spcAft>
              <a:buSzPts val="1400"/>
              <a:buChar char="•"/>
            </a:pPr>
            <a:r>
              <a:rPr lang="en"/>
              <a:t>VRS Reconstruction</a:t>
            </a:r>
            <a:endParaRPr/>
          </a:p>
          <a:p>
            <a:pPr marL="914400" lvl="1" indent="-317500" algn="l" rtl="0">
              <a:lnSpc>
                <a:spcPct val="130000"/>
              </a:lnSpc>
              <a:spcBef>
                <a:spcPts val="0"/>
              </a:spcBef>
              <a:spcAft>
                <a:spcPts val="0"/>
              </a:spcAft>
              <a:buSzPts val="1400"/>
              <a:buChar char="–"/>
            </a:pPr>
            <a:r>
              <a:rPr lang="en"/>
              <a:t>For software VRS, how do we choose samples and reconstruct later?</a:t>
            </a:r>
            <a:endParaRPr/>
          </a:p>
          <a:p>
            <a:pPr marL="914400" lvl="0" indent="0" algn="l" rtl="0">
              <a:lnSpc>
                <a:spcPct val="130000"/>
              </a:lnSpc>
              <a:spcBef>
                <a:spcPts val="0"/>
              </a:spcBef>
              <a:spcAft>
                <a:spcPts val="0"/>
              </a:spcAft>
              <a:buSzPts val="1400"/>
              <a:buNone/>
            </a:pPr>
            <a:endParaRPr/>
          </a:p>
        </p:txBody>
      </p:sp>
      <p:pic>
        <p:nvPicPr>
          <p:cNvPr id="527" name="Google Shape;527;p53"/>
          <p:cNvPicPr preferRelativeResize="0"/>
          <p:nvPr/>
        </p:nvPicPr>
        <p:blipFill rotWithShape="1">
          <a:blip r:embed="rId3">
            <a:alphaModFix/>
          </a:blip>
          <a:srcRect/>
          <a:stretch/>
        </p:blipFill>
        <p:spPr>
          <a:xfrm>
            <a:off x="570600" y="979775"/>
            <a:ext cx="3479025" cy="37039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54"/>
          <p:cNvSpPr txBox="1">
            <a:spLocks noGrp="1"/>
          </p:cNvSpPr>
          <p:nvPr>
            <p:ph type="ctrTitle"/>
          </p:nvPr>
        </p:nvSpPr>
        <p:spPr>
          <a:xfrm>
            <a:off x="4411291" y="2117525"/>
            <a:ext cx="4140600" cy="738600"/>
          </a:xfrm>
          <a:prstGeom prst="rect">
            <a:avLst/>
          </a:prstGeom>
          <a:noFill/>
          <a:ln>
            <a:noFill/>
          </a:ln>
        </p:spPr>
        <p:txBody>
          <a:bodyPr spcFirstLastPara="1" wrap="square" lIns="137150" tIns="34275" rIns="137150" bIns="0" anchor="b" anchorCtr="0">
            <a:normAutofit/>
          </a:bodyPr>
          <a:lstStyle/>
          <a:p>
            <a:pPr marL="0" lvl="0" indent="0" algn="l" rtl="0">
              <a:lnSpc>
                <a:spcPct val="100000"/>
              </a:lnSpc>
              <a:spcBef>
                <a:spcPts val="0"/>
              </a:spcBef>
              <a:spcAft>
                <a:spcPts val="0"/>
              </a:spcAft>
              <a:buSzPts val="3300"/>
              <a:buNone/>
            </a:pPr>
            <a:r>
              <a:rPr lang="en"/>
              <a:t>PRIMITIVE ID</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5"/>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Primitive ID</a:t>
            </a:r>
            <a:endParaRPr/>
          </a:p>
        </p:txBody>
      </p:sp>
      <p:sp>
        <p:nvSpPr>
          <p:cNvPr id="538" name="Google Shape;538;p5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539" name="Google Shape;539;p55"/>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Need to render an image like this</a:t>
            </a:r>
            <a:endParaRPr/>
          </a:p>
          <a:p>
            <a:pPr marL="914400" lvl="1" indent="-317500" algn="l" rtl="0">
              <a:lnSpc>
                <a:spcPct val="130000"/>
              </a:lnSpc>
              <a:spcBef>
                <a:spcPts val="0"/>
              </a:spcBef>
              <a:spcAft>
                <a:spcPts val="0"/>
              </a:spcAft>
              <a:buSzPts val="1400"/>
              <a:buChar char="–"/>
            </a:pPr>
            <a:r>
              <a:rPr lang="en" sz="1400"/>
              <a:t>Triangle ID in a render texture</a:t>
            </a:r>
            <a:endParaRPr sz="1400"/>
          </a:p>
          <a:p>
            <a:pPr marL="914400" lvl="1" indent="-317500" algn="l" rtl="0">
              <a:lnSpc>
                <a:spcPct val="130000"/>
              </a:lnSpc>
              <a:spcBef>
                <a:spcPts val="0"/>
              </a:spcBef>
              <a:spcAft>
                <a:spcPts val="0"/>
              </a:spcAft>
              <a:buSzPts val="1400"/>
              <a:buChar char="–"/>
            </a:pPr>
            <a:r>
              <a:rPr lang="en" sz="1400"/>
              <a:t>How to do it? </a:t>
            </a:r>
            <a:endParaRPr/>
          </a:p>
          <a:p>
            <a:pPr marL="274320" lvl="0" indent="-274320" algn="l" rtl="0">
              <a:lnSpc>
                <a:spcPct val="130000"/>
              </a:lnSpc>
              <a:spcBef>
                <a:spcPts val="0"/>
              </a:spcBef>
              <a:spcAft>
                <a:spcPts val="0"/>
              </a:spcAft>
              <a:buSzPts val="1400"/>
              <a:buChar char="•"/>
            </a:pPr>
            <a:r>
              <a:rPr lang="en"/>
              <a:t>One solution for all platforms</a:t>
            </a:r>
            <a:endParaRPr/>
          </a:p>
          <a:p>
            <a:pPr marL="914400" lvl="1" indent="-317500" algn="l" rtl="0">
              <a:lnSpc>
                <a:spcPct val="130000"/>
              </a:lnSpc>
              <a:spcBef>
                <a:spcPts val="0"/>
              </a:spcBef>
              <a:spcAft>
                <a:spcPts val="0"/>
              </a:spcAft>
              <a:buSzPts val="1400"/>
              <a:buChar char="–"/>
            </a:pPr>
            <a:r>
              <a:rPr lang="en"/>
              <a:t>“Good enough everywhere”</a:t>
            </a:r>
            <a:endParaRPr/>
          </a:p>
          <a:p>
            <a:pPr marL="914400" lvl="1" indent="-317500" algn="l" rtl="0">
              <a:lnSpc>
                <a:spcPct val="130000"/>
              </a:lnSpc>
              <a:spcBef>
                <a:spcPts val="0"/>
              </a:spcBef>
              <a:spcAft>
                <a:spcPts val="0"/>
              </a:spcAft>
              <a:buSzPts val="1400"/>
              <a:buChar char="–"/>
            </a:pPr>
            <a:r>
              <a:rPr lang="en"/>
              <a:t>Can add optimized solutions later</a:t>
            </a:r>
            <a:endParaRPr/>
          </a:p>
          <a:p>
            <a:pPr marL="914400" lvl="1" indent="-317500" algn="l" rtl="0">
              <a:lnSpc>
                <a:spcPct val="130000"/>
              </a:lnSpc>
              <a:spcBef>
                <a:spcPts val="0"/>
              </a:spcBef>
              <a:spcAft>
                <a:spcPts val="0"/>
              </a:spcAft>
              <a:buSzPts val="1400"/>
              <a:buChar char="–"/>
            </a:pPr>
            <a:r>
              <a:rPr lang="en"/>
              <a:t>No major performance cliffs</a:t>
            </a:r>
            <a:endParaRPr/>
          </a:p>
          <a:p>
            <a:pPr marL="914400" lvl="0" indent="0" algn="l" rtl="0">
              <a:lnSpc>
                <a:spcPct val="130000"/>
              </a:lnSpc>
              <a:spcBef>
                <a:spcPts val="0"/>
              </a:spcBef>
              <a:spcAft>
                <a:spcPts val="0"/>
              </a:spcAft>
              <a:buSzPts val="1400"/>
              <a:buNone/>
            </a:pPr>
            <a:endParaRPr/>
          </a:p>
        </p:txBody>
      </p:sp>
      <p:pic>
        <p:nvPicPr>
          <p:cNvPr id="540" name="Google Shape;540;p55"/>
          <p:cNvPicPr preferRelativeResize="0"/>
          <p:nvPr/>
        </p:nvPicPr>
        <p:blipFill rotWithShape="1">
          <a:blip r:embed="rId3">
            <a:alphaModFix/>
          </a:blip>
          <a:srcRect/>
          <a:stretch/>
        </p:blipFill>
        <p:spPr>
          <a:xfrm>
            <a:off x="273225" y="1594300"/>
            <a:ext cx="4205850" cy="23847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6"/>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Triangle ID Options</a:t>
            </a:r>
            <a:endParaRPr/>
          </a:p>
        </p:txBody>
      </p:sp>
      <p:sp>
        <p:nvSpPr>
          <p:cNvPr id="546" name="Google Shape;546;p56"/>
          <p:cNvSpPr txBox="1">
            <a:spLocks noGrp="1"/>
          </p:cNvSpPr>
          <p:nvPr>
            <p:ph type="body" idx="2"/>
          </p:nvPr>
        </p:nvSpPr>
        <p:spPr>
          <a:xfrm>
            <a:off x="321905" y="1450400"/>
            <a:ext cx="4082400" cy="29787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SV_PrimitiveID</a:t>
            </a:r>
            <a:endParaRPr/>
          </a:p>
          <a:p>
            <a:pPr marL="274320" lvl="0" indent="-274320" algn="l" rtl="0">
              <a:lnSpc>
                <a:spcPct val="130000"/>
              </a:lnSpc>
              <a:spcBef>
                <a:spcPts val="0"/>
              </a:spcBef>
              <a:spcAft>
                <a:spcPts val="0"/>
              </a:spcAft>
              <a:buSzPts val="1400"/>
              <a:buChar char="•"/>
            </a:pPr>
            <a:r>
              <a:rPr lang="en"/>
              <a:t>NonIndexed</a:t>
            </a:r>
            <a:endParaRPr/>
          </a:p>
          <a:p>
            <a:pPr marL="274320" lvl="0" indent="-274320" algn="l" rtl="0">
              <a:lnSpc>
                <a:spcPct val="130000"/>
              </a:lnSpc>
              <a:spcBef>
                <a:spcPts val="0"/>
              </a:spcBef>
              <a:spcAft>
                <a:spcPts val="0"/>
              </a:spcAft>
              <a:buSzPts val="1400"/>
              <a:buChar char="•"/>
            </a:pPr>
            <a:r>
              <a:rPr lang="en"/>
              <a:t>Leading Vertex</a:t>
            </a:r>
            <a:endParaRPr/>
          </a:p>
          <a:p>
            <a:pPr marL="274320" lvl="0" indent="-274320" algn="l" rtl="0">
              <a:lnSpc>
                <a:spcPct val="130000"/>
              </a:lnSpc>
              <a:spcBef>
                <a:spcPts val="0"/>
              </a:spcBef>
              <a:spcAft>
                <a:spcPts val="0"/>
              </a:spcAft>
              <a:buSzPts val="1400"/>
              <a:buChar char="•"/>
            </a:pPr>
            <a:r>
              <a:rPr lang="en"/>
              <a:t>Mesh Shaders</a:t>
            </a:r>
            <a:endParaRPr/>
          </a:p>
          <a:p>
            <a:pPr marL="274320" lvl="0" indent="-274320" algn="l" rtl="0">
              <a:lnSpc>
                <a:spcPct val="130000"/>
              </a:lnSpc>
              <a:spcBef>
                <a:spcPts val="0"/>
              </a:spcBef>
              <a:spcAft>
                <a:spcPts val="0"/>
              </a:spcAft>
              <a:buSzPts val="1400"/>
              <a:buChar char="•"/>
            </a:pPr>
            <a:r>
              <a:rPr lang="en"/>
              <a:t>Software Rasterizer</a:t>
            </a:r>
            <a:endParaRPr/>
          </a:p>
          <a:p>
            <a:pPr marL="274320" lvl="0" indent="-274320" algn="l" rtl="0">
              <a:lnSpc>
                <a:spcPct val="130000"/>
              </a:lnSpc>
              <a:spcBef>
                <a:spcPts val="0"/>
              </a:spcBef>
              <a:spcAft>
                <a:spcPts val="0"/>
              </a:spcAft>
              <a:buSzPts val="1400"/>
              <a:buChar char="•"/>
            </a:pPr>
            <a:r>
              <a:rPr lang="en"/>
              <a:t>Geometry Shader</a:t>
            </a:r>
            <a:endParaRPr/>
          </a:p>
          <a:p>
            <a:pPr marL="457200" lvl="0" indent="0" algn="l" rtl="0">
              <a:lnSpc>
                <a:spcPct val="130000"/>
              </a:lnSpc>
              <a:spcBef>
                <a:spcPts val="0"/>
              </a:spcBef>
              <a:spcAft>
                <a:spcPts val="0"/>
              </a:spcAft>
              <a:buSzPts val="1400"/>
              <a:buNone/>
            </a:pPr>
            <a:endParaRPr/>
          </a:p>
        </p:txBody>
      </p:sp>
      <p:sp>
        <p:nvSpPr>
          <p:cNvPr id="547" name="Google Shape;547;p5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7"/>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Triangle ID Options</a:t>
            </a:r>
            <a:endParaRPr/>
          </a:p>
        </p:txBody>
      </p:sp>
      <p:sp>
        <p:nvSpPr>
          <p:cNvPr id="553" name="Google Shape;553;p57"/>
          <p:cNvSpPr txBox="1">
            <a:spLocks noGrp="1"/>
          </p:cNvSpPr>
          <p:nvPr>
            <p:ph type="body" idx="2"/>
          </p:nvPr>
        </p:nvSpPr>
        <p:spPr>
          <a:xfrm>
            <a:off x="321905" y="1450400"/>
            <a:ext cx="4082400" cy="29787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b="1"/>
              <a:t>SV_PrimitiveID</a:t>
            </a:r>
            <a:endParaRPr b="1"/>
          </a:p>
          <a:p>
            <a:pPr marL="274320" lvl="0" indent="-274320" algn="l" rtl="0">
              <a:lnSpc>
                <a:spcPct val="130000"/>
              </a:lnSpc>
              <a:spcBef>
                <a:spcPts val="0"/>
              </a:spcBef>
              <a:spcAft>
                <a:spcPts val="0"/>
              </a:spcAft>
              <a:buSzPts val="1400"/>
              <a:buChar char="•"/>
            </a:pPr>
            <a:r>
              <a:rPr lang="en"/>
              <a:t>NonIndexed</a:t>
            </a:r>
            <a:endParaRPr/>
          </a:p>
          <a:p>
            <a:pPr marL="274320" lvl="0" indent="-274320" algn="l" rtl="0">
              <a:lnSpc>
                <a:spcPct val="130000"/>
              </a:lnSpc>
              <a:spcBef>
                <a:spcPts val="0"/>
              </a:spcBef>
              <a:spcAft>
                <a:spcPts val="0"/>
              </a:spcAft>
              <a:buSzPts val="1400"/>
              <a:buChar char="•"/>
            </a:pPr>
            <a:r>
              <a:rPr lang="en"/>
              <a:t>Leading Vertex</a:t>
            </a:r>
            <a:endParaRPr/>
          </a:p>
          <a:p>
            <a:pPr marL="274320" lvl="0" indent="-274320" algn="l" rtl="0">
              <a:lnSpc>
                <a:spcPct val="130000"/>
              </a:lnSpc>
              <a:spcBef>
                <a:spcPts val="0"/>
              </a:spcBef>
              <a:spcAft>
                <a:spcPts val="0"/>
              </a:spcAft>
              <a:buSzPts val="1400"/>
              <a:buChar char="•"/>
            </a:pPr>
            <a:r>
              <a:rPr lang="en"/>
              <a:t>Mesh Shaders</a:t>
            </a:r>
            <a:endParaRPr/>
          </a:p>
          <a:p>
            <a:pPr marL="274320" lvl="0" indent="-274320" algn="l" rtl="0">
              <a:lnSpc>
                <a:spcPct val="130000"/>
              </a:lnSpc>
              <a:spcBef>
                <a:spcPts val="0"/>
              </a:spcBef>
              <a:spcAft>
                <a:spcPts val="0"/>
              </a:spcAft>
              <a:buSzPts val="1400"/>
              <a:buChar char="•"/>
            </a:pPr>
            <a:r>
              <a:rPr lang="en"/>
              <a:t>Software Rasterizer</a:t>
            </a:r>
            <a:endParaRPr/>
          </a:p>
          <a:p>
            <a:pPr marL="274320" lvl="0" indent="-274320" algn="l" rtl="0">
              <a:lnSpc>
                <a:spcPct val="130000"/>
              </a:lnSpc>
              <a:spcBef>
                <a:spcPts val="0"/>
              </a:spcBef>
              <a:spcAft>
                <a:spcPts val="0"/>
              </a:spcAft>
              <a:buSzPts val="1400"/>
              <a:buChar char="•"/>
            </a:pPr>
            <a:r>
              <a:rPr lang="en"/>
              <a:t>Geometry Shader</a:t>
            </a:r>
            <a:endParaRPr/>
          </a:p>
          <a:p>
            <a:pPr marL="457200" lvl="0" indent="0" algn="l" rtl="0">
              <a:lnSpc>
                <a:spcPct val="130000"/>
              </a:lnSpc>
              <a:spcBef>
                <a:spcPts val="0"/>
              </a:spcBef>
              <a:spcAft>
                <a:spcPts val="0"/>
              </a:spcAft>
              <a:buSzPts val="1400"/>
              <a:buNone/>
            </a:pPr>
            <a:endParaRPr/>
          </a:p>
        </p:txBody>
      </p:sp>
      <p:sp>
        <p:nvSpPr>
          <p:cNvPr id="554" name="Google Shape;554;p5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555" name="Google Shape;555;p57"/>
          <p:cNvSpPr txBox="1">
            <a:spLocks noGrp="1"/>
          </p:cNvSpPr>
          <p:nvPr>
            <p:ph type="body" idx="4"/>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Use SV_PrimitiveID/gl_PrimitiveID</a:t>
            </a:r>
            <a:endParaRPr/>
          </a:p>
          <a:p>
            <a:pPr marL="914400" lvl="1" indent="-317500" algn="l" rtl="0">
              <a:lnSpc>
                <a:spcPct val="130000"/>
              </a:lnSpc>
              <a:spcBef>
                <a:spcPts val="0"/>
              </a:spcBef>
              <a:spcAft>
                <a:spcPts val="0"/>
              </a:spcAft>
              <a:buSzPts val="1400"/>
              <a:buChar char="–"/>
            </a:pPr>
            <a:r>
              <a:rPr lang="en"/>
              <a:t>Trivial to Implement</a:t>
            </a:r>
            <a:endParaRPr/>
          </a:p>
          <a:p>
            <a:pPr marL="914400" lvl="1" indent="-317500" algn="l" rtl="0">
              <a:lnSpc>
                <a:spcPct val="130000"/>
              </a:lnSpc>
              <a:spcBef>
                <a:spcPts val="0"/>
              </a:spcBef>
              <a:spcAft>
                <a:spcPts val="0"/>
              </a:spcAft>
              <a:buSzPts val="1400"/>
              <a:buChar char="–"/>
            </a:pPr>
            <a:r>
              <a:rPr lang="en"/>
              <a:t>Not supported on some platforms</a:t>
            </a:r>
            <a:endParaRPr/>
          </a:p>
          <a:p>
            <a:pPr marL="1371600" lvl="2" indent="-317500" algn="l" rtl="0">
              <a:lnSpc>
                <a:spcPct val="130000"/>
              </a:lnSpc>
              <a:spcBef>
                <a:spcPts val="0"/>
              </a:spcBef>
              <a:spcAft>
                <a:spcPts val="0"/>
              </a:spcAft>
              <a:buSzPts val="1400"/>
              <a:buChar char="•"/>
            </a:pPr>
            <a:r>
              <a:rPr lang="en"/>
              <a:t>Check your NDAs</a:t>
            </a:r>
            <a:endParaRPr/>
          </a:p>
          <a:p>
            <a:pPr marL="914400" lvl="1" indent="-317500" algn="l" rtl="0">
              <a:lnSpc>
                <a:spcPct val="130000"/>
              </a:lnSpc>
              <a:spcBef>
                <a:spcPts val="0"/>
              </a:spcBef>
              <a:spcAft>
                <a:spcPts val="0"/>
              </a:spcAft>
              <a:buSzPts val="1400"/>
              <a:buChar char="–"/>
            </a:pPr>
            <a:r>
              <a:rPr lang="en"/>
              <a:t>Performance penalty on some platforms</a:t>
            </a:r>
            <a:endParaRPr/>
          </a:p>
        </p:txBody>
      </p:sp>
      <p:pic>
        <p:nvPicPr>
          <p:cNvPr id="556" name="Google Shape;556;p57"/>
          <p:cNvPicPr preferRelativeResize="0"/>
          <p:nvPr/>
        </p:nvPicPr>
        <p:blipFill rotWithShape="1">
          <a:blip r:embed="rId3">
            <a:alphaModFix/>
          </a:blip>
          <a:srcRect/>
          <a:stretch/>
        </p:blipFill>
        <p:spPr>
          <a:xfrm>
            <a:off x="4883375" y="3412675"/>
            <a:ext cx="3396750" cy="916450"/>
          </a:xfrm>
          <a:prstGeom prst="rect">
            <a:avLst/>
          </a:prstGeom>
          <a:noFill/>
          <a:ln>
            <a:noFill/>
          </a:ln>
        </p:spPr>
      </p:pic>
      <p:sp>
        <p:nvSpPr>
          <p:cNvPr id="557" name="Google Shape;557;p57"/>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SV_PrimitiveID</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58"/>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Triangle ID Options</a:t>
            </a:r>
            <a:endParaRPr/>
          </a:p>
        </p:txBody>
      </p:sp>
      <p:sp>
        <p:nvSpPr>
          <p:cNvPr id="563" name="Google Shape;563;p58"/>
          <p:cNvSpPr txBox="1">
            <a:spLocks noGrp="1"/>
          </p:cNvSpPr>
          <p:nvPr>
            <p:ph type="body" idx="2"/>
          </p:nvPr>
        </p:nvSpPr>
        <p:spPr>
          <a:xfrm>
            <a:off x="321905" y="1450400"/>
            <a:ext cx="4082400" cy="29787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SV_PrimitiveID</a:t>
            </a:r>
            <a:endParaRPr/>
          </a:p>
          <a:p>
            <a:pPr marL="274320" lvl="0" indent="-274320" algn="l" rtl="0">
              <a:lnSpc>
                <a:spcPct val="130000"/>
              </a:lnSpc>
              <a:spcBef>
                <a:spcPts val="0"/>
              </a:spcBef>
              <a:spcAft>
                <a:spcPts val="0"/>
              </a:spcAft>
              <a:buSzPts val="1400"/>
              <a:buChar char="•"/>
            </a:pPr>
            <a:r>
              <a:rPr lang="en" b="1"/>
              <a:t>NonIndexed</a:t>
            </a:r>
            <a:endParaRPr b="1"/>
          </a:p>
          <a:p>
            <a:pPr marL="274320" lvl="0" indent="-274320" algn="l" rtl="0">
              <a:lnSpc>
                <a:spcPct val="130000"/>
              </a:lnSpc>
              <a:spcBef>
                <a:spcPts val="0"/>
              </a:spcBef>
              <a:spcAft>
                <a:spcPts val="0"/>
              </a:spcAft>
              <a:buSzPts val="1400"/>
              <a:buChar char="•"/>
            </a:pPr>
            <a:r>
              <a:rPr lang="en"/>
              <a:t>Leading Vertex</a:t>
            </a:r>
            <a:endParaRPr/>
          </a:p>
          <a:p>
            <a:pPr marL="274320" lvl="0" indent="-274320" algn="l" rtl="0">
              <a:lnSpc>
                <a:spcPct val="130000"/>
              </a:lnSpc>
              <a:spcBef>
                <a:spcPts val="0"/>
              </a:spcBef>
              <a:spcAft>
                <a:spcPts val="0"/>
              </a:spcAft>
              <a:buSzPts val="1400"/>
              <a:buChar char="•"/>
            </a:pPr>
            <a:r>
              <a:rPr lang="en"/>
              <a:t>Mesh Shaders</a:t>
            </a:r>
            <a:endParaRPr/>
          </a:p>
          <a:p>
            <a:pPr marL="274320" lvl="0" indent="-274320" algn="l" rtl="0">
              <a:lnSpc>
                <a:spcPct val="130000"/>
              </a:lnSpc>
              <a:spcBef>
                <a:spcPts val="0"/>
              </a:spcBef>
              <a:spcAft>
                <a:spcPts val="0"/>
              </a:spcAft>
              <a:buSzPts val="1400"/>
              <a:buChar char="•"/>
            </a:pPr>
            <a:r>
              <a:rPr lang="en"/>
              <a:t>Software Rasterizer</a:t>
            </a:r>
            <a:endParaRPr/>
          </a:p>
          <a:p>
            <a:pPr marL="274320" lvl="0" indent="-274320" algn="l" rtl="0">
              <a:lnSpc>
                <a:spcPct val="130000"/>
              </a:lnSpc>
              <a:spcBef>
                <a:spcPts val="0"/>
              </a:spcBef>
              <a:spcAft>
                <a:spcPts val="0"/>
              </a:spcAft>
              <a:buSzPts val="1400"/>
              <a:buChar char="•"/>
            </a:pPr>
            <a:r>
              <a:rPr lang="en"/>
              <a:t>Geometry Shader</a:t>
            </a:r>
            <a:endParaRPr/>
          </a:p>
          <a:p>
            <a:pPr marL="457200" lvl="0" indent="0" algn="l" rtl="0">
              <a:lnSpc>
                <a:spcPct val="130000"/>
              </a:lnSpc>
              <a:spcBef>
                <a:spcPts val="0"/>
              </a:spcBef>
              <a:spcAft>
                <a:spcPts val="0"/>
              </a:spcAft>
              <a:buSzPts val="1400"/>
              <a:buNone/>
            </a:pPr>
            <a:endParaRPr/>
          </a:p>
        </p:txBody>
      </p:sp>
      <p:sp>
        <p:nvSpPr>
          <p:cNvPr id="564" name="Google Shape;564;p58"/>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565" name="Google Shape;565;p58"/>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NonIndexed</a:t>
            </a:r>
            <a:endParaRPr/>
          </a:p>
        </p:txBody>
      </p:sp>
      <p:sp>
        <p:nvSpPr>
          <p:cNvPr id="566" name="Google Shape;566;p58"/>
          <p:cNvSpPr txBox="1">
            <a:spLocks noGrp="1"/>
          </p:cNvSpPr>
          <p:nvPr>
            <p:ph type="body" idx="2"/>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Render 3 Vertices</a:t>
            </a:r>
            <a:endParaRPr/>
          </a:p>
          <a:p>
            <a:pPr marL="274320" lvl="0" indent="-274320" algn="l" rtl="0">
              <a:lnSpc>
                <a:spcPct val="130000"/>
              </a:lnSpc>
              <a:spcBef>
                <a:spcPts val="0"/>
              </a:spcBef>
              <a:spcAft>
                <a:spcPts val="0"/>
              </a:spcAft>
              <a:buSzPts val="1400"/>
              <a:buChar char="•"/>
            </a:pPr>
            <a:r>
              <a:rPr lang="en"/>
              <a:t>Primitive ID as color</a:t>
            </a:r>
            <a:endParaRPr/>
          </a:p>
          <a:p>
            <a:pPr marL="274320" lvl="0" indent="-274320" algn="l" rtl="0">
              <a:lnSpc>
                <a:spcPct val="130000"/>
              </a:lnSpc>
              <a:spcBef>
                <a:spcPts val="0"/>
              </a:spcBef>
              <a:spcAft>
                <a:spcPts val="0"/>
              </a:spcAft>
              <a:buSzPts val="1400"/>
              <a:buChar char="•"/>
            </a:pPr>
            <a:r>
              <a:rPr lang="en"/>
              <a:t>3x VS invocations per triangle</a:t>
            </a:r>
            <a:endParaRPr/>
          </a:p>
        </p:txBody>
      </p:sp>
      <p:pic>
        <p:nvPicPr>
          <p:cNvPr id="567" name="Google Shape;567;p58"/>
          <p:cNvPicPr preferRelativeResize="0"/>
          <p:nvPr/>
        </p:nvPicPr>
        <p:blipFill rotWithShape="1">
          <a:blip r:embed="rId3">
            <a:alphaModFix/>
          </a:blip>
          <a:srcRect/>
          <a:stretch/>
        </p:blipFill>
        <p:spPr>
          <a:xfrm>
            <a:off x="4832400" y="2701800"/>
            <a:ext cx="2173150" cy="18559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59"/>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Triangle ID Options</a:t>
            </a:r>
            <a:endParaRPr/>
          </a:p>
        </p:txBody>
      </p:sp>
      <p:sp>
        <p:nvSpPr>
          <p:cNvPr id="573" name="Google Shape;573;p59"/>
          <p:cNvSpPr txBox="1">
            <a:spLocks noGrp="1"/>
          </p:cNvSpPr>
          <p:nvPr>
            <p:ph type="body" idx="2"/>
          </p:nvPr>
        </p:nvSpPr>
        <p:spPr>
          <a:xfrm>
            <a:off x="321905" y="1450400"/>
            <a:ext cx="4082400" cy="29787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SV_PrimitiveID</a:t>
            </a:r>
            <a:endParaRPr/>
          </a:p>
          <a:p>
            <a:pPr marL="274320" lvl="0" indent="-274320" algn="l" rtl="0">
              <a:lnSpc>
                <a:spcPct val="130000"/>
              </a:lnSpc>
              <a:spcBef>
                <a:spcPts val="0"/>
              </a:spcBef>
              <a:spcAft>
                <a:spcPts val="0"/>
              </a:spcAft>
              <a:buSzPts val="1400"/>
              <a:buChar char="•"/>
            </a:pPr>
            <a:r>
              <a:rPr lang="en" b="1"/>
              <a:t>NonIndexed</a:t>
            </a:r>
            <a:endParaRPr b="1"/>
          </a:p>
          <a:p>
            <a:pPr marL="274320" lvl="0" indent="-274320" algn="l" rtl="0">
              <a:lnSpc>
                <a:spcPct val="130000"/>
              </a:lnSpc>
              <a:spcBef>
                <a:spcPts val="0"/>
              </a:spcBef>
              <a:spcAft>
                <a:spcPts val="0"/>
              </a:spcAft>
              <a:buSzPts val="1400"/>
              <a:buChar char="•"/>
            </a:pPr>
            <a:r>
              <a:rPr lang="en"/>
              <a:t>Leading Vertex</a:t>
            </a:r>
            <a:endParaRPr/>
          </a:p>
          <a:p>
            <a:pPr marL="274320" lvl="0" indent="-274320" algn="l" rtl="0">
              <a:lnSpc>
                <a:spcPct val="130000"/>
              </a:lnSpc>
              <a:spcBef>
                <a:spcPts val="0"/>
              </a:spcBef>
              <a:spcAft>
                <a:spcPts val="0"/>
              </a:spcAft>
              <a:buSzPts val="1400"/>
              <a:buChar char="•"/>
            </a:pPr>
            <a:r>
              <a:rPr lang="en"/>
              <a:t>Mesh Shaders</a:t>
            </a:r>
            <a:endParaRPr/>
          </a:p>
          <a:p>
            <a:pPr marL="274320" lvl="0" indent="-274320" algn="l" rtl="0">
              <a:lnSpc>
                <a:spcPct val="130000"/>
              </a:lnSpc>
              <a:spcBef>
                <a:spcPts val="0"/>
              </a:spcBef>
              <a:spcAft>
                <a:spcPts val="0"/>
              </a:spcAft>
              <a:buSzPts val="1400"/>
              <a:buChar char="•"/>
            </a:pPr>
            <a:r>
              <a:rPr lang="en"/>
              <a:t>Software Rasterizer</a:t>
            </a:r>
            <a:endParaRPr/>
          </a:p>
          <a:p>
            <a:pPr marL="274320" lvl="0" indent="-274320" algn="l" rtl="0">
              <a:lnSpc>
                <a:spcPct val="130000"/>
              </a:lnSpc>
              <a:spcBef>
                <a:spcPts val="0"/>
              </a:spcBef>
              <a:spcAft>
                <a:spcPts val="0"/>
              </a:spcAft>
              <a:buSzPts val="1400"/>
              <a:buChar char="•"/>
            </a:pPr>
            <a:r>
              <a:rPr lang="en"/>
              <a:t>Geometry Shader</a:t>
            </a:r>
            <a:endParaRPr/>
          </a:p>
          <a:p>
            <a:pPr marL="457200" lvl="0" indent="0" algn="l" rtl="0">
              <a:lnSpc>
                <a:spcPct val="130000"/>
              </a:lnSpc>
              <a:spcBef>
                <a:spcPts val="0"/>
              </a:spcBef>
              <a:spcAft>
                <a:spcPts val="0"/>
              </a:spcAft>
              <a:buSzPts val="1400"/>
              <a:buNone/>
            </a:pPr>
            <a:endParaRPr/>
          </a:p>
        </p:txBody>
      </p:sp>
      <p:sp>
        <p:nvSpPr>
          <p:cNvPr id="574" name="Google Shape;574;p59"/>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575" name="Google Shape;575;p59"/>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NonIndexed</a:t>
            </a:r>
            <a:endParaRPr/>
          </a:p>
        </p:txBody>
      </p:sp>
      <p:sp>
        <p:nvSpPr>
          <p:cNvPr id="576" name="Google Shape;576;p59"/>
          <p:cNvSpPr txBox="1">
            <a:spLocks noGrp="1"/>
          </p:cNvSpPr>
          <p:nvPr>
            <p:ph type="body" idx="2"/>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Render 3 Vertices</a:t>
            </a:r>
            <a:endParaRPr/>
          </a:p>
          <a:p>
            <a:pPr marL="274320" lvl="0" indent="-274320" algn="l" rtl="0">
              <a:lnSpc>
                <a:spcPct val="130000"/>
              </a:lnSpc>
              <a:spcBef>
                <a:spcPts val="0"/>
              </a:spcBef>
              <a:spcAft>
                <a:spcPts val="0"/>
              </a:spcAft>
              <a:buSzPts val="1400"/>
              <a:buChar char="•"/>
            </a:pPr>
            <a:r>
              <a:rPr lang="en"/>
              <a:t>Primitive ID as color</a:t>
            </a:r>
            <a:endParaRPr/>
          </a:p>
          <a:p>
            <a:pPr marL="274320" lvl="0" indent="-274320" algn="l" rtl="0">
              <a:lnSpc>
                <a:spcPct val="130000"/>
              </a:lnSpc>
              <a:spcBef>
                <a:spcPts val="0"/>
              </a:spcBef>
              <a:spcAft>
                <a:spcPts val="0"/>
              </a:spcAft>
              <a:buSzPts val="1400"/>
              <a:buChar char="•"/>
            </a:pPr>
            <a:r>
              <a:rPr lang="en"/>
              <a:t>3x VS invocations per triangle</a:t>
            </a:r>
            <a:endParaRPr/>
          </a:p>
        </p:txBody>
      </p:sp>
      <p:pic>
        <p:nvPicPr>
          <p:cNvPr id="577" name="Google Shape;577;p59"/>
          <p:cNvPicPr preferRelativeResize="0"/>
          <p:nvPr/>
        </p:nvPicPr>
        <p:blipFill rotWithShape="1">
          <a:blip r:embed="rId3">
            <a:alphaModFix/>
          </a:blip>
          <a:srcRect/>
          <a:stretch/>
        </p:blipFill>
        <p:spPr>
          <a:xfrm>
            <a:off x="4832400" y="2701800"/>
            <a:ext cx="2173150" cy="1855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6"/>
          <p:cNvPicPr preferRelativeResize="0"/>
          <p:nvPr/>
        </p:nvPicPr>
        <p:blipFill rotWithShape="1">
          <a:blip r:embed="rId3">
            <a:alphaModFix/>
          </a:blip>
          <a:srcRect/>
          <a:stretch/>
        </p:blipFill>
        <p:spPr>
          <a:xfrm>
            <a:off x="726375" y="1070648"/>
            <a:ext cx="3018322" cy="1697801"/>
          </a:xfrm>
          <a:prstGeom prst="rect">
            <a:avLst/>
          </a:prstGeom>
          <a:noFill/>
          <a:ln>
            <a:noFill/>
          </a:ln>
        </p:spPr>
      </p:pic>
      <p:sp>
        <p:nvSpPr>
          <p:cNvPr id="112" name="Google Shape;112;p6"/>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Enhance…</a:t>
            </a:r>
            <a:endParaRPr/>
          </a:p>
        </p:txBody>
      </p:sp>
      <p:sp>
        <p:nvSpPr>
          <p:cNvPr id="113" name="Google Shape;113;p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VISIBILITY AND VRS</a:t>
            </a:r>
            <a:endParaRPr/>
          </a:p>
        </p:txBody>
      </p:sp>
      <p:sp>
        <p:nvSpPr>
          <p:cNvPr id="114" name="Google Shape;114;p6"/>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Geometry Border</a:t>
            </a:r>
            <a:endParaRPr/>
          </a:p>
          <a:p>
            <a:pPr marL="274320" lvl="0" indent="-228600" algn="l" rtl="0">
              <a:lnSpc>
                <a:spcPct val="130000"/>
              </a:lnSpc>
              <a:spcBef>
                <a:spcPts val="0"/>
              </a:spcBef>
              <a:spcAft>
                <a:spcPts val="0"/>
              </a:spcAft>
              <a:buSzPts val="600"/>
              <a:buNone/>
            </a:pPr>
            <a:endParaRPr sz="600"/>
          </a:p>
        </p:txBody>
      </p:sp>
      <p:pic>
        <p:nvPicPr>
          <p:cNvPr id="115" name="Google Shape;115;p6"/>
          <p:cNvPicPr preferRelativeResize="0"/>
          <p:nvPr/>
        </p:nvPicPr>
        <p:blipFill rotWithShape="1">
          <a:blip r:embed="rId4">
            <a:alphaModFix/>
          </a:blip>
          <a:srcRect/>
          <a:stretch/>
        </p:blipFill>
        <p:spPr>
          <a:xfrm>
            <a:off x="1597652" y="3103200"/>
            <a:ext cx="1458443" cy="1486050"/>
          </a:xfrm>
          <a:prstGeom prst="rect">
            <a:avLst/>
          </a:prstGeom>
          <a:noFill/>
          <a:ln>
            <a:noFill/>
          </a:ln>
        </p:spPr>
      </p:pic>
      <p:cxnSp>
        <p:nvCxnSpPr>
          <p:cNvPr id="116" name="Google Shape;116;p6"/>
          <p:cNvCxnSpPr/>
          <p:nvPr/>
        </p:nvCxnSpPr>
        <p:spPr>
          <a:xfrm rot="10800000" flipH="1">
            <a:off x="2326874" y="2103300"/>
            <a:ext cx="195000" cy="936900"/>
          </a:xfrm>
          <a:prstGeom prst="straightConnector1">
            <a:avLst/>
          </a:prstGeom>
          <a:noFill/>
          <a:ln w="38100" cap="flat" cmpd="sng">
            <a:solidFill>
              <a:srgbClr val="0000FF"/>
            </a:solidFill>
            <a:prstDash val="solid"/>
            <a:round/>
            <a:headEnd type="none" w="sm" len="sm"/>
            <a:tailEnd type="triangle" w="med" len="med"/>
          </a:ln>
        </p:spPr>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60"/>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Triangle ID Options</a:t>
            </a:r>
            <a:endParaRPr/>
          </a:p>
        </p:txBody>
      </p:sp>
      <p:sp>
        <p:nvSpPr>
          <p:cNvPr id="583" name="Google Shape;583;p60"/>
          <p:cNvSpPr txBox="1">
            <a:spLocks noGrp="1"/>
          </p:cNvSpPr>
          <p:nvPr>
            <p:ph type="body" idx="2"/>
          </p:nvPr>
        </p:nvSpPr>
        <p:spPr>
          <a:xfrm>
            <a:off x="321905" y="1450400"/>
            <a:ext cx="4082400" cy="29787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SV_PrimitiveID</a:t>
            </a:r>
            <a:endParaRPr/>
          </a:p>
          <a:p>
            <a:pPr marL="274320" lvl="0" indent="-274320" algn="l" rtl="0">
              <a:lnSpc>
                <a:spcPct val="130000"/>
              </a:lnSpc>
              <a:spcBef>
                <a:spcPts val="0"/>
              </a:spcBef>
              <a:spcAft>
                <a:spcPts val="0"/>
              </a:spcAft>
              <a:buSzPts val="1400"/>
              <a:buChar char="•"/>
            </a:pPr>
            <a:r>
              <a:rPr lang="en" b="1"/>
              <a:t>NonIndexed</a:t>
            </a:r>
            <a:endParaRPr b="1"/>
          </a:p>
          <a:p>
            <a:pPr marL="274320" lvl="0" indent="-274320" algn="l" rtl="0">
              <a:lnSpc>
                <a:spcPct val="130000"/>
              </a:lnSpc>
              <a:spcBef>
                <a:spcPts val="0"/>
              </a:spcBef>
              <a:spcAft>
                <a:spcPts val="0"/>
              </a:spcAft>
              <a:buSzPts val="1400"/>
              <a:buChar char="•"/>
            </a:pPr>
            <a:r>
              <a:rPr lang="en"/>
              <a:t>Leading Vertex</a:t>
            </a:r>
            <a:endParaRPr/>
          </a:p>
          <a:p>
            <a:pPr marL="274320" lvl="0" indent="-274320" algn="l" rtl="0">
              <a:lnSpc>
                <a:spcPct val="130000"/>
              </a:lnSpc>
              <a:spcBef>
                <a:spcPts val="0"/>
              </a:spcBef>
              <a:spcAft>
                <a:spcPts val="0"/>
              </a:spcAft>
              <a:buSzPts val="1400"/>
              <a:buChar char="•"/>
            </a:pPr>
            <a:r>
              <a:rPr lang="en"/>
              <a:t>Mesh Shaders</a:t>
            </a:r>
            <a:endParaRPr/>
          </a:p>
          <a:p>
            <a:pPr marL="274320" lvl="0" indent="-274320" algn="l" rtl="0">
              <a:lnSpc>
                <a:spcPct val="130000"/>
              </a:lnSpc>
              <a:spcBef>
                <a:spcPts val="0"/>
              </a:spcBef>
              <a:spcAft>
                <a:spcPts val="0"/>
              </a:spcAft>
              <a:buSzPts val="1400"/>
              <a:buChar char="•"/>
            </a:pPr>
            <a:r>
              <a:rPr lang="en"/>
              <a:t>Software Rasterizer</a:t>
            </a:r>
            <a:endParaRPr/>
          </a:p>
          <a:p>
            <a:pPr marL="274320" lvl="0" indent="-274320" algn="l" rtl="0">
              <a:lnSpc>
                <a:spcPct val="130000"/>
              </a:lnSpc>
              <a:spcBef>
                <a:spcPts val="0"/>
              </a:spcBef>
              <a:spcAft>
                <a:spcPts val="0"/>
              </a:spcAft>
              <a:buSzPts val="1400"/>
              <a:buChar char="•"/>
            </a:pPr>
            <a:r>
              <a:rPr lang="en"/>
              <a:t>Geometry Shader</a:t>
            </a:r>
            <a:endParaRPr/>
          </a:p>
          <a:p>
            <a:pPr marL="457200" lvl="0" indent="0" algn="l" rtl="0">
              <a:lnSpc>
                <a:spcPct val="130000"/>
              </a:lnSpc>
              <a:spcBef>
                <a:spcPts val="0"/>
              </a:spcBef>
              <a:spcAft>
                <a:spcPts val="0"/>
              </a:spcAft>
              <a:buSzPts val="1400"/>
              <a:buNone/>
            </a:pPr>
            <a:endParaRPr/>
          </a:p>
        </p:txBody>
      </p:sp>
      <p:sp>
        <p:nvSpPr>
          <p:cNvPr id="584" name="Google Shape;584;p6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585" name="Google Shape;585;p60"/>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NonIndexed</a:t>
            </a:r>
            <a:endParaRPr/>
          </a:p>
        </p:txBody>
      </p:sp>
      <p:sp>
        <p:nvSpPr>
          <p:cNvPr id="586" name="Google Shape;586;p60"/>
          <p:cNvSpPr txBox="1">
            <a:spLocks noGrp="1"/>
          </p:cNvSpPr>
          <p:nvPr>
            <p:ph type="body" idx="2"/>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Render 3 Vertices</a:t>
            </a:r>
            <a:endParaRPr/>
          </a:p>
          <a:p>
            <a:pPr marL="274320" lvl="0" indent="-274320" algn="l" rtl="0">
              <a:lnSpc>
                <a:spcPct val="130000"/>
              </a:lnSpc>
              <a:spcBef>
                <a:spcPts val="0"/>
              </a:spcBef>
              <a:spcAft>
                <a:spcPts val="0"/>
              </a:spcAft>
              <a:buSzPts val="1400"/>
              <a:buChar char="•"/>
            </a:pPr>
            <a:r>
              <a:rPr lang="en"/>
              <a:t>Primitive ID as color</a:t>
            </a:r>
            <a:endParaRPr/>
          </a:p>
          <a:p>
            <a:pPr marL="274320" lvl="0" indent="-274320" algn="l" rtl="0">
              <a:lnSpc>
                <a:spcPct val="130000"/>
              </a:lnSpc>
              <a:spcBef>
                <a:spcPts val="0"/>
              </a:spcBef>
              <a:spcAft>
                <a:spcPts val="0"/>
              </a:spcAft>
              <a:buSzPts val="1400"/>
              <a:buChar char="•"/>
            </a:pPr>
            <a:r>
              <a:rPr lang="en"/>
              <a:t>3x VS invocations per triangle</a:t>
            </a:r>
            <a:endParaRPr/>
          </a:p>
        </p:txBody>
      </p:sp>
      <p:pic>
        <p:nvPicPr>
          <p:cNvPr id="587" name="Google Shape;587;p60"/>
          <p:cNvPicPr preferRelativeResize="0"/>
          <p:nvPr/>
        </p:nvPicPr>
        <p:blipFill rotWithShape="1">
          <a:blip r:embed="rId3">
            <a:alphaModFix/>
          </a:blip>
          <a:srcRect/>
          <a:stretch/>
        </p:blipFill>
        <p:spPr>
          <a:xfrm>
            <a:off x="4832400" y="2701800"/>
            <a:ext cx="2173150" cy="18559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61"/>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Triangle ID Options</a:t>
            </a:r>
            <a:endParaRPr/>
          </a:p>
        </p:txBody>
      </p:sp>
      <p:sp>
        <p:nvSpPr>
          <p:cNvPr id="593" name="Google Shape;593;p61"/>
          <p:cNvSpPr txBox="1">
            <a:spLocks noGrp="1"/>
          </p:cNvSpPr>
          <p:nvPr>
            <p:ph type="body" idx="2"/>
          </p:nvPr>
        </p:nvSpPr>
        <p:spPr>
          <a:xfrm>
            <a:off x="321905" y="1450400"/>
            <a:ext cx="4082400" cy="29787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SV_PrimitiveID</a:t>
            </a:r>
            <a:endParaRPr/>
          </a:p>
          <a:p>
            <a:pPr marL="274320" lvl="0" indent="-274320" algn="l" rtl="0">
              <a:lnSpc>
                <a:spcPct val="130000"/>
              </a:lnSpc>
              <a:spcBef>
                <a:spcPts val="0"/>
              </a:spcBef>
              <a:spcAft>
                <a:spcPts val="0"/>
              </a:spcAft>
              <a:buSzPts val="1400"/>
              <a:buChar char="•"/>
            </a:pPr>
            <a:r>
              <a:rPr lang="en"/>
              <a:t>NonIndexed</a:t>
            </a:r>
            <a:endParaRPr/>
          </a:p>
          <a:p>
            <a:pPr marL="274320" lvl="0" indent="-274320" algn="l" rtl="0">
              <a:lnSpc>
                <a:spcPct val="130000"/>
              </a:lnSpc>
              <a:spcBef>
                <a:spcPts val="0"/>
              </a:spcBef>
              <a:spcAft>
                <a:spcPts val="0"/>
              </a:spcAft>
              <a:buSzPts val="1400"/>
              <a:buChar char="•"/>
            </a:pPr>
            <a:r>
              <a:rPr lang="en" b="1"/>
              <a:t>Leading Vertex</a:t>
            </a:r>
            <a:endParaRPr b="1"/>
          </a:p>
          <a:p>
            <a:pPr marL="274320" lvl="0" indent="-274320" algn="l" rtl="0">
              <a:lnSpc>
                <a:spcPct val="130000"/>
              </a:lnSpc>
              <a:spcBef>
                <a:spcPts val="0"/>
              </a:spcBef>
              <a:spcAft>
                <a:spcPts val="0"/>
              </a:spcAft>
              <a:buSzPts val="1400"/>
              <a:buChar char="•"/>
            </a:pPr>
            <a:r>
              <a:rPr lang="en"/>
              <a:t>Mesh Shaders</a:t>
            </a:r>
            <a:endParaRPr/>
          </a:p>
          <a:p>
            <a:pPr marL="274320" lvl="0" indent="-274320" algn="l" rtl="0">
              <a:lnSpc>
                <a:spcPct val="130000"/>
              </a:lnSpc>
              <a:spcBef>
                <a:spcPts val="0"/>
              </a:spcBef>
              <a:spcAft>
                <a:spcPts val="0"/>
              </a:spcAft>
              <a:buSzPts val="1400"/>
              <a:buChar char="•"/>
            </a:pPr>
            <a:r>
              <a:rPr lang="en"/>
              <a:t>Software Rasterizer</a:t>
            </a:r>
            <a:endParaRPr/>
          </a:p>
          <a:p>
            <a:pPr marL="274320" lvl="0" indent="-274320" algn="l" rtl="0">
              <a:lnSpc>
                <a:spcPct val="130000"/>
              </a:lnSpc>
              <a:spcBef>
                <a:spcPts val="0"/>
              </a:spcBef>
              <a:spcAft>
                <a:spcPts val="0"/>
              </a:spcAft>
              <a:buSzPts val="1400"/>
              <a:buChar char="•"/>
            </a:pPr>
            <a:r>
              <a:rPr lang="en"/>
              <a:t>Geometry Shader</a:t>
            </a:r>
            <a:endParaRPr/>
          </a:p>
          <a:p>
            <a:pPr marL="457200" lvl="0" indent="0" algn="l" rtl="0">
              <a:lnSpc>
                <a:spcPct val="130000"/>
              </a:lnSpc>
              <a:spcBef>
                <a:spcPts val="0"/>
              </a:spcBef>
              <a:spcAft>
                <a:spcPts val="0"/>
              </a:spcAft>
              <a:buSzPts val="1400"/>
              <a:buNone/>
            </a:pPr>
            <a:endParaRPr/>
          </a:p>
        </p:txBody>
      </p:sp>
      <p:sp>
        <p:nvSpPr>
          <p:cNvPr id="594" name="Google Shape;594;p6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595" name="Google Shape;595;p61"/>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Leading Vertex</a:t>
            </a:r>
            <a:endParaRPr/>
          </a:p>
        </p:txBody>
      </p:sp>
      <p:sp>
        <p:nvSpPr>
          <p:cNvPr id="596" name="Google Shape;596;p61"/>
          <p:cNvSpPr txBox="1">
            <a:spLocks noGrp="1"/>
          </p:cNvSpPr>
          <p:nvPr>
            <p:ph type="body" idx="2"/>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Use nointerpolate/flat interpolation</a:t>
            </a:r>
            <a:endParaRPr/>
          </a:p>
          <a:p>
            <a:pPr marL="274320" lvl="0" indent="-274320" algn="l" rtl="0">
              <a:lnSpc>
                <a:spcPct val="130000"/>
              </a:lnSpc>
              <a:spcBef>
                <a:spcPts val="0"/>
              </a:spcBef>
              <a:spcAft>
                <a:spcPts val="0"/>
              </a:spcAft>
              <a:buSzPts val="1400"/>
              <a:buChar char="•"/>
            </a:pPr>
            <a:r>
              <a:rPr lang="en"/>
              <a:t>First vertex is “Provoking”</a:t>
            </a:r>
            <a:endParaRPr/>
          </a:p>
          <a:p>
            <a:pPr marL="274320" lvl="0" indent="-274320" algn="l" rtl="0">
              <a:lnSpc>
                <a:spcPct val="130000"/>
              </a:lnSpc>
              <a:spcBef>
                <a:spcPts val="0"/>
              </a:spcBef>
              <a:spcAft>
                <a:spcPts val="0"/>
              </a:spcAft>
              <a:buSzPts val="1400"/>
              <a:buChar char="•"/>
            </a:pPr>
            <a:r>
              <a:rPr lang="en"/>
              <a:t>Other two are ignored</a:t>
            </a:r>
            <a:endParaRPr/>
          </a:p>
        </p:txBody>
      </p:sp>
      <p:pic>
        <p:nvPicPr>
          <p:cNvPr id="597" name="Google Shape;597;p61"/>
          <p:cNvPicPr preferRelativeResize="0"/>
          <p:nvPr/>
        </p:nvPicPr>
        <p:blipFill rotWithShape="1">
          <a:blip r:embed="rId3">
            <a:alphaModFix/>
          </a:blip>
          <a:srcRect/>
          <a:stretch/>
        </p:blipFill>
        <p:spPr>
          <a:xfrm>
            <a:off x="4832400" y="2701800"/>
            <a:ext cx="2173150" cy="18559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62"/>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Triangle ID Options</a:t>
            </a:r>
            <a:endParaRPr/>
          </a:p>
        </p:txBody>
      </p:sp>
      <p:sp>
        <p:nvSpPr>
          <p:cNvPr id="603" name="Google Shape;603;p62"/>
          <p:cNvSpPr txBox="1">
            <a:spLocks noGrp="1"/>
          </p:cNvSpPr>
          <p:nvPr>
            <p:ph type="body" idx="2"/>
          </p:nvPr>
        </p:nvSpPr>
        <p:spPr>
          <a:xfrm>
            <a:off x="321905" y="1450400"/>
            <a:ext cx="4082400" cy="29787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SV_PrimitiveID</a:t>
            </a:r>
            <a:endParaRPr/>
          </a:p>
          <a:p>
            <a:pPr marL="274320" lvl="0" indent="-274320" algn="l" rtl="0">
              <a:lnSpc>
                <a:spcPct val="130000"/>
              </a:lnSpc>
              <a:spcBef>
                <a:spcPts val="0"/>
              </a:spcBef>
              <a:spcAft>
                <a:spcPts val="0"/>
              </a:spcAft>
              <a:buSzPts val="1400"/>
              <a:buChar char="•"/>
            </a:pPr>
            <a:r>
              <a:rPr lang="en"/>
              <a:t>NonIndexed</a:t>
            </a:r>
            <a:endParaRPr/>
          </a:p>
          <a:p>
            <a:pPr marL="274320" lvl="0" indent="-274320" algn="l" rtl="0">
              <a:lnSpc>
                <a:spcPct val="130000"/>
              </a:lnSpc>
              <a:spcBef>
                <a:spcPts val="0"/>
              </a:spcBef>
              <a:spcAft>
                <a:spcPts val="0"/>
              </a:spcAft>
              <a:buSzPts val="1400"/>
              <a:buChar char="•"/>
            </a:pPr>
            <a:r>
              <a:rPr lang="en" b="1"/>
              <a:t>Leading Vertex</a:t>
            </a:r>
            <a:endParaRPr b="1"/>
          </a:p>
          <a:p>
            <a:pPr marL="274320" lvl="0" indent="-274320" algn="l" rtl="0">
              <a:lnSpc>
                <a:spcPct val="130000"/>
              </a:lnSpc>
              <a:spcBef>
                <a:spcPts val="0"/>
              </a:spcBef>
              <a:spcAft>
                <a:spcPts val="0"/>
              </a:spcAft>
              <a:buSzPts val="1400"/>
              <a:buChar char="•"/>
            </a:pPr>
            <a:r>
              <a:rPr lang="en"/>
              <a:t>Mesh Shaders</a:t>
            </a:r>
            <a:endParaRPr/>
          </a:p>
          <a:p>
            <a:pPr marL="274320" lvl="0" indent="-274320" algn="l" rtl="0">
              <a:lnSpc>
                <a:spcPct val="130000"/>
              </a:lnSpc>
              <a:spcBef>
                <a:spcPts val="0"/>
              </a:spcBef>
              <a:spcAft>
                <a:spcPts val="0"/>
              </a:spcAft>
              <a:buSzPts val="1400"/>
              <a:buChar char="•"/>
            </a:pPr>
            <a:r>
              <a:rPr lang="en"/>
              <a:t>Software Rasterizer</a:t>
            </a:r>
            <a:endParaRPr/>
          </a:p>
          <a:p>
            <a:pPr marL="274320" lvl="0" indent="-274320" algn="l" rtl="0">
              <a:lnSpc>
                <a:spcPct val="130000"/>
              </a:lnSpc>
              <a:spcBef>
                <a:spcPts val="0"/>
              </a:spcBef>
              <a:spcAft>
                <a:spcPts val="0"/>
              </a:spcAft>
              <a:buSzPts val="1400"/>
              <a:buChar char="•"/>
            </a:pPr>
            <a:r>
              <a:rPr lang="en"/>
              <a:t>Geometry Shader</a:t>
            </a:r>
            <a:endParaRPr/>
          </a:p>
          <a:p>
            <a:pPr marL="457200" lvl="0" indent="0" algn="l" rtl="0">
              <a:lnSpc>
                <a:spcPct val="130000"/>
              </a:lnSpc>
              <a:spcBef>
                <a:spcPts val="0"/>
              </a:spcBef>
              <a:spcAft>
                <a:spcPts val="0"/>
              </a:spcAft>
              <a:buSzPts val="1400"/>
              <a:buNone/>
            </a:pPr>
            <a:endParaRPr/>
          </a:p>
        </p:txBody>
      </p:sp>
      <p:sp>
        <p:nvSpPr>
          <p:cNvPr id="604" name="Google Shape;604;p6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605" name="Google Shape;605;p62"/>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Leading Vertex</a:t>
            </a:r>
            <a:endParaRPr/>
          </a:p>
        </p:txBody>
      </p:sp>
      <p:sp>
        <p:nvSpPr>
          <p:cNvPr id="606" name="Google Shape;606;p62"/>
          <p:cNvSpPr txBox="1">
            <a:spLocks noGrp="1"/>
          </p:cNvSpPr>
          <p:nvPr>
            <p:ph type="body" idx="2"/>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Render next triangle</a:t>
            </a:r>
            <a:endParaRPr/>
          </a:p>
          <a:p>
            <a:pPr marL="274320" lvl="0" indent="-274320" algn="l" rtl="0">
              <a:lnSpc>
                <a:spcPct val="130000"/>
              </a:lnSpc>
              <a:spcBef>
                <a:spcPts val="0"/>
              </a:spcBef>
              <a:spcAft>
                <a:spcPts val="0"/>
              </a:spcAft>
              <a:buSzPts val="1400"/>
              <a:buChar char="•"/>
            </a:pPr>
            <a:r>
              <a:rPr lang="en"/>
              <a:t>Different provoking vertex</a:t>
            </a:r>
            <a:endParaRPr/>
          </a:p>
          <a:p>
            <a:pPr marL="457200" lvl="0" indent="0" algn="l" rtl="0">
              <a:lnSpc>
                <a:spcPct val="130000"/>
              </a:lnSpc>
              <a:spcBef>
                <a:spcPts val="0"/>
              </a:spcBef>
              <a:spcAft>
                <a:spcPts val="0"/>
              </a:spcAft>
              <a:buSzPts val="1400"/>
              <a:buNone/>
            </a:pPr>
            <a:endParaRPr/>
          </a:p>
        </p:txBody>
      </p:sp>
      <p:pic>
        <p:nvPicPr>
          <p:cNvPr id="607" name="Google Shape;607;p62"/>
          <p:cNvPicPr preferRelativeResize="0"/>
          <p:nvPr/>
        </p:nvPicPr>
        <p:blipFill rotWithShape="1">
          <a:blip r:embed="rId3">
            <a:alphaModFix/>
          </a:blip>
          <a:srcRect/>
          <a:stretch/>
        </p:blipFill>
        <p:spPr>
          <a:xfrm>
            <a:off x="4832400" y="2701800"/>
            <a:ext cx="2173150" cy="18559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63"/>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Triangle ID Options</a:t>
            </a:r>
            <a:endParaRPr/>
          </a:p>
        </p:txBody>
      </p:sp>
      <p:sp>
        <p:nvSpPr>
          <p:cNvPr id="613" name="Google Shape;613;p63"/>
          <p:cNvSpPr txBox="1">
            <a:spLocks noGrp="1"/>
          </p:cNvSpPr>
          <p:nvPr>
            <p:ph type="body" idx="2"/>
          </p:nvPr>
        </p:nvSpPr>
        <p:spPr>
          <a:xfrm>
            <a:off x="321905" y="1450400"/>
            <a:ext cx="4082400" cy="29787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SV_PrimitiveID</a:t>
            </a:r>
            <a:endParaRPr/>
          </a:p>
          <a:p>
            <a:pPr marL="274320" lvl="0" indent="-274320" algn="l" rtl="0">
              <a:lnSpc>
                <a:spcPct val="130000"/>
              </a:lnSpc>
              <a:spcBef>
                <a:spcPts val="0"/>
              </a:spcBef>
              <a:spcAft>
                <a:spcPts val="0"/>
              </a:spcAft>
              <a:buSzPts val="1400"/>
              <a:buChar char="•"/>
            </a:pPr>
            <a:r>
              <a:rPr lang="en"/>
              <a:t>NonIndexed</a:t>
            </a:r>
            <a:endParaRPr/>
          </a:p>
          <a:p>
            <a:pPr marL="274320" lvl="0" indent="-274320" algn="l" rtl="0">
              <a:lnSpc>
                <a:spcPct val="130000"/>
              </a:lnSpc>
              <a:spcBef>
                <a:spcPts val="0"/>
              </a:spcBef>
              <a:spcAft>
                <a:spcPts val="0"/>
              </a:spcAft>
              <a:buSzPts val="1400"/>
              <a:buChar char="•"/>
            </a:pPr>
            <a:r>
              <a:rPr lang="en" b="1"/>
              <a:t>Leading Vertex</a:t>
            </a:r>
            <a:endParaRPr b="1"/>
          </a:p>
          <a:p>
            <a:pPr marL="274320" lvl="0" indent="-274320" algn="l" rtl="0">
              <a:lnSpc>
                <a:spcPct val="130000"/>
              </a:lnSpc>
              <a:spcBef>
                <a:spcPts val="0"/>
              </a:spcBef>
              <a:spcAft>
                <a:spcPts val="0"/>
              </a:spcAft>
              <a:buSzPts val="1400"/>
              <a:buChar char="•"/>
            </a:pPr>
            <a:r>
              <a:rPr lang="en"/>
              <a:t>Mesh Shaders</a:t>
            </a:r>
            <a:endParaRPr/>
          </a:p>
          <a:p>
            <a:pPr marL="274320" lvl="0" indent="-274320" algn="l" rtl="0">
              <a:lnSpc>
                <a:spcPct val="130000"/>
              </a:lnSpc>
              <a:spcBef>
                <a:spcPts val="0"/>
              </a:spcBef>
              <a:spcAft>
                <a:spcPts val="0"/>
              </a:spcAft>
              <a:buSzPts val="1400"/>
              <a:buChar char="•"/>
            </a:pPr>
            <a:r>
              <a:rPr lang="en"/>
              <a:t>Software Rasterizer</a:t>
            </a:r>
            <a:endParaRPr/>
          </a:p>
          <a:p>
            <a:pPr marL="274320" lvl="0" indent="-274320" algn="l" rtl="0">
              <a:lnSpc>
                <a:spcPct val="130000"/>
              </a:lnSpc>
              <a:spcBef>
                <a:spcPts val="0"/>
              </a:spcBef>
              <a:spcAft>
                <a:spcPts val="0"/>
              </a:spcAft>
              <a:buSzPts val="1400"/>
              <a:buChar char="•"/>
            </a:pPr>
            <a:r>
              <a:rPr lang="en"/>
              <a:t>Geometry Shader</a:t>
            </a:r>
            <a:endParaRPr/>
          </a:p>
          <a:p>
            <a:pPr marL="457200" lvl="0" indent="0" algn="l" rtl="0">
              <a:lnSpc>
                <a:spcPct val="130000"/>
              </a:lnSpc>
              <a:spcBef>
                <a:spcPts val="0"/>
              </a:spcBef>
              <a:spcAft>
                <a:spcPts val="0"/>
              </a:spcAft>
              <a:buSzPts val="1400"/>
              <a:buNone/>
            </a:pPr>
            <a:endParaRPr/>
          </a:p>
        </p:txBody>
      </p:sp>
      <p:sp>
        <p:nvSpPr>
          <p:cNvPr id="614" name="Google Shape;614;p6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615" name="Google Shape;615;p63"/>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Leading Vertex</a:t>
            </a:r>
            <a:endParaRPr/>
          </a:p>
        </p:txBody>
      </p:sp>
      <p:sp>
        <p:nvSpPr>
          <p:cNvPr id="616" name="Google Shape;616;p63"/>
          <p:cNvSpPr txBox="1">
            <a:spLocks noGrp="1"/>
          </p:cNvSpPr>
          <p:nvPr>
            <p:ph type="body" idx="2"/>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Allows vertex reuse</a:t>
            </a:r>
            <a:endParaRPr/>
          </a:p>
          <a:p>
            <a:pPr marL="274320" lvl="0" indent="-274320" algn="l" rtl="0">
              <a:lnSpc>
                <a:spcPct val="130000"/>
              </a:lnSpc>
              <a:spcBef>
                <a:spcPts val="0"/>
              </a:spcBef>
              <a:spcAft>
                <a:spcPts val="0"/>
              </a:spcAft>
              <a:buSzPts val="1400"/>
              <a:buChar char="•"/>
            </a:pPr>
            <a:r>
              <a:rPr lang="en"/>
              <a:t>1x VS invocations per triangle</a:t>
            </a:r>
            <a:endParaRPr/>
          </a:p>
          <a:p>
            <a:pPr marL="274320" lvl="0" indent="-274320" algn="l" rtl="0">
              <a:lnSpc>
                <a:spcPct val="130000"/>
              </a:lnSpc>
              <a:spcBef>
                <a:spcPts val="0"/>
              </a:spcBef>
              <a:spcAft>
                <a:spcPts val="0"/>
              </a:spcAft>
              <a:buSzPts val="1400"/>
              <a:buChar char="•"/>
            </a:pPr>
            <a:r>
              <a:rPr lang="en"/>
              <a:t>Works on all platforms</a:t>
            </a:r>
            <a:endParaRPr/>
          </a:p>
          <a:p>
            <a:pPr marL="457200" lvl="0" indent="0" algn="l" rtl="0">
              <a:lnSpc>
                <a:spcPct val="130000"/>
              </a:lnSpc>
              <a:spcBef>
                <a:spcPts val="0"/>
              </a:spcBef>
              <a:spcAft>
                <a:spcPts val="0"/>
              </a:spcAft>
              <a:buSzPts val="1400"/>
              <a:buNone/>
            </a:pPr>
            <a:endParaRPr/>
          </a:p>
        </p:txBody>
      </p:sp>
      <p:pic>
        <p:nvPicPr>
          <p:cNvPr id="617" name="Google Shape;617;p63"/>
          <p:cNvPicPr preferRelativeResize="0"/>
          <p:nvPr/>
        </p:nvPicPr>
        <p:blipFill rotWithShape="1">
          <a:blip r:embed="rId3">
            <a:alphaModFix/>
          </a:blip>
          <a:srcRect/>
          <a:stretch/>
        </p:blipFill>
        <p:spPr>
          <a:xfrm>
            <a:off x="4832400" y="2701800"/>
            <a:ext cx="2173150" cy="18559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64"/>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Triangle ID Options</a:t>
            </a:r>
            <a:endParaRPr/>
          </a:p>
        </p:txBody>
      </p:sp>
      <p:sp>
        <p:nvSpPr>
          <p:cNvPr id="623" name="Google Shape;623;p64"/>
          <p:cNvSpPr txBox="1">
            <a:spLocks noGrp="1"/>
          </p:cNvSpPr>
          <p:nvPr>
            <p:ph type="body" idx="2"/>
          </p:nvPr>
        </p:nvSpPr>
        <p:spPr>
          <a:xfrm>
            <a:off x="321905" y="1450400"/>
            <a:ext cx="4082400" cy="29787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SV_PrimitiveID</a:t>
            </a:r>
            <a:endParaRPr/>
          </a:p>
          <a:p>
            <a:pPr marL="274320" lvl="0" indent="-274320" algn="l" rtl="0">
              <a:lnSpc>
                <a:spcPct val="130000"/>
              </a:lnSpc>
              <a:spcBef>
                <a:spcPts val="0"/>
              </a:spcBef>
              <a:spcAft>
                <a:spcPts val="0"/>
              </a:spcAft>
              <a:buSzPts val="1400"/>
              <a:buChar char="•"/>
            </a:pPr>
            <a:r>
              <a:rPr lang="en"/>
              <a:t>NonIndexed</a:t>
            </a:r>
            <a:endParaRPr/>
          </a:p>
          <a:p>
            <a:pPr marL="274320" lvl="0" indent="-274320" algn="l" rtl="0">
              <a:lnSpc>
                <a:spcPct val="130000"/>
              </a:lnSpc>
              <a:spcBef>
                <a:spcPts val="0"/>
              </a:spcBef>
              <a:spcAft>
                <a:spcPts val="0"/>
              </a:spcAft>
              <a:buSzPts val="1400"/>
              <a:buChar char="•"/>
            </a:pPr>
            <a:r>
              <a:rPr lang="en"/>
              <a:t>Leading Vertex</a:t>
            </a:r>
            <a:endParaRPr/>
          </a:p>
          <a:p>
            <a:pPr marL="274320" lvl="0" indent="-274320" algn="l" rtl="0">
              <a:lnSpc>
                <a:spcPct val="130000"/>
              </a:lnSpc>
              <a:spcBef>
                <a:spcPts val="0"/>
              </a:spcBef>
              <a:spcAft>
                <a:spcPts val="0"/>
              </a:spcAft>
              <a:buSzPts val="1400"/>
              <a:buChar char="•"/>
            </a:pPr>
            <a:r>
              <a:rPr lang="en" b="1"/>
              <a:t>Mesh Shaders</a:t>
            </a:r>
            <a:endParaRPr b="1"/>
          </a:p>
          <a:p>
            <a:pPr marL="274320" lvl="0" indent="-274320" algn="l" rtl="0">
              <a:lnSpc>
                <a:spcPct val="130000"/>
              </a:lnSpc>
              <a:spcBef>
                <a:spcPts val="0"/>
              </a:spcBef>
              <a:spcAft>
                <a:spcPts val="0"/>
              </a:spcAft>
              <a:buSzPts val="1400"/>
              <a:buChar char="•"/>
            </a:pPr>
            <a:r>
              <a:rPr lang="en"/>
              <a:t>Software Rasterizer</a:t>
            </a:r>
            <a:endParaRPr/>
          </a:p>
          <a:p>
            <a:pPr marL="274320" lvl="0" indent="-274320" algn="l" rtl="0">
              <a:lnSpc>
                <a:spcPct val="130000"/>
              </a:lnSpc>
              <a:spcBef>
                <a:spcPts val="0"/>
              </a:spcBef>
              <a:spcAft>
                <a:spcPts val="0"/>
              </a:spcAft>
              <a:buSzPts val="1400"/>
              <a:buChar char="•"/>
            </a:pPr>
            <a:r>
              <a:rPr lang="en"/>
              <a:t>Geometry Shader</a:t>
            </a:r>
            <a:endParaRPr/>
          </a:p>
          <a:p>
            <a:pPr marL="457200" lvl="0" indent="0" algn="l" rtl="0">
              <a:lnSpc>
                <a:spcPct val="130000"/>
              </a:lnSpc>
              <a:spcBef>
                <a:spcPts val="0"/>
              </a:spcBef>
              <a:spcAft>
                <a:spcPts val="0"/>
              </a:spcAft>
              <a:buSzPts val="1400"/>
              <a:buNone/>
            </a:pPr>
            <a:endParaRPr/>
          </a:p>
        </p:txBody>
      </p:sp>
      <p:sp>
        <p:nvSpPr>
          <p:cNvPr id="624" name="Google Shape;624;p64"/>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625" name="Google Shape;625;p64"/>
          <p:cNvSpPr txBox="1">
            <a:spLocks noGrp="1"/>
          </p:cNvSpPr>
          <p:nvPr>
            <p:ph type="body" idx="4"/>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Pros</a:t>
            </a:r>
            <a:endParaRPr/>
          </a:p>
          <a:p>
            <a:pPr marL="914400" lvl="1" indent="-317500" algn="l" rtl="0">
              <a:lnSpc>
                <a:spcPct val="130000"/>
              </a:lnSpc>
              <a:spcBef>
                <a:spcPts val="0"/>
              </a:spcBef>
              <a:spcAft>
                <a:spcPts val="0"/>
              </a:spcAft>
              <a:buSzPts val="1400"/>
              <a:buChar char="–"/>
            </a:pPr>
            <a:r>
              <a:rPr lang="en"/>
              <a:t>Peak vertex performance</a:t>
            </a:r>
            <a:endParaRPr/>
          </a:p>
          <a:p>
            <a:pPr marL="914400" lvl="1" indent="-317500" algn="l" rtl="0">
              <a:lnSpc>
                <a:spcPct val="130000"/>
              </a:lnSpc>
              <a:spcBef>
                <a:spcPts val="0"/>
              </a:spcBef>
              <a:spcAft>
                <a:spcPts val="0"/>
              </a:spcAft>
              <a:buSzPts val="1400"/>
              <a:buChar char="–"/>
            </a:pPr>
            <a:r>
              <a:rPr lang="en"/>
              <a:t>Best memory</a:t>
            </a:r>
            <a:endParaRPr/>
          </a:p>
          <a:p>
            <a:pPr marL="274320" lvl="0" indent="-274320" algn="l" rtl="0">
              <a:lnSpc>
                <a:spcPct val="130000"/>
              </a:lnSpc>
              <a:spcBef>
                <a:spcPts val="0"/>
              </a:spcBef>
              <a:spcAft>
                <a:spcPts val="0"/>
              </a:spcAft>
              <a:buSzPts val="1400"/>
              <a:buChar char="•"/>
            </a:pPr>
            <a:r>
              <a:rPr lang="en"/>
              <a:t>Cons</a:t>
            </a:r>
            <a:endParaRPr/>
          </a:p>
          <a:p>
            <a:pPr marL="914400" lvl="1" indent="-317500" algn="l" rtl="0">
              <a:lnSpc>
                <a:spcPct val="130000"/>
              </a:lnSpc>
              <a:spcBef>
                <a:spcPts val="0"/>
              </a:spcBef>
              <a:spcAft>
                <a:spcPts val="0"/>
              </a:spcAft>
              <a:buSzPts val="1400"/>
              <a:buChar char="–"/>
            </a:pPr>
            <a:r>
              <a:rPr lang="en"/>
              <a:t>Not supported on all platforms.</a:t>
            </a:r>
            <a:endParaRPr/>
          </a:p>
          <a:p>
            <a:pPr marL="457200" lvl="0" indent="0" algn="l" rtl="0">
              <a:lnSpc>
                <a:spcPct val="130000"/>
              </a:lnSpc>
              <a:spcBef>
                <a:spcPts val="0"/>
              </a:spcBef>
              <a:spcAft>
                <a:spcPts val="0"/>
              </a:spcAft>
              <a:buSzPts val="1400"/>
              <a:buNone/>
            </a:pPr>
            <a:endParaRPr/>
          </a:p>
          <a:p>
            <a:pPr marL="914400" lvl="0" indent="0" algn="l" rtl="0">
              <a:lnSpc>
                <a:spcPct val="130000"/>
              </a:lnSpc>
              <a:spcBef>
                <a:spcPts val="0"/>
              </a:spcBef>
              <a:spcAft>
                <a:spcPts val="0"/>
              </a:spcAft>
              <a:buSzPts val="1400"/>
              <a:buNone/>
            </a:pPr>
            <a:endParaRPr/>
          </a:p>
        </p:txBody>
      </p:sp>
      <p:sp>
        <p:nvSpPr>
          <p:cNvPr id="626" name="Google Shape;626;p64"/>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Mesh Shaders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65"/>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Triangle ID Options</a:t>
            </a:r>
            <a:endParaRPr/>
          </a:p>
        </p:txBody>
      </p:sp>
      <p:sp>
        <p:nvSpPr>
          <p:cNvPr id="632" name="Google Shape;632;p65"/>
          <p:cNvSpPr txBox="1">
            <a:spLocks noGrp="1"/>
          </p:cNvSpPr>
          <p:nvPr>
            <p:ph type="body" idx="2"/>
          </p:nvPr>
        </p:nvSpPr>
        <p:spPr>
          <a:xfrm>
            <a:off x="321905" y="1450400"/>
            <a:ext cx="4082400" cy="29787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SV_PrimitiveID</a:t>
            </a:r>
            <a:endParaRPr/>
          </a:p>
          <a:p>
            <a:pPr marL="274320" lvl="0" indent="-274320" algn="l" rtl="0">
              <a:lnSpc>
                <a:spcPct val="130000"/>
              </a:lnSpc>
              <a:spcBef>
                <a:spcPts val="0"/>
              </a:spcBef>
              <a:spcAft>
                <a:spcPts val="0"/>
              </a:spcAft>
              <a:buSzPts val="1400"/>
              <a:buChar char="•"/>
            </a:pPr>
            <a:r>
              <a:rPr lang="en"/>
              <a:t>NonIndexed</a:t>
            </a:r>
            <a:endParaRPr/>
          </a:p>
          <a:p>
            <a:pPr marL="274320" lvl="0" indent="-274320" algn="l" rtl="0">
              <a:lnSpc>
                <a:spcPct val="130000"/>
              </a:lnSpc>
              <a:spcBef>
                <a:spcPts val="0"/>
              </a:spcBef>
              <a:spcAft>
                <a:spcPts val="0"/>
              </a:spcAft>
              <a:buSzPts val="1400"/>
              <a:buChar char="•"/>
            </a:pPr>
            <a:r>
              <a:rPr lang="en"/>
              <a:t>Leading Vertex</a:t>
            </a:r>
            <a:endParaRPr/>
          </a:p>
          <a:p>
            <a:pPr marL="274320" lvl="0" indent="-274320" algn="l" rtl="0">
              <a:lnSpc>
                <a:spcPct val="130000"/>
              </a:lnSpc>
              <a:spcBef>
                <a:spcPts val="0"/>
              </a:spcBef>
              <a:spcAft>
                <a:spcPts val="0"/>
              </a:spcAft>
              <a:buSzPts val="1400"/>
              <a:buChar char="•"/>
            </a:pPr>
            <a:r>
              <a:rPr lang="en"/>
              <a:t>Mesh Shaders</a:t>
            </a:r>
            <a:endParaRPr/>
          </a:p>
          <a:p>
            <a:pPr marL="274320" lvl="0" indent="-274320" algn="l" rtl="0">
              <a:lnSpc>
                <a:spcPct val="130000"/>
              </a:lnSpc>
              <a:spcBef>
                <a:spcPts val="0"/>
              </a:spcBef>
              <a:spcAft>
                <a:spcPts val="0"/>
              </a:spcAft>
              <a:buSzPts val="1400"/>
              <a:buChar char="•"/>
            </a:pPr>
            <a:r>
              <a:rPr lang="en" b="1"/>
              <a:t>Software Rasterizer</a:t>
            </a:r>
            <a:endParaRPr b="1"/>
          </a:p>
          <a:p>
            <a:pPr marL="274320" lvl="0" indent="-274320" algn="l" rtl="0">
              <a:lnSpc>
                <a:spcPct val="130000"/>
              </a:lnSpc>
              <a:spcBef>
                <a:spcPts val="0"/>
              </a:spcBef>
              <a:spcAft>
                <a:spcPts val="0"/>
              </a:spcAft>
              <a:buSzPts val="1400"/>
              <a:buChar char="•"/>
            </a:pPr>
            <a:r>
              <a:rPr lang="en"/>
              <a:t>Geometry Shader</a:t>
            </a:r>
            <a:endParaRPr/>
          </a:p>
          <a:p>
            <a:pPr marL="457200" lvl="0" indent="0" algn="l" rtl="0">
              <a:lnSpc>
                <a:spcPct val="130000"/>
              </a:lnSpc>
              <a:spcBef>
                <a:spcPts val="0"/>
              </a:spcBef>
              <a:spcAft>
                <a:spcPts val="0"/>
              </a:spcAft>
              <a:buSzPts val="1400"/>
              <a:buNone/>
            </a:pPr>
            <a:endParaRPr/>
          </a:p>
        </p:txBody>
      </p:sp>
      <p:sp>
        <p:nvSpPr>
          <p:cNvPr id="633" name="Google Shape;633;p6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634" name="Google Shape;634;p65"/>
          <p:cNvSpPr txBox="1">
            <a:spLocks noGrp="1"/>
          </p:cNvSpPr>
          <p:nvPr>
            <p:ph type="body" idx="4"/>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Pros</a:t>
            </a:r>
            <a:endParaRPr/>
          </a:p>
          <a:p>
            <a:pPr marL="914400" lvl="1" indent="-317500" algn="l" rtl="0">
              <a:lnSpc>
                <a:spcPct val="130000"/>
              </a:lnSpc>
              <a:spcBef>
                <a:spcPts val="0"/>
              </a:spcBef>
              <a:spcAft>
                <a:spcPts val="0"/>
              </a:spcAft>
              <a:buSzPts val="1400"/>
              <a:buChar char="–"/>
            </a:pPr>
            <a:r>
              <a:rPr lang="en"/>
              <a:t>Fastest option on some hardware</a:t>
            </a:r>
            <a:endParaRPr/>
          </a:p>
          <a:p>
            <a:pPr marL="274320" lvl="0" indent="-274320" algn="l" rtl="0">
              <a:lnSpc>
                <a:spcPct val="130000"/>
              </a:lnSpc>
              <a:spcBef>
                <a:spcPts val="0"/>
              </a:spcBef>
              <a:spcAft>
                <a:spcPts val="0"/>
              </a:spcAft>
              <a:buSzPts val="1400"/>
              <a:buChar char="•"/>
            </a:pPr>
            <a:r>
              <a:rPr lang="en"/>
              <a:t>Cons</a:t>
            </a:r>
            <a:endParaRPr/>
          </a:p>
          <a:p>
            <a:pPr marL="914400" lvl="1" indent="-317500" algn="l" rtl="0">
              <a:lnSpc>
                <a:spcPct val="130000"/>
              </a:lnSpc>
              <a:spcBef>
                <a:spcPts val="0"/>
              </a:spcBef>
              <a:spcAft>
                <a:spcPts val="0"/>
              </a:spcAft>
              <a:buSzPts val="1400"/>
              <a:buChar char="–"/>
            </a:pPr>
            <a:r>
              <a:rPr lang="en"/>
              <a:t>64bit atomics not supported by all platforms</a:t>
            </a:r>
            <a:endParaRPr/>
          </a:p>
          <a:p>
            <a:pPr marL="914400" lvl="1" indent="-317500" algn="l" rtl="0">
              <a:lnSpc>
                <a:spcPct val="130000"/>
              </a:lnSpc>
              <a:spcBef>
                <a:spcPts val="0"/>
              </a:spcBef>
              <a:spcAft>
                <a:spcPts val="0"/>
              </a:spcAft>
              <a:buSzPts val="1400"/>
              <a:buChar char="–"/>
            </a:pPr>
            <a:r>
              <a:rPr lang="en"/>
              <a:t>Requires a platform-independent fallback</a:t>
            </a:r>
            <a:endParaRPr/>
          </a:p>
        </p:txBody>
      </p:sp>
      <p:sp>
        <p:nvSpPr>
          <p:cNvPr id="635" name="Google Shape;635;p65"/>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Software Rasterizer</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66"/>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Triangle ID Options</a:t>
            </a:r>
            <a:endParaRPr/>
          </a:p>
        </p:txBody>
      </p:sp>
      <p:sp>
        <p:nvSpPr>
          <p:cNvPr id="641" name="Google Shape;641;p66"/>
          <p:cNvSpPr txBox="1">
            <a:spLocks noGrp="1"/>
          </p:cNvSpPr>
          <p:nvPr>
            <p:ph type="body" idx="2"/>
          </p:nvPr>
        </p:nvSpPr>
        <p:spPr>
          <a:xfrm>
            <a:off x="321905" y="1450400"/>
            <a:ext cx="4082400" cy="29787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SV_PrimitiveID</a:t>
            </a:r>
            <a:endParaRPr/>
          </a:p>
          <a:p>
            <a:pPr marL="274320" lvl="0" indent="-274320" algn="l" rtl="0">
              <a:lnSpc>
                <a:spcPct val="130000"/>
              </a:lnSpc>
              <a:spcBef>
                <a:spcPts val="0"/>
              </a:spcBef>
              <a:spcAft>
                <a:spcPts val="0"/>
              </a:spcAft>
              <a:buSzPts val="1400"/>
              <a:buChar char="•"/>
            </a:pPr>
            <a:r>
              <a:rPr lang="en"/>
              <a:t>NonIndexed</a:t>
            </a:r>
            <a:endParaRPr/>
          </a:p>
          <a:p>
            <a:pPr marL="274320" lvl="0" indent="-274320" algn="l" rtl="0">
              <a:lnSpc>
                <a:spcPct val="130000"/>
              </a:lnSpc>
              <a:spcBef>
                <a:spcPts val="0"/>
              </a:spcBef>
              <a:spcAft>
                <a:spcPts val="0"/>
              </a:spcAft>
              <a:buSzPts val="1400"/>
              <a:buChar char="•"/>
            </a:pPr>
            <a:r>
              <a:rPr lang="en"/>
              <a:t>Leading Vertex</a:t>
            </a:r>
            <a:endParaRPr/>
          </a:p>
          <a:p>
            <a:pPr marL="274320" lvl="0" indent="-274320" algn="l" rtl="0">
              <a:lnSpc>
                <a:spcPct val="130000"/>
              </a:lnSpc>
              <a:spcBef>
                <a:spcPts val="0"/>
              </a:spcBef>
              <a:spcAft>
                <a:spcPts val="0"/>
              </a:spcAft>
              <a:buSzPts val="1400"/>
              <a:buChar char="•"/>
            </a:pPr>
            <a:r>
              <a:rPr lang="en"/>
              <a:t>Mesh Shaders</a:t>
            </a:r>
            <a:endParaRPr/>
          </a:p>
          <a:p>
            <a:pPr marL="274320" lvl="0" indent="-274320" algn="l" rtl="0">
              <a:lnSpc>
                <a:spcPct val="130000"/>
              </a:lnSpc>
              <a:spcBef>
                <a:spcPts val="0"/>
              </a:spcBef>
              <a:spcAft>
                <a:spcPts val="0"/>
              </a:spcAft>
              <a:buSzPts val="1400"/>
              <a:buChar char="•"/>
            </a:pPr>
            <a:r>
              <a:rPr lang="en"/>
              <a:t>Software Rasterizer</a:t>
            </a:r>
            <a:endParaRPr/>
          </a:p>
          <a:p>
            <a:pPr marL="274320" lvl="0" indent="-274320" algn="l" rtl="0">
              <a:lnSpc>
                <a:spcPct val="130000"/>
              </a:lnSpc>
              <a:spcBef>
                <a:spcPts val="0"/>
              </a:spcBef>
              <a:spcAft>
                <a:spcPts val="0"/>
              </a:spcAft>
              <a:buSzPts val="1400"/>
              <a:buChar char="•"/>
            </a:pPr>
            <a:r>
              <a:rPr lang="en" b="1"/>
              <a:t>Geometry Shader</a:t>
            </a:r>
            <a:endParaRPr b="1"/>
          </a:p>
          <a:p>
            <a:pPr marL="457200" lvl="0" indent="0" algn="l" rtl="0">
              <a:lnSpc>
                <a:spcPct val="130000"/>
              </a:lnSpc>
              <a:spcBef>
                <a:spcPts val="0"/>
              </a:spcBef>
              <a:spcAft>
                <a:spcPts val="0"/>
              </a:spcAft>
              <a:buSzPts val="1400"/>
              <a:buNone/>
            </a:pPr>
            <a:endParaRPr/>
          </a:p>
        </p:txBody>
      </p:sp>
      <p:sp>
        <p:nvSpPr>
          <p:cNvPr id="642" name="Google Shape;642;p6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643" name="Google Shape;643;p66"/>
          <p:cNvSpPr txBox="1">
            <a:spLocks noGrp="1"/>
          </p:cNvSpPr>
          <p:nvPr>
            <p:ph type="body" idx="4"/>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Very inconsistent performance on different hardware.</a:t>
            </a:r>
            <a:endParaRPr/>
          </a:p>
        </p:txBody>
      </p:sp>
      <p:sp>
        <p:nvSpPr>
          <p:cNvPr id="644" name="Google Shape;644;p66"/>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Geometry Shader</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7"/>
          <p:cNvSpPr txBox="1">
            <a:spLocks noGrp="1"/>
          </p:cNvSpPr>
          <p:nvPr>
            <p:ph type="body" idx="1"/>
          </p:nvPr>
        </p:nvSpPr>
        <p:spPr>
          <a:xfrm>
            <a:off x="321906"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Viable Options</a:t>
            </a:r>
            <a:endParaRPr/>
          </a:p>
        </p:txBody>
      </p:sp>
      <p:sp>
        <p:nvSpPr>
          <p:cNvPr id="650" name="Google Shape;650;p67"/>
          <p:cNvSpPr txBox="1">
            <a:spLocks noGrp="1"/>
          </p:cNvSpPr>
          <p:nvPr>
            <p:ph type="body" idx="2"/>
          </p:nvPr>
        </p:nvSpPr>
        <p:spPr>
          <a:xfrm>
            <a:off x="321905" y="1450400"/>
            <a:ext cx="4082400" cy="29787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SV_PrimitiveID</a:t>
            </a:r>
            <a:endParaRPr/>
          </a:p>
          <a:p>
            <a:pPr marL="274320" lvl="0" indent="-274320" algn="l" rtl="0">
              <a:lnSpc>
                <a:spcPct val="130000"/>
              </a:lnSpc>
              <a:spcBef>
                <a:spcPts val="0"/>
              </a:spcBef>
              <a:spcAft>
                <a:spcPts val="0"/>
              </a:spcAft>
              <a:buSzPts val="1400"/>
              <a:buChar char="•"/>
            </a:pPr>
            <a:r>
              <a:rPr lang="en"/>
              <a:t>NonIndexed</a:t>
            </a:r>
            <a:endParaRPr/>
          </a:p>
          <a:p>
            <a:pPr marL="274320" lvl="0" indent="-274320" algn="l" rtl="0">
              <a:lnSpc>
                <a:spcPct val="130000"/>
              </a:lnSpc>
              <a:spcBef>
                <a:spcPts val="0"/>
              </a:spcBef>
              <a:spcAft>
                <a:spcPts val="0"/>
              </a:spcAft>
              <a:buSzPts val="1400"/>
              <a:buChar char="•"/>
            </a:pPr>
            <a:r>
              <a:rPr lang="en"/>
              <a:t>Leading Vertex</a:t>
            </a:r>
            <a:endParaRPr/>
          </a:p>
          <a:p>
            <a:pPr marL="457200" lvl="0" indent="0" algn="l" rtl="0">
              <a:lnSpc>
                <a:spcPct val="130000"/>
              </a:lnSpc>
              <a:spcBef>
                <a:spcPts val="0"/>
              </a:spcBef>
              <a:spcAft>
                <a:spcPts val="0"/>
              </a:spcAft>
              <a:buSzPts val="1400"/>
              <a:buNone/>
            </a:pPr>
            <a:endParaRPr/>
          </a:p>
        </p:txBody>
      </p:sp>
      <p:sp>
        <p:nvSpPr>
          <p:cNvPr id="651" name="Google Shape;651;p6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652" name="Google Shape;652;p67"/>
          <p:cNvSpPr txBox="1">
            <a:spLocks noGrp="1"/>
          </p:cNvSpPr>
          <p:nvPr>
            <p:ph type="body" idx="4"/>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Mesh Shaders</a:t>
            </a:r>
            <a:endParaRPr/>
          </a:p>
          <a:p>
            <a:pPr marL="274320" lvl="0" indent="-274320" algn="l" rtl="0">
              <a:lnSpc>
                <a:spcPct val="130000"/>
              </a:lnSpc>
              <a:spcBef>
                <a:spcPts val="0"/>
              </a:spcBef>
              <a:spcAft>
                <a:spcPts val="0"/>
              </a:spcAft>
              <a:buSzPts val="1400"/>
              <a:buChar char="•"/>
            </a:pPr>
            <a:r>
              <a:rPr lang="en"/>
              <a:t>Software Rasterizer</a:t>
            </a:r>
            <a:endParaRPr/>
          </a:p>
          <a:p>
            <a:pPr marL="274320" lvl="0" indent="-274320" algn="l" rtl="0">
              <a:lnSpc>
                <a:spcPct val="130000"/>
              </a:lnSpc>
              <a:spcBef>
                <a:spcPts val="0"/>
              </a:spcBef>
              <a:spcAft>
                <a:spcPts val="0"/>
              </a:spcAft>
              <a:buSzPts val="1400"/>
              <a:buChar char="•"/>
            </a:pPr>
            <a:r>
              <a:rPr lang="en"/>
              <a:t>Geometry Shader</a:t>
            </a:r>
            <a:endParaRPr/>
          </a:p>
          <a:p>
            <a:pPr marL="0" lvl="0" indent="0" algn="l" rtl="0">
              <a:lnSpc>
                <a:spcPct val="130000"/>
              </a:lnSpc>
              <a:spcBef>
                <a:spcPts val="0"/>
              </a:spcBef>
              <a:spcAft>
                <a:spcPts val="0"/>
              </a:spcAft>
              <a:buSzPts val="1400"/>
              <a:buNone/>
            </a:pPr>
            <a:endParaRPr/>
          </a:p>
          <a:p>
            <a:pPr marL="0" lvl="0" indent="0" algn="l" rtl="0">
              <a:lnSpc>
                <a:spcPct val="130000"/>
              </a:lnSpc>
              <a:spcBef>
                <a:spcPts val="0"/>
              </a:spcBef>
              <a:spcAft>
                <a:spcPts val="0"/>
              </a:spcAft>
              <a:buSzPts val="1400"/>
              <a:buNone/>
            </a:pPr>
            <a:r>
              <a:rPr lang="en"/>
              <a:t>Note: These are viable as an optimization, but are not viable as a unified path for all platforms.</a:t>
            </a:r>
            <a:endParaRPr/>
          </a:p>
          <a:p>
            <a:pPr marL="914400" lvl="0" indent="0" algn="l" rtl="0">
              <a:lnSpc>
                <a:spcPct val="130000"/>
              </a:lnSpc>
              <a:spcBef>
                <a:spcPts val="0"/>
              </a:spcBef>
              <a:spcAft>
                <a:spcPts val="0"/>
              </a:spcAft>
              <a:buSzPts val="1400"/>
              <a:buNone/>
            </a:pPr>
            <a:endParaRPr/>
          </a:p>
        </p:txBody>
      </p:sp>
      <p:sp>
        <p:nvSpPr>
          <p:cNvPr id="653" name="Google Shape;653;p67"/>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Non-Viable Options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68"/>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Primitive ID performance</a:t>
            </a:r>
            <a:endParaRPr/>
          </a:p>
        </p:txBody>
      </p:sp>
      <p:sp>
        <p:nvSpPr>
          <p:cNvPr id="659" name="Google Shape;659;p68"/>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660" name="Google Shape;660;p68"/>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Not practical to test all platforms.</a:t>
            </a:r>
            <a:endParaRPr/>
          </a:p>
          <a:p>
            <a:pPr marL="274320" lvl="0" indent="-274320" algn="l" rtl="0">
              <a:lnSpc>
                <a:spcPct val="130000"/>
              </a:lnSpc>
              <a:spcBef>
                <a:spcPts val="0"/>
              </a:spcBef>
              <a:spcAft>
                <a:spcPts val="0"/>
              </a:spcAft>
              <a:buSzPts val="1400"/>
              <a:buChar char="•"/>
            </a:pPr>
            <a:r>
              <a:rPr lang="en"/>
              <a:t>GPUs 10 years ago are very different from GPUs today</a:t>
            </a:r>
            <a:endParaRPr/>
          </a:p>
          <a:p>
            <a:pPr marL="914400" lvl="1" indent="-317500" algn="l" rtl="0">
              <a:lnSpc>
                <a:spcPct val="130000"/>
              </a:lnSpc>
              <a:spcBef>
                <a:spcPts val="0"/>
              </a:spcBef>
              <a:spcAft>
                <a:spcPts val="0"/>
              </a:spcAft>
              <a:buSzPts val="1400"/>
              <a:buChar char="–"/>
            </a:pPr>
            <a:r>
              <a:rPr lang="en" sz="1400"/>
              <a:t>But GPUs from 10 years ago are still relevant!</a:t>
            </a:r>
            <a:endParaRPr sz="1400"/>
          </a:p>
          <a:p>
            <a:pPr marL="274320" lvl="0" indent="-274320" algn="l" rtl="0">
              <a:lnSpc>
                <a:spcPct val="130000"/>
              </a:lnSpc>
              <a:spcBef>
                <a:spcPts val="0"/>
              </a:spcBef>
              <a:spcAft>
                <a:spcPts val="0"/>
              </a:spcAft>
              <a:buSzPts val="1400"/>
              <a:buChar char="•"/>
            </a:pPr>
            <a:r>
              <a:rPr lang="en"/>
              <a:t>Sebastian Aaltonen to the rescue.</a:t>
            </a:r>
            <a:endParaRPr/>
          </a:p>
          <a:p>
            <a:pPr marL="914400" lvl="1" indent="-317500" algn="l" rtl="0">
              <a:lnSpc>
                <a:spcPct val="130000"/>
              </a:lnSpc>
              <a:spcBef>
                <a:spcPts val="0"/>
              </a:spcBef>
              <a:spcAft>
                <a:spcPts val="0"/>
              </a:spcAft>
              <a:buSzPts val="1400"/>
              <a:buChar char="–"/>
            </a:pPr>
            <a:r>
              <a:rPr lang="en" sz="1400"/>
              <a:t>Numbers for NVIDIA, AMD, and Intel</a:t>
            </a:r>
            <a:endParaRPr/>
          </a:p>
          <a:p>
            <a:pPr marL="457200" lvl="0" indent="0" algn="l" rtl="0">
              <a:lnSpc>
                <a:spcPct val="130000"/>
              </a:lnSpc>
              <a:spcBef>
                <a:spcPts val="0"/>
              </a:spcBef>
              <a:spcAft>
                <a:spcPts val="0"/>
              </a:spcAft>
              <a:buSzPts val="1400"/>
              <a:buNone/>
            </a:pPr>
            <a:endParaRPr/>
          </a:p>
        </p:txBody>
      </p:sp>
      <p:pic>
        <p:nvPicPr>
          <p:cNvPr id="661" name="Google Shape;661;p68"/>
          <p:cNvPicPr preferRelativeResize="0"/>
          <p:nvPr/>
        </p:nvPicPr>
        <p:blipFill rotWithShape="1">
          <a:blip r:embed="rId3">
            <a:alphaModFix/>
          </a:blip>
          <a:srcRect/>
          <a:stretch/>
        </p:blipFill>
        <p:spPr>
          <a:xfrm>
            <a:off x="237225" y="1277075"/>
            <a:ext cx="4033651" cy="476225"/>
          </a:xfrm>
          <a:prstGeom prst="rect">
            <a:avLst/>
          </a:prstGeom>
          <a:noFill/>
          <a:ln>
            <a:noFill/>
          </a:ln>
        </p:spPr>
      </p:pic>
      <p:pic>
        <p:nvPicPr>
          <p:cNvPr id="662" name="Google Shape;662;p68"/>
          <p:cNvPicPr preferRelativeResize="0"/>
          <p:nvPr/>
        </p:nvPicPr>
        <p:blipFill rotWithShape="1">
          <a:blip r:embed="rId4">
            <a:alphaModFix/>
          </a:blip>
          <a:srcRect/>
          <a:stretch/>
        </p:blipFill>
        <p:spPr>
          <a:xfrm>
            <a:off x="321900" y="2105625"/>
            <a:ext cx="3317275" cy="801075"/>
          </a:xfrm>
          <a:prstGeom prst="rect">
            <a:avLst/>
          </a:prstGeom>
          <a:noFill/>
          <a:ln>
            <a:noFill/>
          </a:ln>
        </p:spPr>
      </p:pic>
      <p:pic>
        <p:nvPicPr>
          <p:cNvPr id="663" name="Google Shape;663;p68"/>
          <p:cNvPicPr preferRelativeResize="0"/>
          <p:nvPr/>
        </p:nvPicPr>
        <p:blipFill rotWithShape="1">
          <a:blip r:embed="rId5">
            <a:alphaModFix/>
          </a:blip>
          <a:srcRect/>
          <a:stretch/>
        </p:blipFill>
        <p:spPr>
          <a:xfrm>
            <a:off x="366700" y="3316949"/>
            <a:ext cx="3858150" cy="8010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69"/>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Performance Comparison</a:t>
            </a:r>
            <a:endParaRPr/>
          </a:p>
        </p:txBody>
      </p:sp>
      <p:sp>
        <p:nvSpPr>
          <p:cNvPr id="669" name="Google Shape;669;p69"/>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670" name="Google Shape;670;p69"/>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NVIDIA</a:t>
            </a:r>
            <a:endParaRPr/>
          </a:p>
          <a:p>
            <a:pPr marL="914400" lvl="1" indent="-317500" algn="l" rtl="0">
              <a:lnSpc>
                <a:spcPct val="130000"/>
              </a:lnSpc>
              <a:spcBef>
                <a:spcPts val="0"/>
              </a:spcBef>
              <a:spcAft>
                <a:spcPts val="0"/>
              </a:spcAft>
              <a:buSzPts val="1400"/>
              <a:buChar char="–"/>
            </a:pPr>
            <a:r>
              <a:rPr lang="en" sz="1400"/>
              <a:t>Leading Vertex: 0.883</a:t>
            </a:r>
            <a:endParaRPr sz="1400"/>
          </a:p>
          <a:p>
            <a:pPr marL="914400" lvl="1" indent="-317500" algn="l" rtl="0">
              <a:lnSpc>
                <a:spcPct val="130000"/>
              </a:lnSpc>
              <a:spcBef>
                <a:spcPts val="0"/>
              </a:spcBef>
              <a:spcAft>
                <a:spcPts val="0"/>
              </a:spcAft>
              <a:buSzPts val="1400"/>
              <a:buChar char="–"/>
            </a:pPr>
            <a:r>
              <a:rPr lang="en" sz="1400"/>
              <a:t>SV_PrimitiveID: 1.367</a:t>
            </a:r>
            <a:endParaRPr sz="1400"/>
          </a:p>
          <a:p>
            <a:pPr marL="914400" lvl="1" indent="-317500" algn="l" rtl="0">
              <a:lnSpc>
                <a:spcPct val="130000"/>
              </a:lnSpc>
              <a:spcBef>
                <a:spcPts val="0"/>
              </a:spcBef>
              <a:spcAft>
                <a:spcPts val="0"/>
              </a:spcAft>
              <a:buSzPts val="1400"/>
              <a:buChar char="–"/>
            </a:pPr>
            <a:r>
              <a:rPr lang="en" sz="1400"/>
              <a:t>Non-</a:t>
            </a:r>
            <a:r>
              <a:rPr lang="en"/>
              <a:t>I</a:t>
            </a:r>
            <a:r>
              <a:rPr lang="en" sz="1400"/>
              <a:t>ndexed: 1.750</a:t>
            </a:r>
            <a:endParaRPr/>
          </a:p>
          <a:p>
            <a:pPr marL="274320" lvl="0" indent="-274320" algn="l" rtl="0">
              <a:lnSpc>
                <a:spcPct val="130000"/>
              </a:lnSpc>
              <a:spcBef>
                <a:spcPts val="0"/>
              </a:spcBef>
              <a:spcAft>
                <a:spcPts val="0"/>
              </a:spcAft>
              <a:buSzPts val="1400"/>
              <a:buChar char="•"/>
            </a:pPr>
            <a:r>
              <a:rPr lang="en"/>
              <a:t>Baseline missing from tweet.</a:t>
            </a:r>
            <a:endParaRPr/>
          </a:p>
          <a:p>
            <a:pPr marL="914400" lvl="1" indent="-317500" algn="l" rtl="0">
              <a:lnSpc>
                <a:spcPct val="130000"/>
              </a:lnSpc>
              <a:spcBef>
                <a:spcPts val="0"/>
              </a:spcBef>
              <a:spcAft>
                <a:spcPts val="0"/>
              </a:spcAft>
              <a:buSzPts val="1400"/>
              <a:buChar char="–"/>
            </a:pPr>
            <a:r>
              <a:rPr lang="en"/>
              <a:t>But matches leading vertex in the NSIGHT captures in a later post.</a:t>
            </a:r>
            <a:endParaRPr/>
          </a:p>
          <a:p>
            <a:pPr marL="914400" lvl="1" indent="-317500" algn="l" rtl="0">
              <a:lnSpc>
                <a:spcPct val="130000"/>
              </a:lnSpc>
              <a:spcBef>
                <a:spcPts val="0"/>
              </a:spcBef>
              <a:spcAft>
                <a:spcPts val="0"/>
              </a:spcAft>
              <a:buSzPts val="1400"/>
              <a:buChar char="–"/>
            </a:pPr>
            <a:r>
              <a:rPr lang="en"/>
              <a:t>Not easy to fit nuanced graphics experiments into 140 characters.</a:t>
            </a:r>
            <a:endParaRPr/>
          </a:p>
        </p:txBody>
      </p:sp>
      <p:graphicFrame>
        <p:nvGraphicFramePr>
          <p:cNvPr id="671" name="Google Shape;671;p69"/>
          <p:cNvGraphicFramePr/>
          <p:nvPr/>
        </p:nvGraphicFramePr>
        <p:xfrm>
          <a:off x="271025" y="1827875"/>
          <a:ext cx="4245750" cy="1797100"/>
        </p:xfrm>
        <a:graphic>
          <a:graphicData uri="http://schemas.openxmlformats.org/drawingml/2006/table">
            <a:tbl>
              <a:tblPr>
                <a:noFill/>
                <a:tableStyleId>{FF5025A9-A4E0-4EE2-ADD7-1DCA00A941EB}</a:tableStyleId>
              </a:tblPr>
              <a:tblGrid>
                <a:gridCol w="1664350">
                  <a:extLst>
                    <a:ext uri="{9D8B030D-6E8A-4147-A177-3AD203B41FA5}">
                      <a16:colId xmlns:a16="http://schemas.microsoft.com/office/drawing/2014/main" val="20000"/>
                    </a:ext>
                  </a:extLst>
                </a:gridCol>
                <a:gridCol w="1042075">
                  <a:extLst>
                    <a:ext uri="{9D8B030D-6E8A-4147-A177-3AD203B41FA5}">
                      <a16:colId xmlns:a16="http://schemas.microsoft.com/office/drawing/2014/main" val="20001"/>
                    </a:ext>
                  </a:extLst>
                </a:gridCol>
                <a:gridCol w="851350">
                  <a:extLst>
                    <a:ext uri="{9D8B030D-6E8A-4147-A177-3AD203B41FA5}">
                      <a16:colId xmlns:a16="http://schemas.microsoft.com/office/drawing/2014/main" val="20002"/>
                    </a:ext>
                  </a:extLst>
                </a:gridCol>
                <a:gridCol w="687975">
                  <a:extLst>
                    <a:ext uri="{9D8B030D-6E8A-4147-A177-3AD203B41FA5}">
                      <a16:colId xmlns:a16="http://schemas.microsoft.com/office/drawing/2014/main" val="20003"/>
                    </a:ext>
                  </a:extLst>
                </a:gridCol>
              </a:tblGrid>
              <a:tr h="449275">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NVIDIA</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AMD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Intel</a:t>
                      </a:r>
                      <a:endParaRPr sz="1400" u="none" strike="noStrike" cap="none"/>
                    </a:p>
                  </a:txBody>
                  <a:tcPr marL="91425" marR="91425" marT="91425" marB="91425"/>
                </a:tc>
                <a:extLst>
                  <a:ext uri="{0D108BD9-81ED-4DB2-BD59-A6C34878D82A}">
                    <a16:rowId xmlns:a16="http://schemas.microsoft.com/office/drawing/2014/main" val="10000"/>
                  </a:ext>
                </a:extLst>
              </a:tr>
              <a:tr h="4492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Leading Vertex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1x</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4492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SV_PrimitiveID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1.5x</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r h="4492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Non-Indexed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2.0x</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3"/>
                  </a:ext>
                </a:extLst>
              </a:tr>
            </a:tbl>
          </a:graphicData>
        </a:graphic>
      </p:graphicFrame>
      <p:sp>
        <p:nvSpPr>
          <p:cNvPr id="672" name="Google Shape;672;p69"/>
          <p:cNvSpPr txBox="1"/>
          <p:nvPr/>
        </p:nvSpPr>
        <p:spPr>
          <a:xfrm>
            <a:off x="321900" y="4077975"/>
            <a:ext cx="4259100" cy="29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https://x.com/SebAaltonen/status/1483760745821184004</a:t>
            </a:r>
            <a:endParaRPr sz="1000" b="0" i="0" u="none" strike="noStrike" cap="none">
              <a:solidFill>
                <a:schemeClr val="dk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7"/>
          <p:cNvPicPr preferRelativeResize="0"/>
          <p:nvPr/>
        </p:nvPicPr>
        <p:blipFill rotWithShape="1">
          <a:blip r:embed="rId3">
            <a:alphaModFix/>
          </a:blip>
          <a:srcRect/>
          <a:stretch/>
        </p:blipFill>
        <p:spPr>
          <a:xfrm>
            <a:off x="726375" y="1070648"/>
            <a:ext cx="3018322" cy="1697801"/>
          </a:xfrm>
          <a:prstGeom prst="rect">
            <a:avLst/>
          </a:prstGeom>
          <a:noFill/>
          <a:ln>
            <a:noFill/>
          </a:ln>
        </p:spPr>
      </p:pic>
      <p:sp>
        <p:nvSpPr>
          <p:cNvPr id="122" name="Google Shape;122;p7"/>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Enhance…</a:t>
            </a:r>
            <a:endParaRPr/>
          </a:p>
        </p:txBody>
      </p:sp>
      <p:sp>
        <p:nvSpPr>
          <p:cNvPr id="123" name="Google Shape;123;p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VISIBILITY AND VRS</a:t>
            </a:r>
            <a:endParaRPr/>
          </a:p>
        </p:txBody>
      </p:sp>
      <p:sp>
        <p:nvSpPr>
          <p:cNvPr id="124" name="Google Shape;124;p7"/>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Geometry Border</a:t>
            </a:r>
            <a:endParaRPr/>
          </a:p>
          <a:p>
            <a:pPr marL="914400" lvl="1" indent="-317500" algn="l" rtl="0">
              <a:lnSpc>
                <a:spcPct val="130000"/>
              </a:lnSpc>
              <a:spcBef>
                <a:spcPts val="0"/>
              </a:spcBef>
              <a:spcAft>
                <a:spcPts val="0"/>
              </a:spcAft>
              <a:buSzPts val="1400"/>
              <a:buChar char="–"/>
            </a:pPr>
            <a:r>
              <a:rPr lang="en"/>
              <a:t>G</a:t>
            </a:r>
            <a:r>
              <a:rPr lang="en" sz="1400"/>
              <a:t>reen </a:t>
            </a:r>
            <a:r>
              <a:rPr lang="en"/>
              <a:t>B</a:t>
            </a:r>
            <a:r>
              <a:rPr lang="en" sz="1400"/>
              <a:t>ox</a:t>
            </a:r>
            <a:endParaRPr sz="1400"/>
          </a:p>
          <a:p>
            <a:pPr marL="914400" lvl="1" indent="-317500" algn="l" rtl="0">
              <a:lnSpc>
                <a:spcPct val="130000"/>
              </a:lnSpc>
              <a:spcBef>
                <a:spcPts val="0"/>
              </a:spcBef>
              <a:spcAft>
                <a:spcPts val="0"/>
              </a:spcAft>
              <a:buSzPts val="1400"/>
              <a:buChar char="–"/>
            </a:pPr>
            <a:r>
              <a:rPr lang="en" sz="1400"/>
              <a:t>Very important to preserve this border</a:t>
            </a:r>
            <a:endParaRPr/>
          </a:p>
          <a:p>
            <a:pPr marL="274320" lvl="0" indent="-228600" algn="l" rtl="0">
              <a:lnSpc>
                <a:spcPct val="130000"/>
              </a:lnSpc>
              <a:spcBef>
                <a:spcPts val="0"/>
              </a:spcBef>
              <a:spcAft>
                <a:spcPts val="0"/>
              </a:spcAft>
              <a:buSzPts val="600"/>
              <a:buNone/>
            </a:pPr>
            <a:endParaRPr sz="600"/>
          </a:p>
        </p:txBody>
      </p:sp>
      <p:pic>
        <p:nvPicPr>
          <p:cNvPr id="125" name="Google Shape;125;p7"/>
          <p:cNvPicPr preferRelativeResize="0"/>
          <p:nvPr/>
        </p:nvPicPr>
        <p:blipFill rotWithShape="1">
          <a:blip r:embed="rId4">
            <a:alphaModFix/>
          </a:blip>
          <a:srcRect/>
          <a:stretch/>
        </p:blipFill>
        <p:spPr>
          <a:xfrm>
            <a:off x="1597652" y="3103200"/>
            <a:ext cx="1458443" cy="1486050"/>
          </a:xfrm>
          <a:prstGeom prst="rect">
            <a:avLst/>
          </a:prstGeom>
          <a:noFill/>
          <a:ln>
            <a:noFill/>
          </a:ln>
        </p:spPr>
      </p:pic>
      <p:cxnSp>
        <p:nvCxnSpPr>
          <p:cNvPr id="126" name="Google Shape;126;p7"/>
          <p:cNvCxnSpPr/>
          <p:nvPr/>
        </p:nvCxnSpPr>
        <p:spPr>
          <a:xfrm rot="10800000" flipH="1">
            <a:off x="2326874" y="2103300"/>
            <a:ext cx="195000" cy="936900"/>
          </a:xfrm>
          <a:prstGeom prst="straightConnector1">
            <a:avLst/>
          </a:prstGeom>
          <a:noFill/>
          <a:ln w="38100" cap="flat" cmpd="sng">
            <a:solidFill>
              <a:srgbClr val="0000FF"/>
            </a:solidFill>
            <a:prstDash val="solid"/>
            <a:round/>
            <a:headEnd type="none" w="sm" len="sm"/>
            <a:tailEnd type="triangle" w="med" len="med"/>
          </a:ln>
        </p:spPr>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70"/>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Performance Comparison</a:t>
            </a:r>
            <a:endParaRPr/>
          </a:p>
        </p:txBody>
      </p:sp>
      <p:sp>
        <p:nvSpPr>
          <p:cNvPr id="678" name="Google Shape;678;p7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679" name="Google Shape;679;p70"/>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AMD RDNA1</a:t>
            </a:r>
            <a:endParaRPr/>
          </a:p>
          <a:p>
            <a:pPr marL="914400" lvl="1" indent="-317500" algn="l" rtl="0">
              <a:lnSpc>
                <a:spcPct val="130000"/>
              </a:lnSpc>
              <a:spcBef>
                <a:spcPts val="0"/>
              </a:spcBef>
              <a:spcAft>
                <a:spcPts val="0"/>
              </a:spcAft>
              <a:buSzPts val="1400"/>
              <a:buChar char="–"/>
            </a:pPr>
            <a:r>
              <a:rPr lang="en"/>
              <a:t>Baseline: 2.06</a:t>
            </a:r>
            <a:endParaRPr/>
          </a:p>
          <a:p>
            <a:pPr marL="914400" lvl="1" indent="-317500" algn="l" rtl="0">
              <a:lnSpc>
                <a:spcPct val="130000"/>
              </a:lnSpc>
              <a:spcBef>
                <a:spcPts val="0"/>
              </a:spcBef>
              <a:spcAft>
                <a:spcPts val="0"/>
              </a:spcAft>
              <a:buSzPts val="1400"/>
              <a:buChar char="–"/>
            </a:pPr>
            <a:r>
              <a:rPr lang="en"/>
              <a:t>Leading Vertex: 2.16</a:t>
            </a:r>
            <a:endParaRPr/>
          </a:p>
          <a:p>
            <a:pPr marL="914400" lvl="1" indent="-317500" algn="l" rtl="0">
              <a:lnSpc>
                <a:spcPct val="130000"/>
              </a:lnSpc>
              <a:spcBef>
                <a:spcPts val="0"/>
              </a:spcBef>
              <a:spcAft>
                <a:spcPts val="0"/>
              </a:spcAft>
              <a:buSzPts val="1400"/>
              <a:buChar char="–"/>
            </a:pPr>
            <a:r>
              <a:rPr lang="en"/>
              <a:t>SV_PrimitiveID: 3.78</a:t>
            </a:r>
            <a:endParaRPr/>
          </a:p>
          <a:p>
            <a:pPr marL="914400" lvl="1" indent="-317500" algn="l" rtl="0">
              <a:lnSpc>
                <a:spcPct val="130000"/>
              </a:lnSpc>
              <a:spcBef>
                <a:spcPts val="0"/>
              </a:spcBef>
              <a:spcAft>
                <a:spcPts val="0"/>
              </a:spcAft>
              <a:buSzPts val="1400"/>
              <a:buChar char="–"/>
            </a:pPr>
            <a:r>
              <a:rPr lang="en"/>
              <a:t>Non-Indexed: 5.45</a:t>
            </a:r>
            <a:endParaRPr/>
          </a:p>
          <a:p>
            <a:pPr marL="274320" lvl="0" indent="-274320" algn="l" rtl="0">
              <a:lnSpc>
                <a:spcPct val="130000"/>
              </a:lnSpc>
              <a:spcBef>
                <a:spcPts val="0"/>
              </a:spcBef>
              <a:spcAft>
                <a:spcPts val="0"/>
              </a:spcAft>
              <a:buSzPts val="1400"/>
              <a:buChar char="•"/>
            </a:pPr>
            <a:r>
              <a:rPr lang="en"/>
              <a:t>Slight cost for leading vertex</a:t>
            </a:r>
            <a:endParaRPr/>
          </a:p>
          <a:p>
            <a:pPr marL="914400" lvl="0" indent="0" algn="l" rtl="0">
              <a:lnSpc>
                <a:spcPct val="130000"/>
              </a:lnSpc>
              <a:spcBef>
                <a:spcPts val="0"/>
              </a:spcBef>
              <a:spcAft>
                <a:spcPts val="0"/>
              </a:spcAft>
              <a:buSzPts val="1400"/>
              <a:buNone/>
            </a:pPr>
            <a:endParaRPr/>
          </a:p>
        </p:txBody>
      </p:sp>
      <p:graphicFrame>
        <p:nvGraphicFramePr>
          <p:cNvPr id="680" name="Google Shape;680;p70"/>
          <p:cNvGraphicFramePr/>
          <p:nvPr/>
        </p:nvGraphicFramePr>
        <p:xfrm>
          <a:off x="271025" y="1827875"/>
          <a:ext cx="4245750" cy="1797100"/>
        </p:xfrm>
        <a:graphic>
          <a:graphicData uri="http://schemas.openxmlformats.org/drawingml/2006/table">
            <a:tbl>
              <a:tblPr>
                <a:noFill/>
                <a:tableStyleId>{FF5025A9-A4E0-4EE2-ADD7-1DCA00A941EB}</a:tableStyleId>
              </a:tblPr>
              <a:tblGrid>
                <a:gridCol w="1664350">
                  <a:extLst>
                    <a:ext uri="{9D8B030D-6E8A-4147-A177-3AD203B41FA5}">
                      <a16:colId xmlns:a16="http://schemas.microsoft.com/office/drawing/2014/main" val="20000"/>
                    </a:ext>
                  </a:extLst>
                </a:gridCol>
                <a:gridCol w="1042075">
                  <a:extLst>
                    <a:ext uri="{9D8B030D-6E8A-4147-A177-3AD203B41FA5}">
                      <a16:colId xmlns:a16="http://schemas.microsoft.com/office/drawing/2014/main" val="20001"/>
                    </a:ext>
                  </a:extLst>
                </a:gridCol>
                <a:gridCol w="851350">
                  <a:extLst>
                    <a:ext uri="{9D8B030D-6E8A-4147-A177-3AD203B41FA5}">
                      <a16:colId xmlns:a16="http://schemas.microsoft.com/office/drawing/2014/main" val="20002"/>
                    </a:ext>
                  </a:extLst>
                </a:gridCol>
                <a:gridCol w="687975">
                  <a:extLst>
                    <a:ext uri="{9D8B030D-6E8A-4147-A177-3AD203B41FA5}">
                      <a16:colId xmlns:a16="http://schemas.microsoft.com/office/drawing/2014/main" val="20003"/>
                    </a:ext>
                  </a:extLst>
                </a:gridCol>
              </a:tblGrid>
              <a:tr h="449275">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NVIDIA</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AMD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Intel</a:t>
                      </a:r>
                      <a:endParaRPr sz="1400" u="none" strike="noStrike" cap="none"/>
                    </a:p>
                  </a:txBody>
                  <a:tcPr marL="91425" marR="91425" marT="91425" marB="91425"/>
                </a:tc>
                <a:extLst>
                  <a:ext uri="{0D108BD9-81ED-4DB2-BD59-A6C34878D82A}">
                    <a16:rowId xmlns:a16="http://schemas.microsoft.com/office/drawing/2014/main" val="10000"/>
                  </a:ext>
                </a:extLst>
              </a:tr>
              <a:tr h="4492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Leading Vertex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1x</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4492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SV_PrimitiveID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1.5x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1.8x</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r h="4492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Non-Indexed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2.0x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2.6x</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3"/>
                  </a:ext>
                </a:extLst>
              </a:tr>
            </a:tbl>
          </a:graphicData>
        </a:graphic>
      </p:graphicFrame>
      <p:sp>
        <p:nvSpPr>
          <p:cNvPr id="681" name="Google Shape;681;p70"/>
          <p:cNvSpPr txBox="1"/>
          <p:nvPr/>
        </p:nvSpPr>
        <p:spPr>
          <a:xfrm>
            <a:off x="321900" y="4077975"/>
            <a:ext cx="4259100" cy="29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https://x.com/SebAaltonen/status/1483802377970929671</a:t>
            </a:r>
            <a:endParaRPr sz="1000" b="0" i="0" u="none" strike="noStrike" cap="none">
              <a:solidFill>
                <a:schemeClr val="dk1"/>
              </a:solidFill>
              <a:latin typeface="Roboto"/>
              <a:ea typeface="Roboto"/>
              <a:cs typeface="Roboto"/>
              <a:sym typeface="Roboto"/>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71"/>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Performance Comparison</a:t>
            </a:r>
            <a:endParaRPr/>
          </a:p>
        </p:txBody>
      </p:sp>
      <p:sp>
        <p:nvSpPr>
          <p:cNvPr id="687" name="Google Shape;687;p7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688" name="Google Shape;688;p71"/>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Intel iGPU (Gen12)</a:t>
            </a:r>
            <a:endParaRPr/>
          </a:p>
          <a:p>
            <a:pPr marL="914400" lvl="1" indent="-317500" algn="l" rtl="0">
              <a:lnSpc>
                <a:spcPct val="130000"/>
              </a:lnSpc>
              <a:spcBef>
                <a:spcPts val="0"/>
              </a:spcBef>
              <a:spcAft>
                <a:spcPts val="0"/>
              </a:spcAft>
              <a:buSzPts val="1400"/>
              <a:buChar char="–"/>
            </a:pPr>
            <a:r>
              <a:rPr lang="en"/>
              <a:t>Baseline: 12.63</a:t>
            </a:r>
            <a:endParaRPr/>
          </a:p>
          <a:p>
            <a:pPr marL="914400" lvl="1" indent="-317500" algn="l" rtl="0">
              <a:lnSpc>
                <a:spcPct val="130000"/>
              </a:lnSpc>
              <a:spcBef>
                <a:spcPts val="0"/>
              </a:spcBef>
              <a:spcAft>
                <a:spcPts val="0"/>
              </a:spcAft>
              <a:buSzPts val="1400"/>
              <a:buChar char="–"/>
            </a:pPr>
            <a:r>
              <a:rPr lang="en"/>
              <a:t>Leading Vertex: 12.83</a:t>
            </a:r>
            <a:endParaRPr/>
          </a:p>
          <a:p>
            <a:pPr marL="914400" lvl="1" indent="-317500" algn="l" rtl="0">
              <a:lnSpc>
                <a:spcPct val="130000"/>
              </a:lnSpc>
              <a:spcBef>
                <a:spcPts val="0"/>
              </a:spcBef>
              <a:spcAft>
                <a:spcPts val="0"/>
              </a:spcAft>
              <a:buSzPts val="1400"/>
              <a:buChar char="–"/>
            </a:pPr>
            <a:r>
              <a:rPr lang="en"/>
              <a:t>SV_PrimitiveID: 12.87</a:t>
            </a:r>
            <a:endParaRPr/>
          </a:p>
          <a:p>
            <a:pPr marL="914400" lvl="1" indent="-317500" algn="l" rtl="0">
              <a:lnSpc>
                <a:spcPct val="130000"/>
              </a:lnSpc>
              <a:spcBef>
                <a:spcPts val="0"/>
              </a:spcBef>
              <a:spcAft>
                <a:spcPts val="0"/>
              </a:spcAft>
              <a:buSzPts val="1400"/>
              <a:buChar char="–"/>
            </a:pPr>
            <a:r>
              <a:rPr lang="en"/>
              <a:t>Non-Indexed: 20.17</a:t>
            </a:r>
            <a:endParaRPr/>
          </a:p>
          <a:p>
            <a:pPr marL="0" lvl="0" indent="0" algn="l" rtl="0">
              <a:lnSpc>
                <a:spcPct val="130000"/>
              </a:lnSpc>
              <a:spcBef>
                <a:spcPts val="0"/>
              </a:spcBef>
              <a:spcAft>
                <a:spcPts val="0"/>
              </a:spcAft>
              <a:buSzPts val="1400"/>
              <a:buNone/>
            </a:pPr>
            <a:endParaRPr/>
          </a:p>
        </p:txBody>
      </p:sp>
      <p:graphicFrame>
        <p:nvGraphicFramePr>
          <p:cNvPr id="689" name="Google Shape;689;p71"/>
          <p:cNvGraphicFramePr/>
          <p:nvPr/>
        </p:nvGraphicFramePr>
        <p:xfrm>
          <a:off x="271025" y="1827875"/>
          <a:ext cx="4245750" cy="1797100"/>
        </p:xfrm>
        <a:graphic>
          <a:graphicData uri="http://schemas.openxmlformats.org/drawingml/2006/table">
            <a:tbl>
              <a:tblPr>
                <a:noFill/>
                <a:tableStyleId>{FF5025A9-A4E0-4EE2-ADD7-1DCA00A941EB}</a:tableStyleId>
              </a:tblPr>
              <a:tblGrid>
                <a:gridCol w="1664350">
                  <a:extLst>
                    <a:ext uri="{9D8B030D-6E8A-4147-A177-3AD203B41FA5}">
                      <a16:colId xmlns:a16="http://schemas.microsoft.com/office/drawing/2014/main" val="20000"/>
                    </a:ext>
                  </a:extLst>
                </a:gridCol>
                <a:gridCol w="1042075">
                  <a:extLst>
                    <a:ext uri="{9D8B030D-6E8A-4147-A177-3AD203B41FA5}">
                      <a16:colId xmlns:a16="http://schemas.microsoft.com/office/drawing/2014/main" val="20001"/>
                    </a:ext>
                  </a:extLst>
                </a:gridCol>
                <a:gridCol w="851350">
                  <a:extLst>
                    <a:ext uri="{9D8B030D-6E8A-4147-A177-3AD203B41FA5}">
                      <a16:colId xmlns:a16="http://schemas.microsoft.com/office/drawing/2014/main" val="20002"/>
                    </a:ext>
                  </a:extLst>
                </a:gridCol>
                <a:gridCol w="687975">
                  <a:extLst>
                    <a:ext uri="{9D8B030D-6E8A-4147-A177-3AD203B41FA5}">
                      <a16:colId xmlns:a16="http://schemas.microsoft.com/office/drawing/2014/main" val="20003"/>
                    </a:ext>
                  </a:extLst>
                </a:gridCol>
              </a:tblGrid>
              <a:tr h="449275">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NVIDIA</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AMD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Intel</a:t>
                      </a:r>
                      <a:endParaRPr sz="1400" u="none" strike="noStrike" cap="none"/>
                    </a:p>
                  </a:txBody>
                  <a:tcPr marL="91425" marR="91425" marT="91425" marB="91425"/>
                </a:tc>
                <a:extLst>
                  <a:ext uri="{0D108BD9-81ED-4DB2-BD59-A6C34878D82A}">
                    <a16:rowId xmlns:a16="http://schemas.microsoft.com/office/drawing/2014/main" val="10000"/>
                  </a:ext>
                </a:extLst>
              </a:tr>
              <a:tr h="4492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Leading Vertex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1x</a:t>
                      </a:r>
                      <a:endParaRPr sz="1400" u="none" strike="noStrike" cap="none"/>
                    </a:p>
                  </a:txBody>
                  <a:tcPr marL="91425" marR="91425" marT="91425" marB="91425"/>
                </a:tc>
                <a:extLst>
                  <a:ext uri="{0D108BD9-81ED-4DB2-BD59-A6C34878D82A}">
                    <a16:rowId xmlns:a16="http://schemas.microsoft.com/office/drawing/2014/main" val="10001"/>
                  </a:ext>
                </a:extLst>
              </a:tr>
              <a:tr h="4492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SV_PrimitiveID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1.5x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1.8x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1x</a:t>
                      </a:r>
                      <a:endParaRPr sz="1400" u="none" strike="noStrike" cap="none"/>
                    </a:p>
                  </a:txBody>
                  <a:tcPr marL="91425" marR="91425" marT="91425" marB="91425"/>
                </a:tc>
                <a:extLst>
                  <a:ext uri="{0D108BD9-81ED-4DB2-BD59-A6C34878D82A}">
                    <a16:rowId xmlns:a16="http://schemas.microsoft.com/office/drawing/2014/main" val="10002"/>
                  </a:ext>
                </a:extLst>
              </a:tr>
              <a:tr h="4492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Non-Indexed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2.0x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2.6x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1.6x</a:t>
                      </a:r>
                      <a:endParaRPr sz="1400" u="none" strike="noStrike" cap="none"/>
                    </a:p>
                  </a:txBody>
                  <a:tcPr marL="91425" marR="91425" marT="91425" marB="91425"/>
                </a:tc>
                <a:extLst>
                  <a:ext uri="{0D108BD9-81ED-4DB2-BD59-A6C34878D82A}">
                    <a16:rowId xmlns:a16="http://schemas.microsoft.com/office/drawing/2014/main" val="10003"/>
                  </a:ext>
                </a:extLst>
              </a:tr>
            </a:tbl>
          </a:graphicData>
        </a:graphic>
      </p:graphicFrame>
      <p:sp>
        <p:nvSpPr>
          <p:cNvPr id="690" name="Google Shape;690;p71"/>
          <p:cNvSpPr txBox="1"/>
          <p:nvPr/>
        </p:nvSpPr>
        <p:spPr>
          <a:xfrm>
            <a:off x="321900" y="4077975"/>
            <a:ext cx="4259100" cy="29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https://x.com/SebAaltonen/status/1483772372754870274</a:t>
            </a:r>
            <a:endParaRPr sz="1000" b="0" i="0" u="none" strike="noStrike" cap="none">
              <a:solidFill>
                <a:schemeClr val="dk1"/>
              </a:solidFill>
              <a:latin typeface="Roboto"/>
              <a:ea typeface="Roboto"/>
              <a:cs typeface="Roboto"/>
              <a:sym typeface="Roboto"/>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7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696" name="Google Shape;696;p72"/>
          <p:cNvSpPr txBox="1">
            <a:spLocks noGrp="1"/>
          </p:cNvSpPr>
          <p:nvPr>
            <p:ph type="body" idx="1"/>
          </p:nvPr>
        </p:nvSpPr>
        <p:spPr>
          <a:xfrm>
            <a:off x="321906" y="1063510"/>
            <a:ext cx="8507100" cy="33798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Rough Comparison with Baseline (and some rounding)</a:t>
            </a:r>
            <a:endParaRPr/>
          </a:p>
          <a:p>
            <a:pPr marL="274320" lvl="0" indent="-274320" algn="l" rtl="0">
              <a:lnSpc>
                <a:spcPct val="130000"/>
              </a:lnSpc>
              <a:spcBef>
                <a:spcPts val="0"/>
              </a:spcBef>
              <a:spcAft>
                <a:spcPts val="0"/>
              </a:spcAft>
              <a:buSzPts val="1400"/>
              <a:buChar char="•"/>
            </a:pPr>
            <a:r>
              <a:rPr lang="en"/>
              <a:t>Leading Vertex is the clear winner.</a:t>
            </a:r>
            <a:endParaRPr/>
          </a:p>
        </p:txBody>
      </p:sp>
      <p:graphicFrame>
        <p:nvGraphicFramePr>
          <p:cNvPr id="697" name="Google Shape;697;p72"/>
          <p:cNvGraphicFramePr/>
          <p:nvPr/>
        </p:nvGraphicFramePr>
        <p:xfrm>
          <a:off x="955950" y="2197725"/>
          <a:ext cx="7239000" cy="1584840"/>
        </p:xfrm>
        <a:graphic>
          <a:graphicData uri="http://schemas.openxmlformats.org/drawingml/2006/table">
            <a:tbl>
              <a:tblPr>
                <a:noFill/>
                <a:tableStyleId>{FF5025A9-A4E0-4EE2-ADD7-1DCA00A941EB}</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NVIDIA</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AMD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Intel</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Leading Vertex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1x</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SV_PrimitiveID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1.5x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1.8x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1x</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Non-Indexed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2.0x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2.6x</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1.6x</a:t>
                      </a:r>
                      <a:endParaRPr sz="1400" u="none" strike="noStrike" cap="none"/>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73"/>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Leading Vertex Example</a:t>
            </a:r>
            <a:endParaRPr/>
          </a:p>
        </p:txBody>
      </p:sp>
      <p:sp>
        <p:nvSpPr>
          <p:cNvPr id="703" name="Google Shape;703;p7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704" name="Google Shape;704;p73"/>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Here are some triangles.</a:t>
            </a:r>
            <a:endParaRPr/>
          </a:p>
          <a:p>
            <a:pPr marL="457200" lvl="0" indent="0" algn="l" rtl="0">
              <a:lnSpc>
                <a:spcPct val="130000"/>
              </a:lnSpc>
              <a:spcBef>
                <a:spcPts val="0"/>
              </a:spcBef>
              <a:spcAft>
                <a:spcPts val="0"/>
              </a:spcAft>
              <a:buSzPts val="1400"/>
              <a:buNone/>
            </a:pPr>
            <a:endParaRPr/>
          </a:p>
        </p:txBody>
      </p:sp>
      <p:pic>
        <p:nvPicPr>
          <p:cNvPr id="705" name="Google Shape;705;p73"/>
          <p:cNvPicPr preferRelativeResize="0"/>
          <p:nvPr/>
        </p:nvPicPr>
        <p:blipFill rotWithShape="1">
          <a:blip r:embed="rId3">
            <a:alphaModFix/>
          </a:blip>
          <a:srcRect/>
          <a:stretch/>
        </p:blipFill>
        <p:spPr>
          <a:xfrm>
            <a:off x="395650" y="1400175"/>
            <a:ext cx="4176352" cy="261022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4"/>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Leading Vertex Example</a:t>
            </a:r>
            <a:endParaRPr/>
          </a:p>
        </p:txBody>
      </p:sp>
      <p:sp>
        <p:nvSpPr>
          <p:cNvPr id="711" name="Google Shape;711;p74"/>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712" name="Google Shape;712;p74"/>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Here are some triangles.</a:t>
            </a:r>
            <a:endParaRPr/>
          </a:p>
          <a:p>
            <a:pPr marL="274320" lvl="0" indent="-274320" algn="l" rtl="0">
              <a:lnSpc>
                <a:spcPct val="130000"/>
              </a:lnSpc>
              <a:spcBef>
                <a:spcPts val="0"/>
              </a:spcBef>
              <a:spcAft>
                <a:spcPts val="0"/>
              </a:spcAft>
              <a:buSzPts val="1400"/>
              <a:buChar char="•"/>
            </a:pPr>
            <a:r>
              <a:rPr lang="en"/>
              <a:t>Let’s number the vertices.</a:t>
            </a:r>
            <a:endParaRPr/>
          </a:p>
          <a:p>
            <a:pPr marL="457200" lvl="0" indent="0" algn="l" rtl="0">
              <a:lnSpc>
                <a:spcPct val="130000"/>
              </a:lnSpc>
              <a:spcBef>
                <a:spcPts val="0"/>
              </a:spcBef>
              <a:spcAft>
                <a:spcPts val="0"/>
              </a:spcAft>
              <a:buSzPts val="1400"/>
              <a:buNone/>
            </a:pPr>
            <a:endParaRPr/>
          </a:p>
        </p:txBody>
      </p:sp>
      <p:pic>
        <p:nvPicPr>
          <p:cNvPr id="713" name="Google Shape;713;p74"/>
          <p:cNvPicPr preferRelativeResize="0"/>
          <p:nvPr/>
        </p:nvPicPr>
        <p:blipFill rotWithShape="1">
          <a:blip r:embed="rId3">
            <a:alphaModFix/>
          </a:blip>
          <a:srcRect/>
          <a:stretch/>
        </p:blipFill>
        <p:spPr>
          <a:xfrm>
            <a:off x="395650" y="1400175"/>
            <a:ext cx="4176352" cy="261022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75"/>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Leading Vertex Example</a:t>
            </a:r>
            <a:endParaRPr/>
          </a:p>
        </p:txBody>
      </p:sp>
      <p:sp>
        <p:nvSpPr>
          <p:cNvPr id="719" name="Google Shape;719;p7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720" name="Google Shape;720;p75"/>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Here are some triangles.</a:t>
            </a:r>
            <a:endParaRPr/>
          </a:p>
          <a:p>
            <a:pPr marL="274320" lvl="0" indent="-274320" algn="l" rtl="0">
              <a:lnSpc>
                <a:spcPct val="130000"/>
              </a:lnSpc>
              <a:spcBef>
                <a:spcPts val="0"/>
              </a:spcBef>
              <a:spcAft>
                <a:spcPts val="0"/>
              </a:spcAft>
              <a:buSzPts val="1400"/>
              <a:buChar char="•"/>
            </a:pPr>
            <a:r>
              <a:rPr lang="en"/>
              <a:t>Let’s number the vertices.</a:t>
            </a:r>
            <a:endParaRPr/>
          </a:p>
          <a:p>
            <a:pPr marL="274320" lvl="0" indent="-274320" algn="l" rtl="0">
              <a:lnSpc>
                <a:spcPct val="130000"/>
              </a:lnSpc>
              <a:spcBef>
                <a:spcPts val="0"/>
              </a:spcBef>
              <a:spcAft>
                <a:spcPts val="0"/>
              </a:spcAft>
              <a:buSzPts val="1400"/>
              <a:buChar char="•"/>
            </a:pPr>
            <a:r>
              <a:rPr lang="en"/>
              <a:t>Here is a proposed index list.</a:t>
            </a:r>
            <a:endParaRPr/>
          </a:p>
          <a:p>
            <a:pPr marL="457200" lvl="0" indent="0" algn="l" rtl="0">
              <a:lnSpc>
                <a:spcPct val="130000"/>
              </a:lnSpc>
              <a:spcBef>
                <a:spcPts val="0"/>
              </a:spcBef>
              <a:spcAft>
                <a:spcPts val="0"/>
              </a:spcAft>
              <a:buSzPts val="1400"/>
              <a:buNone/>
            </a:pPr>
            <a:endParaRPr/>
          </a:p>
        </p:txBody>
      </p:sp>
      <p:pic>
        <p:nvPicPr>
          <p:cNvPr id="721" name="Google Shape;721;p75"/>
          <p:cNvPicPr preferRelativeResize="0"/>
          <p:nvPr/>
        </p:nvPicPr>
        <p:blipFill rotWithShape="1">
          <a:blip r:embed="rId3">
            <a:alphaModFix/>
          </a:blip>
          <a:srcRect/>
          <a:stretch/>
        </p:blipFill>
        <p:spPr>
          <a:xfrm>
            <a:off x="395650" y="1400175"/>
            <a:ext cx="4176352" cy="2610223"/>
          </a:xfrm>
          <a:prstGeom prst="rect">
            <a:avLst/>
          </a:prstGeom>
          <a:noFill/>
          <a:ln>
            <a:noFill/>
          </a:ln>
        </p:spPr>
      </p:pic>
      <p:pic>
        <p:nvPicPr>
          <p:cNvPr id="722" name="Google Shape;722;p75"/>
          <p:cNvPicPr preferRelativeResize="0"/>
          <p:nvPr/>
        </p:nvPicPr>
        <p:blipFill rotWithShape="1">
          <a:blip r:embed="rId4">
            <a:alphaModFix/>
          </a:blip>
          <a:srcRect/>
          <a:stretch/>
        </p:blipFill>
        <p:spPr>
          <a:xfrm>
            <a:off x="5760325" y="3077550"/>
            <a:ext cx="1139350" cy="18000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6"/>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Leading Vertex Example</a:t>
            </a:r>
            <a:endParaRPr/>
          </a:p>
        </p:txBody>
      </p:sp>
      <p:sp>
        <p:nvSpPr>
          <p:cNvPr id="728" name="Google Shape;728;p7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729" name="Google Shape;729;p76"/>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Here are some triangles.</a:t>
            </a:r>
            <a:endParaRPr/>
          </a:p>
          <a:p>
            <a:pPr marL="274320" lvl="0" indent="-274320" algn="l" rtl="0">
              <a:lnSpc>
                <a:spcPct val="130000"/>
              </a:lnSpc>
              <a:spcBef>
                <a:spcPts val="0"/>
              </a:spcBef>
              <a:spcAft>
                <a:spcPts val="0"/>
              </a:spcAft>
              <a:buSzPts val="1400"/>
              <a:buChar char="•"/>
            </a:pPr>
            <a:r>
              <a:rPr lang="en"/>
              <a:t>Let’s number the vertices.</a:t>
            </a:r>
            <a:endParaRPr/>
          </a:p>
          <a:p>
            <a:pPr marL="274320" lvl="0" indent="-274320" algn="l" rtl="0">
              <a:lnSpc>
                <a:spcPct val="130000"/>
              </a:lnSpc>
              <a:spcBef>
                <a:spcPts val="0"/>
              </a:spcBef>
              <a:spcAft>
                <a:spcPts val="0"/>
              </a:spcAft>
              <a:buSzPts val="1400"/>
              <a:buChar char="•"/>
            </a:pPr>
            <a:r>
              <a:rPr lang="en"/>
              <a:t>Here is a proposed index list.</a:t>
            </a:r>
            <a:endParaRPr/>
          </a:p>
          <a:p>
            <a:pPr marL="274320" lvl="0" indent="-274320" algn="l" rtl="0">
              <a:lnSpc>
                <a:spcPct val="130000"/>
              </a:lnSpc>
              <a:spcBef>
                <a:spcPts val="0"/>
              </a:spcBef>
              <a:spcAft>
                <a:spcPts val="0"/>
              </a:spcAft>
              <a:buSzPts val="1400"/>
              <a:buChar char="•"/>
            </a:pPr>
            <a:r>
              <a:rPr lang="en"/>
              <a:t>Notice a pattern in the first column?</a:t>
            </a:r>
            <a:endParaRPr/>
          </a:p>
          <a:p>
            <a:pPr marL="457200" lvl="0" indent="0" algn="l" rtl="0">
              <a:lnSpc>
                <a:spcPct val="130000"/>
              </a:lnSpc>
              <a:spcBef>
                <a:spcPts val="0"/>
              </a:spcBef>
              <a:spcAft>
                <a:spcPts val="0"/>
              </a:spcAft>
              <a:buSzPts val="1400"/>
              <a:buNone/>
            </a:pPr>
            <a:endParaRPr/>
          </a:p>
        </p:txBody>
      </p:sp>
      <p:pic>
        <p:nvPicPr>
          <p:cNvPr id="730" name="Google Shape;730;p76"/>
          <p:cNvPicPr preferRelativeResize="0"/>
          <p:nvPr/>
        </p:nvPicPr>
        <p:blipFill rotWithShape="1">
          <a:blip r:embed="rId3">
            <a:alphaModFix/>
          </a:blip>
          <a:srcRect/>
          <a:stretch/>
        </p:blipFill>
        <p:spPr>
          <a:xfrm>
            <a:off x="395650" y="1400175"/>
            <a:ext cx="4176352" cy="2610223"/>
          </a:xfrm>
          <a:prstGeom prst="rect">
            <a:avLst/>
          </a:prstGeom>
          <a:noFill/>
          <a:ln>
            <a:noFill/>
          </a:ln>
        </p:spPr>
      </p:pic>
      <p:pic>
        <p:nvPicPr>
          <p:cNvPr id="731" name="Google Shape;731;p76"/>
          <p:cNvPicPr preferRelativeResize="0"/>
          <p:nvPr/>
        </p:nvPicPr>
        <p:blipFill rotWithShape="1">
          <a:blip r:embed="rId4">
            <a:alphaModFix/>
          </a:blip>
          <a:srcRect/>
          <a:stretch/>
        </p:blipFill>
        <p:spPr>
          <a:xfrm>
            <a:off x="5760325" y="3077550"/>
            <a:ext cx="1139350" cy="180008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77"/>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Leading Vertex</a:t>
            </a:r>
            <a:endParaRPr/>
          </a:p>
        </p:txBody>
      </p:sp>
      <p:sp>
        <p:nvSpPr>
          <p:cNvPr id="737" name="Google Shape;737;p7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738" name="Google Shape;738;p77"/>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Use flat/nointerpolate mode.</a:t>
            </a:r>
            <a:endParaRPr/>
          </a:p>
          <a:p>
            <a:pPr marL="274320" lvl="0" indent="-274320" algn="l" rtl="0">
              <a:lnSpc>
                <a:spcPct val="130000"/>
              </a:lnSpc>
              <a:spcBef>
                <a:spcPts val="0"/>
              </a:spcBef>
              <a:spcAft>
                <a:spcPts val="0"/>
              </a:spcAft>
              <a:buSzPts val="1400"/>
              <a:buChar char="•"/>
            </a:pPr>
            <a:r>
              <a:rPr lang="en"/>
              <a:t>One color is used for entire triangle.</a:t>
            </a:r>
            <a:endParaRPr/>
          </a:p>
          <a:p>
            <a:pPr marL="914400" lvl="1" indent="-317500" algn="l" rtl="0">
              <a:lnSpc>
                <a:spcPct val="130000"/>
              </a:lnSpc>
              <a:spcBef>
                <a:spcPts val="0"/>
              </a:spcBef>
              <a:spcAft>
                <a:spcPts val="0"/>
              </a:spcAft>
              <a:buSzPts val="1400"/>
              <a:buChar char="–"/>
            </a:pPr>
            <a:r>
              <a:rPr lang="en"/>
              <a:t>Called the “Provoking Vertex”</a:t>
            </a:r>
            <a:endParaRPr/>
          </a:p>
          <a:p>
            <a:pPr marL="914400" lvl="1" indent="-317500" algn="l" rtl="0">
              <a:lnSpc>
                <a:spcPct val="130000"/>
              </a:lnSpc>
              <a:spcBef>
                <a:spcPts val="0"/>
              </a:spcBef>
              <a:spcAft>
                <a:spcPts val="0"/>
              </a:spcAft>
              <a:buSzPts val="1400"/>
              <a:buChar char="–"/>
            </a:pPr>
            <a:r>
              <a:rPr lang="en"/>
              <a:t>First vertex on most platforms.</a:t>
            </a:r>
            <a:endParaRPr/>
          </a:p>
          <a:p>
            <a:pPr marL="914400" lvl="1" indent="-317500" algn="l" rtl="0">
              <a:lnSpc>
                <a:spcPct val="130000"/>
              </a:lnSpc>
              <a:spcBef>
                <a:spcPts val="0"/>
              </a:spcBef>
              <a:spcAft>
                <a:spcPts val="0"/>
              </a:spcAft>
              <a:buSzPts val="1400"/>
              <a:buChar char="–"/>
            </a:pPr>
            <a:r>
              <a:rPr lang="en"/>
              <a:t>Last vertex on OpenGL.</a:t>
            </a:r>
            <a:endParaRPr/>
          </a:p>
          <a:p>
            <a:pPr marL="457200" lvl="0" indent="0" algn="l" rtl="0">
              <a:lnSpc>
                <a:spcPct val="130000"/>
              </a:lnSpc>
              <a:spcBef>
                <a:spcPts val="0"/>
              </a:spcBef>
              <a:spcAft>
                <a:spcPts val="0"/>
              </a:spcAft>
              <a:buSzPts val="1400"/>
              <a:buNone/>
            </a:pPr>
            <a:endParaRPr/>
          </a:p>
        </p:txBody>
      </p:sp>
      <p:pic>
        <p:nvPicPr>
          <p:cNvPr id="739" name="Google Shape;739;p77"/>
          <p:cNvPicPr preferRelativeResize="0"/>
          <p:nvPr/>
        </p:nvPicPr>
        <p:blipFill rotWithShape="1">
          <a:blip r:embed="rId3">
            <a:alphaModFix/>
          </a:blip>
          <a:srcRect/>
          <a:stretch/>
        </p:blipFill>
        <p:spPr>
          <a:xfrm>
            <a:off x="395650" y="1400175"/>
            <a:ext cx="4176352" cy="2610223"/>
          </a:xfrm>
          <a:prstGeom prst="rect">
            <a:avLst/>
          </a:prstGeom>
          <a:noFill/>
          <a:ln>
            <a:noFill/>
          </a:ln>
        </p:spPr>
      </p:pic>
      <p:pic>
        <p:nvPicPr>
          <p:cNvPr id="740" name="Google Shape;740;p77"/>
          <p:cNvPicPr preferRelativeResize="0"/>
          <p:nvPr/>
        </p:nvPicPr>
        <p:blipFill rotWithShape="1">
          <a:blip r:embed="rId4">
            <a:alphaModFix/>
          </a:blip>
          <a:srcRect/>
          <a:stretch/>
        </p:blipFill>
        <p:spPr>
          <a:xfrm>
            <a:off x="4663675" y="3562325"/>
            <a:ext cx="4247750" cy="8819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78"/>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Leading Vertex</a:t>
            </a:r>
            <a:endParaRPr/>
          </a:p>
        </p:txBody>
      </p:sp>
      <p:sp>
        <p:nvSpPr>
          <p:cNvPr id="746" name="Google Shape;746;p78"/>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747" name="Google Shape;747;p78"/>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Step 1) Initial Tris</a:t>
            </a:r>
            <a:endParaRPr/>
          </a:p>
          <a:p>
            <a:pPr marL="274320" lvl="0" indent="-274320" algn="l" rtl="0">
              <a:lnSpc>
                <a:spcPct val="130000"/>
              </a:lnSpc>
              <a:spcBef>
                <a:spcPts val="0"/>
              </a:spcBef>
              <a:spcAft>
                <a:spcPts val="0"/>
              </a:spcAft>
              <a:buSzPts val="1400"/>
              <a:buChar char="•"/>
            </a:pPr>
            <a:r>
              <a:rPr lang="en"/>
              <a:t>Step 2) Rotate Vertices</a:t>
            </a:r>
            <a:endParaRPr/>
          </a:p>
          <a:p>
            <a:pPr marL="457200" lvl="0" indent="0" algn="l" rtl="0">
              <a:lnSpc>
                <a:spcPct val="130000"/>
              </a:lnSpc>
              <a:spcBef>
                <a:spcPts val="0"/>
              </a:spcBef>
              <a:spcAft>
                <a:spcPts val="0"/>
              </a:spcAft>
              <a:buSzPts val="1400"/>
              <a:buNone/>
            </a:pPr>
            <a:endParaRPr/>
          </a:p>
        </p:txBody>
      </p:sp>
      <p:pic>
        <p:nvPicPr>
          <p:cNvPr id="748" name="Google Shape;748;p78"/>
          <p:cNvPicPr preferRelativeResize="0"/>
          <p:nvPr/>
        </p:nvPicPr>
        <p:blipFill rotWithShape="1">
          <a:blip r:embed="rId3">
            <a:alphaModFix/>
          </a:blip>
          <a:srcRect/>
          <a:stretch/>
        </p:blipFill>
        <p:spPr>
          <a:xfrm>
            <a:off x="395650" y="1400175"/>
            <a:ext cx="4176352" cy="261022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79"/>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Clr>
                <a:schemeClr val="dk1"/>
              </a:buClr>
              <a:buSzPts val="1400"/>
              <a:buFont typeface="Arial"/>
              <a:buNone/>
            </a:pPr>
            <a:r>
              <a:rPr lang="en"/>
              <a:t>Step 1) Initial Tris</a:t>
            </a:r>
            <a:endParaRPr/>
          </a:p>
        </p:txBody>
      </p:sp>
      <p:sp>
        <p:nvSpPr>
          <p:cNvPr id="754" name="Google Shape;754;p79"/>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755" name="Google Shape;755;p79"/>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First, count the number of tris touching each vertex (valence).</a:t>
            </a:r>
            <a:endParaRPr/>
          </a:p>
          <a:p>
            <a:pPr marL="914400" lvl="0" indent="0" algn="l" rtl="0">
              <a:lnSpc>
                <a:spcPct val="130000"/>
              </a:lnSpc>
              <a:spcBef>
                <a:spcPts val="0"/>
              </a:spcBef>
              <a:spcAft>
                <a:spcPts val="0"/>
              </a:spcAft>
              <a:buSzPts val="1400"/>
              <a:buNone/>
            </a:pPr>
            <a:endParaRPr/>
          </a:p>
          <a:p>
            <a:pPr marL="457200" lvl="0" indent="0" algn="l" rtl="0">
              <a:lnSpc>
                <a:spcPct val="130000"/>
              </a:lnSpc>
              <a:spcBef>
                <a:spcPts val="0"/>
              </a:spcBef>
              <a:spcAft>
                <a:spcPts val="0"/>
              </a:spcAft>
              <a:buSzPts val="1400"/>
              <a:buNone/>
            </a:pPr>
            <a:endParaRPr/>
          </a:p>
        </p:txBody>
      </p:sp>
      <p:pic>
        <p:nvPicPr>
          <p:cNvPr id="756" name="Google Shape;756;p79"/>
          <p:cNvPicPr preferRelativeResize="0"/>
          <p:nvPr/>
        </p:nvPicPr>
        <p:blipFill rotWithShape="1">
          <a:blip r:embed="rId3">
            <a:alphaModFix/>
          </a:blip>
          <a:srcRect/>
          <a:stretch/>
        </p:blipFill>
        <p:spPr>
          <a:xfrm>
            <a:off x="395650" y="1400175"/>
            <a:ext cx="4176352" cy="26102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8"/>
          <p:cNvPicPr preferRelativeResize="0"/>
          <p:nvPr/>
        </p:nvPicPr>
        <p:blipFill rotWithShape="1">
          <a:blip r:embed="rId3">
            <a:alphaModFix/>
          </a:blip>
          <a:srcRect/>
          <a:stretch/>
        </p:blipFill>
        <p:spPr>
          <a:xfrm>
            <a:off x="726375" y="1070648"/>
            <a:ext cx="3018322" cy="1697801"/>
          </a:xfrm>
          <a:prstGeom prst="rect">
            <a:avLst/>
          </a:prstGeom>
          <a:noFill/>
          <a:ln>
            <a:noFill/>
          </a:ln>
        </p:spPr>
      </p:pic>
      <p:sp>
        <p:nvSpPr>
          <p:cNvPr id="132" name="Google Shape;132;p8"/>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Enhance…</a:t>
            </a:r>
            <a:endParaRPr/>
          </a:p>
        </p:txBody>
      </p:sp>
      <p:sp>
        <p:nvSpPr>
          <p:cNvPr id="133" name="Google Shape;133;p8"/>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VISIBILITY AND VRS</a:t>
            </a:r>
            <a:endParaRPr/>
          </a:p>
        </p:txBody>
      </p:sp>
      <p:sp>
        <p:nvSpPr>
          <p:cNvPr id="134" name="Google Shape;134;p8"/>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Geometry Border</a:t>
            </a:r>
            <a:endParaRPr/>
          </a:p>
          <a:p>
            <a:pPr marL="914400" lvl="1" indent="-317500" algn="l" rtl="0">
              <a:lnSpc>
                <a:spcPct val="130000"/>
              </a:lnSpc>
              <a:spcBef>
                <a:spcPts val="0"/>
              </a:spcBef>
              <a:spcAft>
                <a:spcPts val="0"/>
              </a:spcAft>
              <a:buSzPts val="1400"/>
              <a:buChar char="–"/>
            </a:pPr>
            <a:r>
              <a:rPr lang="en"/>
              <a:t>G</a:t>
            </a:r>
            <a:r>
              <a:rPr lang="en" sz="1400"/>
              <a:t>reen </a:t>
            </a:r>
            <a:r>
              <a:rPr lang="en"/>
              <a:t>B</a:t>
            </a:r>
            <a:r>
              <a:rPr lang="en" sz="1400"/>
              <a:t>ox</a:t>
            </a:r>
            <a:endParaRPr sz="1400"/>
          </a:p>
          <a:p>
            <a:pPr marL="914400" lvl="1" indent="-317500" algn="l" rtl="0">
              <a:lnSpc>
                <a:spcPct val="130000"/>
              </a:lnSpc>
              <a:spcBef>
                <a:spcPts val="0"/>
              </a:spcBef>
              <a:spcAft>
                <a:spcPts val="0"/>
              </a:spcAft>
              <a:buSzPts val="1400"/>
              <a:buChar char="–"/>
            </a:pPr>
            <a:r>
              <a:rPr lang="en" sz="1400"/>
              <a:t>Very important to preserve this border</a:t>
            </a:r>
            <a:endParaRPr/>
          </a:p>
          <a:p>
            <a:pPr marL="274320" lvl="0" indent="-274320" algn="l" rtl="0">
              <a:lnSpc>
                <a:spcPct val="130000"/>
              </a:lnSpc>
              <a:spcBef>
                <a:spcPts val="0"/>
              </a:spcBef>
              <a:spcAft>
                <a:spcPts val="0"/>
              </a:spcAft>
              <a:buSzPts val="1400"/>
              <a:buChar char="•"/>
            </a:pPr>
            <a:r>
              <a:rPr lang="en"/>
              <a:t>Texture Detail</a:t>
            </a:r>
            <a:endParaRPr/>
          </a:p>
          <a:p>
            <a:pPr marL="914400" lvl="1" indent="-317500" algn="l" rtl="0">
              <a:lnSpc>
                <a:spcPct val="130000"/>
              </a:lnSpc>
              <a:spcBef>
                <a:spcPts val="0"/>
              </a:spcBef>
              <a:spcAft>
                <a:spcPts val="0"/>
              </a:spcAft>
              <a:buSzPts val="1400"/>
              <a:buChar char="–"/>
            </a:pPr>
            <a:r>
              <a:rPr lang="en"/>
              <a:t>Yellow Box</a:t>
            </a:r>
            <a:endParaRPr/>
          </a:p>
          <a:p>
            <a:pPr marL="1371600" lvl="2" indent="-317500" algn="l" rtl="0">
              <a:lnSpc>
                <a:spcPct val="130000"/>
              </a:lnSpc>
              <a:spcBef>
                <a:spcPts val="0"/>
              </a:spcBef>
              <a:spcAft>
                <a:spcPts val="0"/>
              </a:spcAft>
              <a:buSzPts val="1400"/>
              <a:buChar char="•"/>
            </a:pPr>
            <a:r>
              <a:rPr lang="en"/>
              <a:t>Less important but still matters</a:t>
            </a:r>
            <a:endParaRPr/>
          </a:p>
          <a:p>
            <a:pPr marL="914400" lvl="0" indent="0" algn="l" rtl="0">
              <a:lnSpc>
                <a:spcPct val="130000"/>
              </a:lnSpc>
              <a:spcBef>
                <a:spcPts val="0"/>
              </a:spcBef>
              <a:spcAft>
                <a:spcPts val="0"/>
              </a:spcAft>
              <a:buSzPts val="1400"/>
              <a:buNone/>
            </a:pPr>
            <a:endParaRPr/>
          </a:p>
          <a:p>
            <a:pPr marL="274320" lvl="0" indent="-228600" algn="l" rtl="0">
              <a:lnSpc>
                <a:spcPct val="130000"/>
              </a:lnSpc>
              <a:spcBef>
                <a:spcPts val="0"/>
              </a:spcBef>
              <a:spcAft>
                <a:spcPts val="0"/>
              </a:spcAft>
              <a:buSzPts val="600"/>
              <a:buNone/>
            </a:pPr>
            <a:endParaRPr sz="600"/>
          </a:p>
        </p:txBody>
      </p:sp>
      <p:pic>
        <p:nvPicPr>
          <p:cNvPr id="135" name="Google Shape;135;p8"/>
          <p:cNvPicPr preferRelativeResize="0"/>
          <p:nvPr/>
        </p:nvPicPr>
        <p:blipFill rotWithShape="1">
          <a:blip r:embed="rId4">
            <a:alphaModFix/>
          </a:blip>
          <a:srcRect/>
          <a:stretch/>
        </p:blipFill>
        <p:spPr>
          <a:xfrm>
            <a:off x="1597652" y="3103200"/>
            <a:ext cx="1458443" cy="1486050"/>
          </a:xfrm>
          <a:prstGeom prst="rect">
            <a:avLst/>
          </a:prstGeom>
          <a:noFill/>
          <a:ln>
            <a:noFill/>
          </a:ln>
        </p:spPr>
      </p:pic>
      <p:cxnSp>
        <p:nvCxnSpPr>
          <p:cNvPr id="136" name="Google Shape;136;p8"/>
          <p:cNvCxnSpPr/>
          <p:nvPr/>
        </p:nvCxnSpPr>
        <p:spPr>
          <a:xfrm rot="10800000" flipH="1">
            <a:off x="2326874" y="2103300"/>
            <a:ext cx="195000" cy="936900"/>
          </a:xfrm>
          <a:prstGeom prst="straightConnector1">
            <a:avLst/>
          </a:prstGeom>
          <a:noFill/>
          <a:ln w="38100" cap="flat" cmpd="sng">
            <a:solidFill>
              <a:srgbClr val="0000FF"/>
            </a:solidFill>
            <a:prstDash val="solid"/>
            <a:round/>
            <a:headEnd type="none" w="sm" len="sm"/>
            <a:tailEnd type="triangle" w="med" len="med"/>
          </a:ln>
        </p:spPr>
      </p:cxn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80"/>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Clr>
                <a:schemeClr val="dk1"/>
              </a:buClr>
              <a:buSzPts val="1400"/>
              <a:buFont typeface="Arial"/>
              <a:buNone/>
            </a:pPr>
            <a:r>
              <a:rPr lang="en"/>
              <a:t>Step 1) Initial Tris</a:t>
            </a:r>
            <a:endParaRPr/>
          </a:p>
        </p:txBody>
      </p:sp>
      <p:sp>
        <p:nvSpPr>
          <p:cNvPr id="762" name="Google Shape;762;p8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763" name="Google Shape;763;p80"/>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First, count the number of tris touching each vertex (valence).</a:t>
            </a:r>
            <a:endParaRPr/>
          </a:p>
          <a:p>
            <a:pPr marL="274320" lvl="0" indent="-274320" algn="l" rtl="0">
              <a:lnSpc>
                <a:spcPct val="130000"/>
              </a:lnSpc>
              <a:spcBef>
                <a:spcPts val="0"/>
              </a:spcBef>
              <a:spcAft>
                <a:spcPts val="0"/>
              </a:spcAft>
              <a:buSzPts val="1400"/>
              <a:buChar char="•"/>
            </a:pPr>
            <a:r>
              <a:rPr lang="en"/>
              <a:t>How to handle this triangle?</a:t>
            </a:r>
            <a:endParaRPr/>
          </a:p>
          <a:p>
            <a:pPr marL="914400" lvl="1" indent="-317500" algn="l" rtl="0">
              <a:lnSpc>
                <a:spcPct val="130000"/>
              </a:lnSpc>
              <a:spcBef>
                <a:spcPts val="0"/>
              </a:spcBef>
              <a:spcAft>
                <a:spcPts val="0"/>
              </a:spcAft>
              <a:buSzPts val="1400"/>
              <a:buChar char="–"/>
            </a:pPr>
            <a:r>
              <a:rPr lang="en"/>
              <a:t>Intuition: We should use the vertex with lowest valence.</a:t>
            </a:r>
            <a:endParaRPr/>
          </a:p>
          <a:p>
            <a:pPr marL="914400" lvl="1" indent="-317500" algn="l" rtl="0">
              <a:lnSpc>
                <a:spcPct val="130000"/>
              </a:lnSpc>
              <a:spcBef>
                <a:spcPts val="0"/>
              </a:spcBef>
              <a:spcAft>
                <a:spcPts val="0"/>
              </a:spcAft>
              <a:buSzPts val="1400"/>
              <a:buChar char="–"/>
            </a:pPr>
            <a:r>
              <a:rPr lang="en"/>
              <a:t>That one on the right can’t be used for any other triangle.</a:t>
            </a:r>
            <a:endParaRPr/>
          </a:p>
        </p:txBody>
      </p:sp>
      <p:pic>
        <p:nvPicPr>
          <p:cNvPr id="764" name="Google Shape;764;p80"/>
          <p:cNvPicPr preferRelativeResize="0"/>
          <p:nvPr/>
        </p:nvPicPr>
        <p:blipFill rotWithShape="1">
          <a:blip r:embed="rId3">
            <a:alphaModFix/>
          </a:blip>
          <a:srcRect/>
          <a:stretch/>
        </p:blipFill>
        <p:spPr>
          <a:xfrm>
            <a:off x="395650" y="1400175"/>
            <a:ext cx="4176352" cy="261022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81"/>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Step 1) Initial Tris</a:t>
            </a:r>
            <a:endParaRPr/>
          </a:p>
        </p:txBody>
      </p:sp>
      <p:sp>
        <p:nvSpPr>
          <p:cNvPr id="770" name="Google Shape;770;p8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771" name="Google Shape;771;p81"/>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For each triangle:</a:t>
            </a:r>
            <a:endParaRPr/>
          </a:p>
          <a:p>
            <a:pPr marL="914400" lvl="1" indent="-317500" algn="l" rtl="0">
              <a:lnSpc>
                <a:spcPct val="130000"/>
              </a:lnSpc>
              <a:spcBef>
                <a:spcPts val="0"/>
              </a:spcBef>
              <a:spcAft>
                <a:spcPts val="0"/>
              </a:spcAft>
              <a:buSzPts val="1400"/>
              <a:buChar char="–"/>
            </a:pPr>
            <a:r>
              <a:rPr lang="en"/>
              <a:t>If vertex is available?</a:t>
            </a:r>
            <a:endParaRPr/>
          </a:p>
          <a:p>
            <a:pPr marL="1371600" lvl="2" indent="-317500" algn="l" rtl="0">
              <a:lnSpc>
                <a:spcPct val="130000"/>
              </a:lnSpc>
              <a:spcBef>
                <a:spcPts val="0"/>
              </a:spcBef>
              <a:spcAft>
                <a:spcPts val="0"/>
              </a:spcAft>
              <a:buSzPts val="1400"/>
              <a:buChar char="•"/>
            </a:pPr>
            <a:r>
              <a:rPr lang="en"/>
              <a:t>Take it</a:t>
            </a:r>
            <a:endParaRPr/>
          </a:p>
          <a:p>
            <a:pPr marL="914400" lvl="1" indent="-317500" algn="l" rtl="0">
              <a:lnSpc>
                <a:spcPct val="130000"/>
              </a:lnSpc>
              <a:spcBef>
                <a:spcPts val="0"/>
              </a:spcBef>
              <a:spcAft>
                <a:spcPts val="0"/>
              </a:spcAft>
              <a:buSzPts val="1400"/>
              <a:buChar char="–"/>
            </a:pPr>
            <a:r>
              <a:rPr lang="en"/>
              <a:t>If no vertex is available?</a:t>
            </a:r>
            <a:endParaRPr/>
          </a:p>
          <a:p>
            <a:pPr marL="1371600" lvl="2" indent="-317500" algn="l" rtl="0">
              <a:lnSpc>
                <a:spcPct val="130000"/>
              </a:lnSpc>
              <a:spcBef>
                <a:spcPts val="0"/>
              </a:spcBef>
              <a:spcAft>
                <a:spcPts val="0"/>
              </a:spcAft>
              <a:buSzPts val="1400"/>
              <a:buChar char="•"/>
            </a:pPr>
            <a:r>
              <a:rPr lang="en"/>
              <a:t>Try again in next pass</a:t>
            </a:r>
            <a:endParaRPr/>
          </a:p>
          <a:p>
            <a:pPr marL="457200" lvl="0" indent="0" algn="l" rtl="0">
              <a:lnSpc>
                <a:spcPct val="130000"/>
              </a:lnSpc>
              <a:spcBef>
                <a:spcPts val="0"/>
              </a:spcBef>
              <a:spcAft>
                <a:spcPts val="0"/>
              </a:spcAft>
              <a:buSzPts val="1400"/>
              <a:buNone/>
            </a:pPr>
            <a:endParaRPr/>
          </a:p>
        </p:txBody>
      </p:sp>
      <p:pic>
        <p:nvPicPr>
          <p:cNvPr id="772" name="Google Shape;772;p81"/>
          <p:cNvPicPr preferRelativeResize="0"/>
          <p:nvPr/>
        </p:nvPicPr>
        <p:blipFill rotWithShape="1">
          <a:blip r:embed="rId3">
            <a:alphaModFix/>
          </a:blip>
          <a:srcRect/>
          <a:stretch/>
        </p:blipFill>
        <p:spPr>
          <a:xfrm>
            <a:off x="395650" y="1400175"/>
            <a:ext cx="4176352" cy="261022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8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778" name="Google Shape;778;p82"/>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Back to our example.</a:t>
            </a:r>
            <a:endParaRPr/>
          </a:p>
          <a:p>
            <a:pPr marL="274320" lvl="0" indent="-274320" algn="l" rtl="0">
              <a:lnSpc>
                <a:spcPct val="130000"/>
              </a:lnSpc>
              <a:spcBef>
                <a:spcPts val="0"/>
              </a:spcBef>
              <a:spcAft>
                <a:spcPts val="0"/>
              </a:spcAft>
              <a:buSzPts val="1400"/>
              <a:buChar char="•"/>
            </a:pPr>
            <a:r>
              <a:rPr lang="en"/>
              <a:t>Suppose these vertices were taken.</a:t>
            </a:r>
            <a:endParaRPr/>
          </a:p>
          <a:p>
            <a:pPr marL="914400" lvl="1" indent="-317500" algn="l" rtl="0">
              <a:lnSpc>
                <a:spcPct val="130000"/>
              </a:lnSpc>
              <a:spcBef>
                <a:spcPts val="0"/>
              </a:spcBef>
              <a:spcAft>
                <a:spcPts val="0"/>
              </a:spcAft>
              <a:buSzPts val="1400"/>
              <a:buChar char="–"/>
            </a:pPr>
            <a:r>
              <a:rPr lang="en"/>
              <a:t>Purple dot goes into their allocated triangle.</a:t>
            </a:r>
            <a:endParaRPr/>
          </a:p>
          <a:p>
            <a:pPr marL="914400" lvl="0" indent="0" algn="l" rtl="0">
              <a:lnSpc>
                <a:spcPct val="130000"/>
              </a:lnSpc>
              <a:spcBef>
                <a:spcPts val="0"/>
              </a:spcBef>
              <a:spcAft>
                <a:spcPts val="0"/>
              </a:spcAft>
              <a:buSzPts val="1400"/>
              <a:buNone/>
            </a:pPr>
            <a:endParaRPr/>
          </a:p>
          <a:p>
            <a:pPr marL="457200" lvl="0" indent="0" algn="l" rtl="0">
              <a:lnSpc>
                <a:spcPct val="130000"/>
              </a:lnSpc>
              <a:spcBef>
                <a:spcPts val="0"/>
              </a:spcBef>
              <a:spcAft>
                <a:spcPts val="0"/>
              </a:spcAft>
              <a:buSzPts val="1400"/>
              <a:buNone/>
            </a:pPr>
            <a:endParaRPr/>
          </a:p>
        </p:txBody>
      </p:sp>
      <p:pic>
        <p:nvPicPr>
          <p:cNvPr id="779" name="Google Shape;779;p82"/>
          <p:cNvPicPr preferRelativeResize="0"/>
          <p:nvPr/>
        </p:nvPicPr>
        <p:blipFill rotWithShape="1">
          <a:blip r:embed="rId3">
            <a:alphaModFix/>
          </a:blip>
          <a:srcRect/>
          <a:stretch/>
        </p:blipFill>
        <p:spPr>
          <a:xfrm>
            <a:off x="395650" y="1400175"/>
            <a:ext cx="4176352" cy="2610223"/>
          </a:xfrm>
          <a:prstGeom prst="rect">
            <a:avLst/>
          </a:prstGeom>
          <a:noFill/>
          <a:ln>
            <a:noFill/>
          </a:ln>
        </p:spPr>
      </p:pic>
      <p:sp>
        <p:nvSpPr>
          <p:cNvPr id="780" name="Google Shape;780;p82"/>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Step 2) Rotate Vertices</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8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786" name="Google Shape;786;p83"/>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Back to our example.</a:t>
            </a:r>
            <a:endParaRPr/>
          </a:p>
          <a:p>
            <a:pPr marL="274320" lvl="0" indent="-274320" algn="l" rtl="0">
              <a:lnSpc>
                <a:spcPct val="130000"/>
              </a:lnSpc>
              <a:spcBef>
                <a:spcPts val="0"/>
              </a:spcBef>
              <a:spcAft>
                <a:spcPts val="0"/>
              </a:spcAft>
              <a:buSzPts val="1400"/>
              <a:buChar char="•"/>
            </a:pPr>
            <a:r>
              <a:rPr lang="en"/>
              <a:t>Suppose these vertices were taken.</a:t>
            </a:r>
            <a:endParaRPr/>
          </a:p>
          <a:p>
            <a:pPr marL="914400" lvl="1" indent="-317500" algn="l" rtl="0">
              <a:lnSpc>
                <a:spcPct val="130000"/>
              </a:lnSpc>
              <a:spcBef>
                <a:spcPts val="0"/>
              </a:spcBef>
              <a:spcAft>
                <a:spcPts val="0"/>
              </a:spcAft>
              <a:buSzPts val="1400"/>
              <a:buChar char="–"/>
            </a:pPr>
            <a:r>
              <a:rPr lang="en" sz="1400"/>
              <a:t>Purple dot goes into their allocated triangle.</a:t>
            </a:r>
            <a:endParaRPr/>
          </a:p>
          <a:p>
            <a:pPr marL="274320" lvl="0" indent="-274320" algn="l" rtl="0">
              <a:lnSpc>
                <a:spcPct val="130000"/>
              </a:lnSpc>
              <a:spcBef>
                <a:spcPts val="0"/>
              </a:spcBef>
              <a:spcAft>
                <a:spcPts val="0"/>
              </a:spcAft>
              <a:buSzPts val="1400"/>
              <a:buChar char="•"/>
            </a:pPr>
            <a:r>
              <a:rPr lang="en"/>
              <a:t>Choose provoking vertex for tri.</a:t>
            </a:r>
            <a:endParaRPr/>
          </a:p>
          <a:p>
            <a:pPr marL="914400" lvl="0" indent="0" algn="l" rtl="0">
              <a:lnSpc>
                <a:spcPct val="130000"/>
              </a:lnSpc>
              <a:spcBef>
                <a:spcPts val="0"/>
              </a:spcBef>
              <a:spcAft>
                <a:spcPts val="0"/>
              </a:spcAft>
              <a:buSzPts val="1400"/>
              <a:buNone/>
            </a:pPr>
            <a:endParaRPr/>
          </a:p>
          <a:p>
            <a:pPr marL="457200" lvl="0" indent="0" algn="l" rtl="0">
              <a:lnSpc>
                <a:spcPct val="130000"/>
              </a:lnSpc>
              <a:spcBef>
                <a:spcPts val="0"/>
              </a:spcBef>
              <a:spcAft>
                <a:spcPts val="0"/>
              </a:spcAft>
              <a:buSzPts val="1400"/>
              <a:buNone/>
            </a:pPr>
            <a:endParaRPr/>
          </a:p>
        </p:txBody>
      </p:sp>
      <p:pic>
        <p:nvPicPr>
          <p:cNvPr id="787" name="Google Shape;787;p83"/>
          <p:cNvPicPr preferRelativeResize="0"/>
          <p:nvPr/>
        </p:nvPicPr>
        <p:blipFill rotWithShape="1">
          <a:blip r:embed="rId3">
            <a:alphaModFix/>
          </a:blip>
          <a:srcRect/>
          <a:stretch/>
        </p:blipFill>
        <p:spPr>
          <a:xfrm>
            <a:off x="395650" y="1400175"/>
            <a:ext cx="4176352" cy="2610223"/>
          </a:xfrm>
          <a:prstGeom prst="rect">
            <a:avLst/>
          </a:prstGeom>
          <a:noFill/>
          <a:ln>
            <a:noFill/>
          </a:ln>
        </p:spPr>
      </p:pic>
      <p:sp>
        <p:nvSpPr>
          <p:cNvPr id="788" name="Google Shape;788;p83"/>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Clr>
                <a:schemeClr val="dk1"/>
              </a:buClr>
              <a:buSzPts val="1400"/>
              <a:buFont typeface="Arial"/>
              <a:buNone/>
            </a:pPr>
            <a:r>
              <a:rPr lang="en"/>
              <a:t>Step 2) Rotate Vertices</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84"/>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794" name="Google Shape;794;p84"/>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Back to our example.</a:t>
            </a:r>
            <a:endParaRPr/>
          </a:p>
          <a:p>
            <a:pPr marL="274320" lvl="0" indent="-274320" algn="l" rtl="0">
              <a:lnSpc>
                <a:spcPct val="130000"/>
              </a:lnSpc>
              <a:spcBef>
                <a:spcPts val="0"/>
              </a:spcBef>
              <a:spcAft>
                <a:spcPts val="0"/>
              </a:spcAft>
              <a:buSzPts val="1400"/>
              <a:buChar char="•"/>
            </a:pPr>
            <a:r>
              <a:rPr lang="en"/>
              <a:t>Suppose these vertices were taken.</a:t>
            </a:r>
            <a:endParaRPr/>
          </a:p>
          <a:p>
            <a:pPr marL="914400" lvl="1" indent="-317500" algn="l" rtl="0">
              <a:lnSpc>
                <a:spcPct val="130000"/>
              </a:lnSpc>
              <a:spcBef>
                <a:spcPts val="0"/>
              </a:spcBef>
              <a:spcAft>
                <a:spcPts val="0"/>
              </a:spcAft>
              <a:buSzPts val="1400"/>
              <a:buChar char="–"/>
            </a:pPr>
            <a:r>
              <a:rPr lang="en" sz="1400"/>
              <a:t>Purple dot goes into their allocated triangle.</a:t>
            </a:r>
            <a:endParaRPr/>
          </a:p>
          <a:p>
            <a:pPr marL="274320" lvl="0" indent="-274320" algn="l" rtl="0">
              <a:lnSpc>
                <a:spcPct val="130000"/>
              </a:lnSpc>
              <a:spcBef>
                <a:spcPts val="0"/>
              </a:spcBef>
              <a:spcAft>
                <a:spcPts val="0"/>
              </a:spcAft>
              <a:buSzPts val="1400"/>
              <a:buChar char="•"/>
            </a:pPr>
            <a:r>
              <a:rPr lang="en"/>
              <a:t>Choose provoking vertex for tri.</a:t>
            </a:r>
            <a:endParaRPr/>
          </a:p>
          <a:p>
            <a:pPr marL="914400" lvl="1" indent="-317500" algn="l" rtl="0">
              <a:lnSpc>
                <a:spcPct val="130000"/>
              </a:lnSpc>
              <a:spcBef>
                <a:spcPts val="0"/>
              </a:spcBef>
              <a:spcAft>
                <a:spcPts val="0"/>
              </a:spcAft>
              <a:buSzPts val="1400"/>
              <a:buChar char="–"/>
            </a:pPr>
            <a:r>
              <a:rPr lang="en"/>
              <a:t>But all three are taken.</a:t>
            </a:r>
            <a:endParaRPr/>
          </a:p>
          <a:p>
            <a:pPr marL="914400" lvl="0" indent="0" algn="l" rtl="0">
              <a:lnSpc>
                <a:spcPct val="130000"/>
              </a:lnSpc>
              <a:spcBef>
                <a:spcPts val="0"/>
              </a:spcBef>
              <a:spcAft>
                <a:spcPts val="0"/>
              </a:spcAft>
              <a:buSzPts val="1400"/>
              <a:buNone/>
            </a:pPr>
            <a:endParaRPr/>
          </a:p>
          <a:p>
            <a:pPr marL="457200" lvl="0" indent="0" algn="l" rtl="0">
              <a:lnSpc>
                <a:spcPct val="130000"/>
              </a:lnSpc>
              <a:spcBef>
                <a:spcPts val="0"/>
              </a:spcBef>
              <a:spcAft>
                <a:spcPts val="0"/>
              </a:spcAft>
              <a:buSzPts val="1400"/>
              <a:buNone/>
            </a:pPr>
            <a:endParaRPr/>
          </a:p>
        </p:txBody>
      </p:sp>
      <p:pic>
        <p:nvPicPr>
          <p:cNvPr id="795" name="Google Shape;795;p84"/>
          <p:cNvPicPr preferRelativeResize="0"/>
          <p:nvPr/>
        </p:nvPicPr>
        <p:blipFill rotWithShape="1">
          <a:blip r:embed="rId3">
            <a:alphaModFix/>
          </a:blip>
          <a:srcRect/>
          <a:stretch/>
        </p:blipFill>
        <p:spPr>
          <a:xfrm>
            <a:off x="395650" y="1400175"/>
            <a:ext cx="4176352" cy="2610223"/>
          </a:xfrm>
          <a:prstGeom prst="rect">
            <a:avLst/>
          </a:prstGeom>
          <a:noFill/>
          <a:ln>
            <a:noFill/>
          </a:ln>
        </p:spPr>
      </p:pic>
      <p:sp>
        <p:nvSpPr>
          <p:cNvPr id="796" name="Google Shape;796;p84"/>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Clr>
                <a:schemeClr val="dk1"/>
              </a:buClr>
              <a:buSzPts val="1400"/>
              <a:buFont typeface="Arial"/>
              <a:buNone/>
            </a:pPr>
            <a:r>
              <a:rPr lang="en"/>
              <a:t>Step 2) Rotate Vertices</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8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802" name="Google Shape;802;p85"/>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Back to our example.</a:t>
            </a:r>
            <a:endParaRPr/>
          </a:p>
          <a:p>
            <a:pPr marL="274320" lvl="0" indent="-274320" algn="l" rtl="0">
              <a:lnSpc>
                <a:spcPct val="130000"/>
              </a:lnSpc>
              <a:spcBef>
                <a:spcPts val="0"/>
              </a:spcBef>
              <a:spcAft>
                <a:spcPts val="0"/>
              </a:spcAft>
              <a:buSzPts val="1400"/>
              <a:buChar char="•"/>
            </a:pPr>
            <a:r>
              <a:rPr lang="en"/>
              <a:t>Suppose these vertices were taken.</a:t>
            </a:r>
            <a:endParaRPr/>
          </a:p>
          <a:p>
            <a:pPr marL="914400" lvl="1" indent="-317500" algn="l" rtl="0">
              <a:lnSpc>
                <a:spcPct val="130000"/>
              </a:lnSpc>
              <a:spcBef>
                <a:spcPts val="0"/>
              </a:spcBef>
              <a:spcAft>
                <a:spcPts val="0"/>
              </a:spcAft>
              <a:buSzPts val="1400"/>
              <a:buChar char="–"/>
            </a:pPr>
            <a:r>
              <a:rPr lang="en" sz="1400"/>
              <a:t>Purple dot goes into their allocated triangle.</a:t>
            </a:r>
            <a:endParaRPr/>
          </a:p>
          <a:p>
            <a:pPr marL="274320" lvl="0" indent="-274320" algn="l" rtl="0">
              <a:lnSpc>
                <a:spcPct val="130000"/>
              </a:lnSpc>
              <a:spcBef>
                <a:spcPts val="0"/>
              </a:spcBef>
              <a:spcAft>
                <a:spcPts val="0"/>
              </a:spcAft>
              <a:buSzPts val="1400"/>
              <a:buChar char="•"/>
            </a:pPr>
            <a:r>
              <a:rPr lang="en"/>
              <a:t>Choose provoking vertex for tri.</a:t>
            </a:r>
            <a:endParaRPr/>
          </a:p>
          <a:p>
            <a:pPr marL="914400" lvl="1" indent="-317500" algn="l" rtl="0">
              <a:lnSpc>
                <a:spcPct val="130000"/>
              </a:lnSpc>
              <a:spcBef>
                <a:spcPts val="0"/>
              </a:spcBef>
              <a:spcAft>
                <a:spcPts val="0"/>
              </a:spcAft>
              <a:buSzPts val="1400"/>
              <a:buChar char="–"/>
            </a:pPr>
            <a:r>
              <a:rPr lang="en" sz="1400"/>
              <a:t>But all three are taken.</a:t>
            </a:r>
            <a:endParaRPr/>
          </a:p>
          <a:p>
            <a:pPr marL="274320" lvl="0" indent="-274320" algn="l" rtl="0">
              <a:lnSpc>
                <a:spcPct val="130000"/>
              </a:lnSpc>
              <a:spcBef>
                <a:spcPts val="0"/>
              </a:spcBef>
              <a:spcAft>
                <a:spcPts val="0"/>
              </a:spcAft>
              <a:buSzPts val="1400"/>
              <a:buChar char="•"/>
            </a:pPr>
            <a:r>
              <a:rPr lang="en"/>
              <a:t>Free vertex over here</a:t>
            </a:r>
            <a:endParaRPr/>
          </a:p>
          <a:p>
            <a:pPr marL="914400" lvl="1" indent="-317500" algn="l" rtl="0">
              <a:lnSpc>
                <a:spcPct val="130000"/>
              </a:lnSpc>
              <a:spcBef>
                <a:spcPts val="0"/>
              </a:spcBef>
              <a:spcAft>
                <a:spcPts val="0"/>
              </a:spcAft>
              <a:buSzPts val="1400"/>
              <a:buChar char="–"/>
            </a:pPr>
            <a:r>
              <a:rPr lang="en"/>
              <a:t>Rotate vertices</a:t>
            </a:r>
            <a:endParaRPr/>
          </a:p>
        </p:txBody>
      </p:sp>
      <p:pic>
        <p:nvPicPr>
          <p:cNvPr id="803" name="Google Shape;803;p85"/>
          <p:cNvPicPr preferRelativeResize="0"/>
          <p:nvPr/>
        </p:nvPicPr>
        <p:blipFill rotWithShape="1">
          <a:blip r:embed="rId3">
            <a:alphaModFix/>
          </a:blip>
          <a:srcRect/>
          <a:stretch/>
        </p:blipFill>
        <p:spPr>
          <a:xfrm>
            <a:off x="395650" y="1400175"/>
            <a:ext cx="4176352" cy="2610223"/>
          </a:xfrm>
          <a:prstGeom prst="rect">
            <a:avLst/>
          </a:prstGeom>
          <a:noFill/>
          <a:ln>
            <a:noFill/>
          </a:ln>
        </p:spPr>
      </p:pic>
      <p:cxnSp>
        <p:nvCxnSpPr>
          <p:cNvPr id="804" name="Google Shape;804;p85"/>
          <p:cNvCxnSpPr/>
          <p:nvPr/>
        </p:nvCxnSpPr>
        <p:spPr>
          <a:xfrm flipH="1">
            <a:off x="2997275" y="1646875"/>
            <a:ext cx="448500" cy="478800"/>
          </a:xfrm>
          <a:prstGeom prst="straightConnector1">
            <a:avLst/>
          </a:prstGeom>
          <a:noFill/>
          <a:ln w="28575" cap="flat" cmpd="sng">
            <a:solidFill>
              <a:srgbClr val="38761D"/>
            </a:solidFill>
            <a:prstDash val="solid"/>
            <a:round/>
            <a:headEnd type="none" w="sm" len="sm"/>
            <a:tailEnd type="triangle" w="med" len="med"/>
          </a:ln>
        </p:spPr>
      </p:cxnSp>
      <p:sp>
        <p:nvSpPr>
          <p:cNvPr id="805" name="Google Shape;805;p85"/>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Clr>
                <a:schemeClr val="dk1"/>
              </a:buClr>
              <a:buSzPts val="1400"/>
              <a:buFont typeface="Arial"/>
              <a:buNone/>
            </a:pPr>
            <a:r>
              <a:rPr lang="en"/>
              <a:t>Step 2) Rotate Vertices</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8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pic>
        <p:nvPicPr>
          <p:cNvPr id="811" name="Google Shape;811;p86"/>
          <p:cNvPicPr preferRelativeResize="0"/>
          <p:nvPr/>
        </p:nvPicPr>
        <p:blipFill rotWithShape="1">
          <a:blip r:embed="rId3">
            <a:alphaModFix/>
          </a:blip>
          <a:srcRect/>
          <a:stretch/>
        </p:blipFill>
        <p:spPr>
          <a:xfrm>
            <a:off x="395650" y="1400175"/>
            <a:ext cx="4176352" cy="2610223"/>
          </a:xfrm>
          <a:prstGeom prst="rect">
            <a:avLst/>
          </a:prstGeom>
          <a:noFill/>
          <a:ln>
            <a:noFill/>
          </a:ln>
        </p:spPr>
      </p:pic>
      <p:cxnSp>
        <p:nvCxnSpPr>
          <p:cNvPr id="812" name="Google Shape;812;p86"/>
          <p:cNvCxnSpPr/>
          <p:nvPr/>
        </p:nvCxnSpPr>
        <p:spPr>
          <a:xfrm flipH="1">
            <a:off x="2997275" y="1646875"/>
            <a:ext cx="448500" cy="478800"/>
          </a:xfrm>
          <a:prstGeom prst="straightConnector1">
            <a:avLst/>
          </a:prstGeom>
          <a:noFill/>
          <a:ln w="28575" cap="flat" cmpd="sng">
            <a:solidFill>
              <a:srgbClr val="38761D"/>
            </a:solidFill>
            <a:prstDash val="solid"/>
            <a:round/>
            <a:headEnd type="none" w="sm" len="sm"/>
            <a:tailEnd type="triangle" w="med" len="med"/>
          </a:ln>
        </p:spPr>
      </p:cxnSp>
      <p:sp>
        <p:nvSpPr>
          <p:cNvPr id="813" name="Google Shape;813;p86"/>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Clr>
                <a:schemeClr val="dk1"/>
              </a:buClr>
              <a:buSzPts val="1400"/>
              <a:buFont typeface="Arial"/>
              <a:buNone/>
            </a:pPr>
            <a:r>
              <a:rPr lang="en"/>
              <a:t>Step 2) Rotate Vertices</a:t>
            </a:r>
            <a:endParaRPr/>
          </a:p>
        </p:txBody>
      </p:sp>
      <p:sp>
        <p:nvSpPr>
          <p:cNvPr id="814" name="Google Shape;814;p86"/>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Back to our example.</a:t>
            </a:r>
            <a:endParaRPr/>
          </a:p>
          <a:p>
            <a:pPr marL="274320" lvl="0" indent="-274320" algn="l" rtl="0">
              <a:lnSpc>
                <a:spcPct val="130000"/>
              </a:lnSpc>
              <a:spcBef>
                <a:spcPts val="0"/>
              </a:spcBef>
              <a:spcAft>
                <a:spcPts val="0"/>
              </a:spcAft>
              <a:buSzPts val="1400"/>
              <a:buChar char="•"/>
            </a:pPr>
            <a:r>
              <a:rPr lang="en"/>
              <a:t>Suppose these vertices were taken.</a:t>
            </a:r>
            <a:endParaRPr/>
          </a:p>
          <a:p>
            <a:pPr marL="914400" lvl="1" indent="-317500" algn="l" rtl="0">
              <a:lnSpc>
                <a:spcPct val="130000"/>
              </a:lnSpc>
              <a:spcBef>
                <a:spcPts val="0"/>
              </a:spcBef>
              <a:spcAft>
                <a:spcPts val="0"/>
              </a:spcAft>
              <a:buSzPts val="1400"/>
              <a:buChar char="–"/>
            </a:pPr>
            <a:r>
              <a:rPr lang="en" sz="1400"/>
              <a:t>Purple dot goes into their allocated triangle.</a:t>
            </a:r>
            <a:endParaRPr/>
          </a:p>
          <a:p>
            <a:pPr marL="274320" lvl="0" indent="-274320" algn="l" rtl="0">
              <a:lnSpc>
                <a:spcPct val="130000"/>
              </a:lnSpc>
              <a:spcBef>
                <a:spcPts val="0"/>
              </a:spcBef>
              <a:spcAft>
                <a:spcPts val="0"/>
              </a:spcAft>
              <a:buSzPts val="1400"/>
              <a:buChar char="•"/>
            </a:pPr>
            <a:r>
              <a:rPr lang="en"/>
              <a:t>Choose provoking vertex for tri.</a:t>
            </a:r>
            <a:endParaRPr/>
          </a:p>
          <a:p>
            <a:pPr marL="914400" lvl="1" indent="-317500" algn="l" rtl="0">
              <a:lnSpc>
                <a:spcPct val="130000"/>
              </a:lnSpc>
              <a:spcBef>
                <a:spcPts val="0"/>
              </a:spcBef>
              <a:spcAft>
                <a:spcPts val="0"/>
              </a:spcAft>
              <a:buSzPts val="1400"/>
              <a:buChar char="–"/>
            </a:pPr>
            <a:r>
              <a:rPr lang="en" sz="1400"/>
              <a:t>But all three are taken.</a:t>
            </a:r>
            <a:endParaRPr/>
          </a:p>
          <a:p>
            <a:pPr marL="274320" lvl="0" indent="-274320" algn="l" rtl="0">
              <a:lnSpc>
                <a:spcPct val="130000"/>
              </a:lnSpc>
              <a:spcBef>
                <a:spcPts val="0"/>
              </a:spcBef>
              <a:spcAft>
                <a:spcPts val="0"/>
              </a:spcAft>
              <a:buSzPts val="1400"/>
              <a:buChar char="•"/>
            </a:pPr>
            <a:r>
              <a:rPr lang="en"/>
              <a:t>Free vertex over here</a:t>
            </a:r>
            <a:endParaRPr/>
          </a:p>
          <a:p>
            <a:pPr marL="914400" lvl="1" indent="-317500" algn="l" rtl="0">
              <a:lnSpc>
                <a:spcPct val="130000"/>
              </a:lnSpc>
              <a:spcBef>
                <a:spcPts val="0"/>
              </a:spcBef>
              <a:spcAft>
                <a:spcPts val="0"/>
              </a:spcAft>
              <a:buSzPts val="1400"/>
              <a:buChar char="–"/>
            </a:pPr>
            <a:r>
              <a:rPr lang="en"/>
              <a:t>Rotate vertices</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8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820" name="Google Shape;820;p87"/>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Back to our example.</a:t>
            </a:r>
            <a:endParaRPr/>
          </a:p>
          <a:p>
            <a:pPr marL="274320" lvl="0" indent="-274320" algn="l" rtl="0">
              <a:lnSpc>
                <a:spcPct val="130000"/>
              </a:lnSpc>
              <a:spcBef>
                <a:spcPts val="0"/>
              </a:spcBef>
              <a:spcAft>
                <a:spcPts val="0"/>
              </a:spcAft>
              <a:buSzPts val="1400"/>
              <a:buChar char="•"/>
            </a:pPr>
            <a:r>
              <a:rPr lang="en"/>
              <a:t>Suppose these vertices were taken.</a:t>
            </a:r>
            <a:endParaRPr/>
          </a:p>
          <a:p>
            <a:pPr marL="914400" lvl="1" indent="-317500" algn="l" rtl="0">
              <a:lnSpc>
                <a:spcPct val="130000"/>
              </a:lnSpc>
              <a:spcBef>
                <a:spcPts val="0"/>
              </a:spcBef>
              <a:spcAft>
                <a:spcPts val="0"/>
              </a:spcAft>
              <a:buSzPts val="1400"/>
              <a:buChar char="–"/>
            </a:pPr>
            <a:r>
              <a:rPr lang="en" sz="1400"/>
              <a:t>Purple dot goes into their allocated triangle.</a:t>
            </a:r>
            <a:endParaRPr/>
          </a:p>
          <a:p>
            <a:pPr marL="274320" lvl="0" indent="-274320" algn="l" rtl="0">
              <a:lnSpc>
                <a:spcPct val="130000"/>
              </a:lnSpc>
              <a:spcBef>
                <a:spcPts val="0"/>
              </a:spcBef>
              <a:spcAft>
                <a:spcPts val="0"/>
              </a:spcAft>
              <a:buSzPts val="1400"/>
              <a:buChar char="•"/>
            </a:pPr>
            <a:r>
              <a:rPr lang="en"/>
              <a:t>Choose provoking vertex for tri.</a:t>
            </a:r>
            <a:endParaRPr/>
          </a:p>
          <a:p>
            <a:pPr marL="914400" lvl="1" indent="-317500" algn="l" rtl="0">
              <a:lnSpc>
                <a:spcPct val="130000"/>
              </a:lnSpc>
              <a:spcBef>
                <a:spcPts val="0"/>
              </a:spcBef>
              <a:spcAft>
                <a:spcPts val="0"/>
              </a:spcAft>
              <a:buSzPts val="1400"/>
              <a:buChar char="–"/>
            </a:pPr>
            <a:r>
              <a:rPr lang="en" sz="1400"/>
              <a:t>But all three are taken.</a:t>
            </a:r>
            <a:endParaRPr/>
          </a:p>
          <a:p>
            <a:pPr marL="274320" lvl="0" indent="-274320" algn="l" rtl="0">
              <a:lnSpc>
                <a:spcPct val="130000"/>
              </a:lnSpc>
              <a:spcBef>
                <a:spcPts val="0"/>
              </a:spcBef>
              <a:spcAft>
                <a:spcPts val="0"/>
              </a:spcAft>
              <a:buSzPts val="1400"/>
              <a:buChar char="•"/>
            </a:pPr>
            <a:r>
              <a:rPr lang="en"/>
              <a:t>Rotate vertex</a:t>
            </a:r>
            <a:endParaRPr/>
          </a:p>
        </p:txBody>
      </p:sp>
      <p:pic>
        <p:nvPicPr>
          <p:cNvPr id="821" name="Google Shape;821;p87"/>
          <p:cNvPicPr preferRelativeResize="0"/>
          <p:nvPr/>
        </p:nvPicPr>
        <p:blipFill rotWithShape="1">
          <a:blip r:embed="rId3">
            <a:alphaModFix/>
          </a:blip>
          <a:srcRect/>
          <a:stretch/>
        </p:blipFill>
        <p:spPr>
          <a:xfrm>
            <a:off x="395650" y="1400175"/>
            <a:ext cx="4176352" cy="2610223"/>
          </a:xfrm>
          <a:prstGeom prst="rect">
            <a:avLst/>
          </a:prstGeom>
          <a:noFill/>
          <a:ln>
            <a:noFill/>
          </a:ln>
        </p:spPr>
      </p:pic>
      <p:sp>
        <p:nvSpPr>
          <p:cNvPr id="822" name="Google Shape;822;p87"/>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Clr>
                <a:schemeClr val="dk1"/>
              </a:buClr>
              <a:buSzPts val="1400"/>
              <a:buFont typeface="Arial"/>
              <a:buNone/>
            </a:pPr>
            <a:r>
              <a:rPr lang="en"/>
              <a:t>Step 2) Rotate Vertices</a:t>
            </a:r>
            <a:endParaRPr/>
          </a:p>
        </p:txBody>
      </p:sp>
      <p:cxnSp>
        <p:nvCxnSpPr>
          <p:cNvPr id="823" name="Google Shape;823;p87"/>
          <p:cNvCxnSpPr/>
          <p:nvPr/>
        </p:nvCxnSpPr>
        <p:spPr>
          <a:xfrm rot="10800000" flipH="1">
            <a:off x="1077650" y="3433900"/>
            <a:ext cx="590700" cy="262500"/>
          </a:xfrm>
          <a:prstGeom prst="straightConnector1">
            <a:avLst/>
          </a:prstGeom>
          <a:noFill/>
          <a:ln w="28575" cap="flat" cmpd="sng">
            <a:solidFill>
              <a:srgbClr val="9900FF"/>
            </a:solidFill>
            <a:prstDash val="solid"/>
            <a:round/>
            <a:headEnd type="none" w="sm" len="sm"/>
            <a:tailEnd type="triangle" w="med" len="med"/>
          </a:ln>
        </p:spPr>
      </p:cxn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88"/>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829" name="Google Shape;829;p88"/>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Back to our example.</a:t>
            </a:r>
            <a:endParaRPr/>
          </a:p>
          <a:p>
            <a:pPr marL="274320" lvl="0" indent="-274320" algn="l" rtl="0">
              <a:lnSpc>
                <a:spcPct val="130000"/>
              </a:lnSpc>
              <a:spcBef>
                <a:spcPts val="0"/>
              </a:spcBef>
              <a:spcAft>
                <a:spcPts val="0"/>
              </a:spcAft>
              <a:buSzPts val="1400"/>
              <a:buChar char="•"/>
            </a:pPr>
            <a:r>
              <a:rPr lang="en"/>
              <a:t>Suppose these vertices were taken.</a:t>
            </a:r>
            <a:endParaRPr/>
          </a:p>
          <a:p>
            <a:pPr marL="914400" lvl="1" indent="-317500" algn="l" rtl="0">
              <a:lnSpc>
                <a:spcPct val="130000"/>
              </a:lnSpc>
              <a:spcBef>
                <a:spcPts val="0"/>
              </a:spcBef>
              <a:spcAft>
                <a:spcPts val="0"/>
              </a:spcAft>
              <a:buSzPts val="1400"/>
              <a:buChar char="–"/>
            </a:pPr>
            <a:r>
              <a:rPr lang="en" sz="1400"/>
              <a:t>Purple dot goes into their allocated triangle.</a:t>
            </a:r>
            <a:endParaRPr/>
          </a:p>
          <a:p>
            <a:pPr marL="274320" lvl="0" indent="-274320" algn="l" rtl="0">
              <a:lnSpc>
                <a:spcPct val="130000"/>
              </a:lnSpc>
              <a:spcBef>
                <a:spcPts val="0"/>
              </a:spcBef>
              <a:spcAft>
                <a:spcPts val="0"/>
              </a:spcAft>
              <a:buSzPts val="1400"/>
              <a:buChar char="•"/>
            </a:pPr>
            <a:r>
              <a:rPr lang="en"/>
              <a:t>Choose provoking vertex for tri.</a:t>
            </a:r>
            <a:endParaRPr/>
          </a:p>
          <a:p>
            <a:pPr marL="914400" lvl="1" indent="-317500" algn="l" rtl="0">
              <a:lnSpc>
                <a:spcPct val="130000"/>
              </a:lnSpc>
              <a:spcBef>
                <a:spcPts val="0"/>
              </a:spcBef>
              <a:spcAft>
                <a:spcPts val="0"/>
              </a:spcAft>
              <a:buSzPts val="1400"/>
              <a:buChar char="–"/>
            </a:pPr>
            <a:r>
              <a:rPr lang="en" sz="1400"/>
              <a:t>But all three are taken.</a:t>
            </a:r>
            <a:endParaRPr/>
          </a:p>
          <a:p>
            <a:pPr marL="274320" lvl="0" indent="-274320" algn="l" rtl="0">
              <a:lnSpc>
                <a:spcPct val="130000"/>
              </a:lnSpc>
              <a:spcBef>
                <a:spcPts val="0"/>
              </a:spcBef>
              <a:spcAft>
                <a:spcPts val="0"/>
              </a:spcAft>
              <a:buSzPts val="1400"/>
              <a:buChar char="•"/>
            </a:pPr>
            <a:r>
              <a:rPr lang="en"/>
              <a:t>Rotate vertex</a:t>
            </a:r>
            <a:endParaRPr/>
          </a:p>
        </p:txBody>
      </p:sp>
      <p:pic>
        <p:nvPicPr>
          <p:cNvPr id="830" name="Google Shape;830;p88"/>
          <p:cNvPicPr preferRelativeResize="0"/>
          <p:nvPr/>
        </p:nvPicPr>
        <p:blipFill rotWithShape="1">
          <a:blip r:embed="rId3">
            <a:alphaModFix/>
          </a:blip>
          <a:srcRect/>
          <a:stretch/>
        </p:blipFill>
        <p:spPr>
          <a:xfrm>
            <a:off x="395650" y="1400175"/>
            <a:ext cx="4176352" cy="2610223"/>
          </a:xfrm>
          <a:prstGeom prst="rect">
            <a:avLst/>
          </a:prstGeom>
          <a:noFill/>
          <a:ln>
            <a:noFill/>
          </a:ln>
        </p:spPr>
      </p:pic>
      <p:sp>
        <p:nvSpPr>
          <p:cNvPr id="831" name="Google Shape;831;p88"/>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Clr>
                <a:schemeClr val="dk1"/>
              </a:buClr>
              <a:buSzPts val="1400"/>
              <a:buFont typeface="Arial"/>
              <a:buNone/>
            </a:pPr>
            <a:r>
              <a:rPr lang="en"/>
              <a:t>Step 2) Rotate Vertices</a:t>
            </a:r>
            <a:endParaRPr/>
          </a:p>
        </p:txBody>
      </p:sp>
      <p:cxnSp>
        <p:nvCxnSpPr>
          <p:cNvPr id="832" name="Google Shape;832;p88"/>
          <p:cNvCxnSpPr/>
          <p:nvPr/>
        </p:nvCxnSpPr>
        <p:spPr>
          <a:xfrm rot="10800000">
            <a:off x="1879250" y="2422600"/>
            <a:ext cx="376500" cy="136800"/>
          </a:xfrm>
          <a:prstGeom prst="straightConnector1">
            <a:avLst/>
          </a:prstGeom>
          <a:noFill/>
          <a:ln w="28575" cap="flat" cmpd="sng">
            <a:solidFill>
              <a:srgbClr val="9900FF"/>
            </a:solidFill>
            <a:prstDash val="solid"/>
            <a:round/>
            <a:headEnd type="none" w="sm" len="sm"/>
            <a:tailEnd type="triangle" w="med" len="med"/>
          </a:ln>
        </p:spPr>
      </p:cxn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9"/>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838" name="Google Shape;838;p89"/>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Back to our example.</a:t>
            </a:r>
            <a:endParaRPr/>
          </a:p>
          <a:p>
            <a:pPr marL="274320" lvl="0" indent="-274320" algn="l" rtl="0">
              <a:lnSpc>
                <a:spcPct val="130000"/>
              </a:lnSpc>
              <a:spcBef>
                <a:spcPts val="0"/>
              </a:spcBef>
              <a:spcAft>
                <a:spcPts val="0"/>
              </a:spcAft>
              <a:buSzPts val="1400"/>
              <a:buChar char="•"/>
            </a:pPr>
            <a:r>
              <a:rPr lang="en"/>
              <a:t>Suppose these vertices were taken.</a:t>
            </a:r>
            <a:endParaRPr/>
          </a:p>
          <a:p>
            <a:pPr marL="914400" lvl="1" indent="-317500" algn="l" rtl="0">
              <a:lnSpc>
                <a:spcPct val="130000"/>
              </a:lnSpc>
              <a:spcBef>
                <a:spcPts val="0"/>
              </a:spcBef>
              <a:spcAft>
                <a:spcPts val="0"/>
              </a:spcAft>
              <a:buSzPts val="1400"/>
              <a:buChar char="–"/>
            </a:pPr>
            <a:r>
              <a:rPr lang="en" sz="1400"/>
              <a:t>Purple dot goes into their allocated triangle.</a:t>
            </a:r>
            <a:endParaRPr/>
          </a:p>
          <a:p>
            <a:pPr marL="274320" lvl="0" indent="-274320" algn="l" rtl="0">
              <a:lnSpc>
                <a:spcPct val="130000"/>
              </a:lnSpc>
              <a:spcBef>
                <a:spcPts val="0"/>
              </a:spcBef>
              <a:spcAft>
                <a:spcPts val="0"/>
              </a:spcAft>
              <a:buSzPts val="1400"/>
              <a:buChar char="•"/>
            </a:pPr>
            <a:r>
              <a:rPr lang="en"/>
              <a:t>Choose provoking vertex for tri.</a:t>
            </a:r>
            <a:endParaRPr/>
          </a:p>
          <a:p>
            <a:pPr marL="914400" lvl="1" indent="-317500" algn="l" rtl="0">
              <a:lnSpc>
                <a:spcPct val="130000"/>
              </a:lnSpc>
              <a:spcBef>
                <a:spcPts val="0"/>
              </a:spcBef>
              <a:spcAft>
                <a:spcPts val="0"/>
              </a:spcAft>
              <a:buSzPts val="1400"/>
              <a:buChar char="–"/>
            </a:pPr>
            <a:r>
              <a:rPr lang="en" sz="1400"/>
              <a:t>But all three are taken.</a:t>
            </a:r>
            <a:endParaRPr/>
          </a:p>
          <a:p>
            <a:pPr marL="274320" lvl="0" indent="-274320" algn="l" rtl="0">
              <a:lnSpc>
                <a:spcPct val="130000"/>
              </a:lnSpc>
              <a:spcBef>
                <a:spcPts val="0"/>
              </a:spcBef>
              <a:spcAft>
                <a:spcPts val="0"/>
              </a:spcAft>
              <a:buSzPts val="1400"/>
              <a:buChar char="•"/>
            </a:pPr>
            <a:r>
              <a:rPr lang="en"/>
              <a:t>Rotate vertex</a:t>
            </a:r>
            <a:endParaRPr/>
          </a:p>
        </p:txBody>
      </p:sp>
      <p:pic>
        <p:nvPicPr>
          <p:cNvPr id="839" name="Google Shape;839;p89"/>
          <p:cNvPicPr preferRelativeResize="0"/>
          <p:nvPr/>
        </p:nvPicPr>
        <p:blipFill rotWithShape="1">
          <a:blip r:embed="rId3">
            <a:alphaModFix/>
          </a:blip>
          <a:srcRect/>
          <a:stretch/>
        </p:blipFill>
        <p:spPr>
          <a:xfrm>
            <a:off x="395650" y="1400175"/>
            <a:ext cx="4176352" cy="2610223"/>
          </a:xfrm>
          <a:prstGeom prst="rect">
            <a:avLst/>
          </a:prstGeom>
          <a:noFill/>
          <a:ln>
            <a:noFill/>
          </a:ln>
        </p:spPr>
      </p:pic>
      <p:sp>
        <p:nvSpPr>
          <p:cNvPr id="840" name="Google Shape;840;p89"/>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Clr>
                <a:schemeClr val="dk1"/>
              </a:buClr>
              <a:buSzPts val="1400"/>
              <a:buFont typeface="Arial"/>
              <a:buNone/>
            </a:pPr>
            <a:r>
              <a:rPr lang="en"/>
              <a:t>Step 2) Rotate Vertices</a:t>
            </a:r>
            <a:endParaRPr/>
          </a:p>
        </p:txBody>
      </p:sp>
      <p:cxnSp>
        <p:nvCxnSpPr>
          <p:cNvPr id="841" name="Google Shape;841;p89"/>
          <p:cNvCxnSpPr/>
          <p:nvPr/>
        </p:nvCxnSpPr>
        <p:spPr>
          <a:xfrm flipH="1">
            <a:off x="2346525" y="1600475"/>
            <a:ext cx="169500" cy="388200"/>
          </a:xfrm>
          <a:prstGeom prst="straightConnector1">
            <a:avLst/>
          </a:prstGeom>
          <a:noFill/>
          <a:ln w="28575" cap="flat" cmpd="sng">
            <a:solidFill>
              <a:srgbClr val="9900FF"/>
            </a:solidFill>
            <a:prstDash val="solid"/>
            <a:round/>
            <a:headEnd type="none" w="sm" len="sm"/>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9"/>
          <p:cNvPicPr preferRelativeResize="0"/>
          <p:nvPr/>
        </p:nvPicPr>
        <p:blipFill rotWithShape="1">
          <a:blip r:embed="rId3">
            <a:alphaModFix/>
          </a:blip>
          <a:srcRect/>
          <a:stretch/>
        </p:blipFill>
        <p:spPr>
          <a:xfrm>
            <a:off x="726375" y="1070648"/>
            <a:ext cx="3018322" cy="1697801"/>
          </a:xfrm>
          <a:prstGeom prst="rect">
            <a:avLst/>
          </a:prstGeom>
          <a:noFill/>
          <a:ln>
            <a:noFill/>
          </a:ln>
        </p:spPr>
      </p:pic>
      <p:sp>
        <p:nvSpPr>
          <p:cNvPr id="142" name="Google Shape;142;p9"/>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Enhance…</a:t>
            </a:r>
            <a:endParaRPr/>
          </a:p>
        </p:txBody>
      </p:sp>
      <p:sp>
        <p:nvSpPr>
          <p:cNvPr id="143" name="Google Shape;143;p9"/>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VISIBILITY AND VRS</a:t>
            </a:r>
            <a:endParaRPr/>
          </a:p>
        </p:txBody>
      </p:sp>
      <p:sp>
        <p:nvSpPr>
          <p:cNvPr id="144" name="Google Shape;144;p9"/>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Geometry Border</a:t>
            </a:r>
            <a:endParaRPr/>
          </a:p>
          <a:p>
            <a:pPr marL="914400" lvl="1" indent="-317500" algn="l" rtl="0">
              <a:lnSpc>
                <a:spcPct val="130000"/>
              </a:lnSpc>
              <a:spcBef>
                <a:spcPts val="0"/>
              </a:spcBef>
              <a:spcAft>
                <a:spcPts val="0"/>
              </a:spcAft>
              <a:buSzPts val="1400"/>
              <a:buChar char="–"/>
            </a:pPr>
            <a:r>
              <a:rPr lang="en"/>
              <a:t>G</a:t>
            </a:r>
            <a:r>
              <a:rPr lang="en" sz="1400"/>
              <a:t>reen </a:t>
            </a:r>
            <a:r>
              <a:rPr lang="en"/>
              <a:t>B</a:t>
            </a:r>
            <a:r>
              <a:rPr lang="en" sz="1400"/>
              <a:t>ox</a:t>
            </a:r>
            <a:endParaRPr sz="1400"/>
          </a:p>
          <a:p>
            <a:pPr marL="914400" lvl="1" indent="-317500" algn="l" rtl="0">
              <a:lnSpc>
                <a:spcPct val="130000"/>
              </a:lnSpc>
              <a:spcBef>
                <a:spcPts val="0"/>
              </a:spcBef>
              <a:spcAft>
                <a:spcPts val="0"/>
              </a:spcAft>
              <a:buSzPts val="1400"/>
              <a:buChar char="–"/>
            </a:pPr>
            <a:r>
              <a:rPr lang="en" sz="1400"/>
              <a:t>Very important to preserve this border</a:t>
            </a:r>
            <a:endParaRPr/>
          </a:p>
          <a:p>
            <a:pPr marL="274320" lvl="0" indent="-274320" algn="l" rtl="0">
              <a:lnSpc>
                <a:spcPct val="130000"/>
              </a:lnSpc>
              <a:spcBef>
                <a:spcPts val="0"/>
              </a:spcBef>
              <a:spcAft>
                <a:spcPts val="0"/>
              </a:spcAft>
              <a:buSzPts val="1400"/>
              <a:buChar char="•"/>
            </a:pPr>
            <a:r>
              <a:rPr lang="en"/>
              <a:t>Texture Detail</a:t>
            </a:r>
            <a:endParaRPr/>
          </a:p>
          <a:p>
            <a:pPr marL="914400" lvl="1" indent="-317500" algn="l" rtl="0">
              <a:lnSpc>
                <a:spcPct val="130000"/>
              </a:lnSpc>
              <a:spcBef>
                <a:spcPts val="0"/>
              </a:spcBef>
              <a:spcAft>
                <a:spcPts val="0"/>
              </a:spcAft>
              <a:buSzPts val="1400"/>
              <a:buChar char="–"/>
            </a:pPr>
            <a:r>
              <a:rPr lang="en"/>
              <a:t>Yellow Box</a:t>
            </a:r>
            <a:endParaRPr/>
          </a:p>
          <a:p>
            <a:pPr marL="1371600" lvl="2" indent="-317500" algn="l" rtl="0">
              <a:lnSpc>
                <a:spcPct val="130000"/>
              </a:lnSpc>
              <a:spcBef>
                <a:spcPts val="0"/>
              </a:spcBef>
              <a:spcAft>
                <a:spcPts val="0"/>
              </a:spcAft>
              <a:buSzPts val="1400"/>
              <a:buChar char="•"/>
            </a:pPr>
            <a:r>
              <a:rPr lang="en"/>
              <a:t>Less important but still matters</a:t>
            </a:r>
            <a:endParaRPr/>
          </a:p>
          <a:p>
            <a:pPr marL="914400" lvl="1" indent="-317500" algn="l" rtl="0">
              <a:lnSpc>
                <a:spcPct val="130000"/>
              </a:lnSpc>
              <a:spcBef>
                <a:spcPts val="0"/>
              </a:spcBef>
              <a:spcAft>
                <a:spcPts val="0"/>
              </a:spcAft>
              <a:buSzPts val="1400"/>
              <a:buChar char="–"/>
            </a:pPr>
            <a:r>
              <a:rPr lang="en"/>
              <a:t>Red Box</a:t>
            </a:r>
            <a:endParaRPr/>
          </a:p>
          <a:p>
            <a:pPr marL="1371600" lvl="2" indent="-317500" algn="l" rtl="0">
              <a:lnSpc>
                <a:spcPct val="130000"/>
              </a:lnSpc>
              <a:spcBef>
                <a:spcPts val="0"/>
              </a:spcBef>
              <a:spcAft>
                <a:spcPts val="0"/>
              </a:spcAft>
              <a:buSzPts val="1400"/>
              <a:buChar char="•"/>
            </a:pPr>
            <a:r>
              <a:rPr lang="en"/>
              <a:t>Imperceptible</a:t>
            </a:r>
            <a:endParaRPr/>
          </a:p>
          <a:p>
            <a:pPr marL="914400" lvl="0" indent="0" algn="l" rtl="0">
              <a:lnSpc>
                <a:spcPct val="130000"/>
              </a:lnSpc>
              <a:spcBef>
                <a:spcPts val="0"/>
              </a:spcBef>
              <a:spcAft>
                <a:spcPts val="0"/>
              </a:spcAft>
              <a:buSzPts val="1400"/>
              <a:buNone/>
            </a:pPr>
            <a:endParaRPr/>
          </a:p>
          <a:p>
            <a:pPr marL="274320" lvl="0" indent="-228600" algn="l" rtl="0">
              <a:lnSpc>
                <a:spcPct val="130000"/>
              </a:lnSpc>
              <a:spcBef>
                <a:spcPts val="0"/>
              </a:spcBef>
              <a:spcAft>
                <a:spcPts val="0"/>
              </a:spcAft>
              <a:buSzPts val="600"/>
              <a:buNone/>
            </a:pPr>
            <a:endParaRPr sz="600"/>
          </a:p>
        </p:txBody>
      </p:sp>
      <p:pic>
        <p:nvPicPr>
          <p:cNvPr id="145" name="Google Shape;145;p9"/>
          <p:cNvPicPr preferRelativeResize="0"/>
          <p:nvPr/>
        </p:nvPicPr>
        <p:blipFill rotWithShape="1">
          <a:blip r:embed="rId4">
            <a:alphaModFix/>
          </a:blip>
          <a:srcRect/>
          <a:stretch/>
        </p:blipFill>
        <p:spPr>
          <a:xfrm>
            <a:off x="1597652" y="3103200"/>
            <a:ext cx="1458443" cy="1486050"/>
          </a:xfrm>
          <a:prstGeom prst="rect">
            <a:avLst/>
          </a:prstGeom>
          <a:noFill/>
          <a:ln>
            <a:noFill/>
          </a:ln>
        </p:spPr>
      </p:pic>
      <p:cxnSp>
        <p:nvCxnSpPr>
          <p:cNvPr id="146" name="Google Shape;146;p9"/>
          <p:cNvCxnSpPr/>
          <p:nvPr/>
        </p:nvCxnSpPr>
        <p:spPr>
          <a:xfrm rot="10800000" flipH="1">
            <a:off x="2326874" y="2103300"/>
            <a:ext cx="195000" cy="936900"/>
          </a:xfrm>
          <a:prstGeom prst="straightConnector1">
            <a:avLst/>
          </a:prstGeom>
          <a:noFill/>
          <a:ln w="38100" cap="flat" cmpd="sng">
            <a:solidFill>
              <a:srgbClr val="0000FF"/>
            </a:solidFill>
            <a:prstDash val="solid"/>
            <a:round/>
            <a:headEnd type="none" w="sm" len="sm"/>
            <a:tailEnd type="triangle" w="med" len="med"/>
          </a:ln>
        </p:spPr>
      </p:cxn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90"/>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847" name="Google Shape;847;p90"/>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Back to our example.</a:t>
            </a:r>
            <a:endParaRPr/>
          </a:p>
          <a:p>
            <a:pPr marL="274320" lvl="0" indent="-274320" algn="l" rtl="0">
              <a:lnSpc>
                <a:spcPct val="130000"/>
              </a:lnSpc>
              <a:spcBef>
                <a:spcPts val="0"/>
              </a:spcBef>
              <a:spcAft>
                <a:spcPts val="0"/>
              </a:spcAft>
              <a:buSzPts val="1400"/>
              <a:buChar char="•"/>
            </a:pPr>
            <a:r>
              <a:rPr lang="en"/>
              <a:t>Suppose these vertices were taken.</a:t>
            </a:r>
            <a:endParaRPr/>
          </a:p>
          <a:p>
            <a:pPr marL="914400" lvl="1" indent="-317500" algn="l" rtl="0">
              <a:lnSpc>
                <a:spcPct val="130000"/>
              </a:lnSpc>
              <a:spcBef>
                <a:spcPts val="0"/>
              </a:spcBef>
              <a:spcAft>
                <a:spcPts val="0"/>
              </a:spcAft>
              <a:buSzPts val="1400"/>
              <a:buChar char="–"/>
            </a:pPr>
            <a:r>
              <a:rPr lang="en" sz="1400"/>
              <a:t>Purple dot goes into their allocated triangle.</a:t>
            </a:r>
            <a:endParaRPr/>
          </a:p>
          <a:p>
            <a:pPr marL="274320" lvl="0" indent="-274320" algn="l" rtl="0">
              <a:lnSpc>
                <a:spcPct val="130000"/>
              </a:lnSpc>
              <a:spcBef>
                <a:spcPts val="0"/>
              </a:spcBef>
              <a:spcAft>
                <a:spcPts val="0"/>
              </a:spcAft>
              <a:buSzPts val="1400"/>
              <a:buChar char="•"/>
            </a:pPr>
            <a:r>
              <a:rPr lang="en"/>
              <a:t>Choose provoking vertex for tri.</a:t>
            </a:r>
            <a:endParaRPr/>
          </a:p>
          <a:p>
            <a:pPr marL="914400" lvl="1" indent="-317500" algn="l" rtl="0">
              <a:lnSpc>
                <a:spcPct val="130000"/>
              </a:lnSpc>
              <a:spcBef>
                <a:spcPts val="0"/>
              </a:spcBef>
              <a:spcAft>
                <a:spcPts val="0"/>
              </a:spcAft>
              <a:buSzPts val="1400"/>
              <a:buChar char="–"/>
            </a:pPr>
            <a:r>
              <a:rPr lang="en" sz="1400"/>
              <a:t>But all three are taken.</a:t>
            </a:r>
            <a:endParaRPr/>
          </a:p>
          <a:p>
            <a:pPr marL="274320" lvl="0" indent="-274320" algn="l" rtl="0">
              <a:lnSpc>
                <a:spcPct val="130000"/>
              </a:lnSpc>
              <a:spcBef>
                <a:spcPts val="0"/>
              </a:spcBef>
              <a:spcAft>
                <a:spcPts val="0"/>
              </a:spcAft>
              <a:buSzPts val="1400"/>
              <a:buChar char="•"/>
            </a:pPr>
            <a:r>
              <a:rPr lang="en"/>
              <a:t>Rotate vertex</a:t>
            </a:r>
            <a:endParaRPr/>
          </a:p>
          <a:p>
            <a:pPr marL="274320" lvl="0" indent="-274320" algn="l" rtl="0">
              <a:lnSpc>
                <a:spcPct val="130000"/>
              </a:lnSpc>
              <a:spcBef>
                <a:spcPts val="0"/>
              </a:spcBef>
              <a:spcAft>
                <a:spcPts val="0"/>
              </a:spcAft>
              <a:buSzPts val="1400"/>
              <a:buChar char="•"/>
            </a:pPr>
            <a:r>
              <a:rPr lang="en"/>
              <a:t>This tri has a free vertex!</a:t>
            </a:r>
            <a:endParaRPr/>
          </a:p>
        </p:txBody>
      </p:sp>
      <p:pic>
        <p:nvPicPr>
          <p:cNvPr id="848" name="Google Shape;848;p90"/>
          <p:cNvPicPr preferRelativeResize="0"/>
          <p:nvPr/>
        </p:nvPicPr>
        <p:blipFill rotWithShape="1">
          <a:blip r:embed="rId3">
            <a:alphaModFix/>
          </a:blip>
          <a:srcRect/>
          <a:stretch/>
        </p:blipFill>
        <p:spPr>
          <a:xfrm>
            <a:off x="395650" y="1400175"/>
            <a:ext cx="4176352" cy="2610223"/>
          </a:xfrm>
          <a:prstGeom prst="rect">
            <a:avLst/>
          </a:prstGeom>
          <a:noFill/>
          <a:ln>
            <a:noFill/>
          </a:ln>
        </p:spPr>
      </p:pic>
      <p:sp>
        <p:nvSpPr>
          <p:cNvPr id="849" name="Google Shape;849;p90"/>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Clr>
                <a:schemeClr val="dk1"/>
              </a:buClr>
              <a:buSzPts val="1400"/>
              <a:buFont typeface="Arial"/>
              <a:buNone/>
            </a:pPr>
            <a:r>
              <a:rPr lang="en"/>
              <a:t>Step 2) Rotate Vertices</a:t>
            </a:r>
            <a:endParaRPr/>
          </a:p>
        </p:txBody>
      </p:sp>
      <p:cxnSp>
        <p:nvCxnSpPr>
          <p:cNvPr id="850" name="Google Shape;850;p90"/>
          <p:cNvCxnSpPr/>
          <p:nvPr/>
        </p:nvCxnSpPr>
        <p:spPr>
          <a:xfrm flipH="1">
            <a:off x="2997275" y="1646875"/>
            <a:ext cx="448500" cy="478800"/>
          </a:xfrm>
          <a:prstGeom prst="straightConnector1">
            <a:avLst/>
          </a:prstGeom>
          <a:noFill/>
          <a:ln w="28575" cap="flat" cmpd="sng">
            <a:solidFill>
              <a:srgbClr val="38761D"/>
            </a:solidFill>
            <a:prstDash val="solid"/>
            <a:round/>
            <a:headEnd type="none" w="sm" len="sm"/>
            <a:tailEnd type="triangle" w="med" len="med"/>
          </a:ln>
        </p:spPr>
      </p:cxn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91"/>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856" name="Google Shape;856;p91"/>
          <p:cNvSpPr txBox="1">
            <a:spLocks noGrp="1"/>
          </p:cNvSpPr>
          <p:nvPr>
            <p:ph type="body" idx="3"/>
          </p:nvPr>
        </p:nvSpPr>
        <p:spPr>
          <a:xfrm>
            <a:off x="4747250" y="1450400"/>
            <a:ext cx="4080600" cy="33660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Back to our example.</a:t>
            </a:r>
            <a:endParaRPr/>
          </a:p>
          <a:p>
            <a:pPr marL="274320" lvl="0" indent="-274320" algn="l" rtl="0">
              <a:lnSpc>
                <a:spcPct val="130000"/>
              </a:lnSpc>
              <a:spcBef>
                <a:spcPts val="0"/>
              </a:spcBef>
              <a:spcAft>
                <a:spcPts val="0"/>
              </a:spcAft>
              <a:buSzPts val="1400"/>
              <a:buChar char="•"/>
            </a:pPr>
            <a:r>
              <a:rPr lang="en"/>
              <a:t>Suppose these vertices were taken.</a:t>
            </a:r>
            <a:endParaRPr/>
          </a:p>
          <a:p>
            <a:pPr marL="914400" lvl="1" indent="-317500" algn="l" rtl="0">
              <a:lnSpc>
                <a:spcPct val="130000"/>
              </a:lnSpc>
              <a:spcBef>
                <a:spcPts val="0"/>
              </a:spcBef>
              <a:spcAft>
                <a:spcPts val="0"/>
              </a:spcAft>
              <a:buSzPts val="1400"/>
              <a:buChar char="–"/>
            </a:pPr>
            <a:r>
              <a:rPr lang="en" sz="1400"/>
              <a:t>Purple dot goes into their allocated triangle.</a:t>
            </a:r>
            <a:endParaRPr/>
          </a:p>
          <a:p>
            <a:pPr marL="274320" lvl="0" indent="-274320" algn="l" rtl="0">
              <a:lnSpc>
                <a:spcPct val="130000"/>
              </a:lnSpc>
              <a:spcBef>
                <a:spcPts val="0"/>
              </a:spcBef>
              <a:spcAft>
                <a:spcPts val="0"/>
              </a:spcAft>
              <a:buSzPts val="1400"/>
              <a:buChar char="•"/>
            </a:pPr>
            <a:r>
              <a:rPr lang="en"/>
              <a:t>Choose provoking vertex for tri.</a:t>
            </a:r>
            <a:endParaRPr/>
          </a:p>
          <a:p>
            <a:pPr marL="914400" lvl="1" indent="-317500" algn="l" rtl="0">
              <a:lnSpc>
                <a:spcPct val="130000"/>
              </a:lnSpc>
              <a:spcBef>
                <a:spcPts val="0"/>
              </a:spcBef>
              <a:spcAft>
                <a:spcPts val="0"/>
              </a:spcAft>
              <a:buSzPts val="1400"/>
              <a:buChar char="–"/>
            </a:pPr>
            <a:r>
              <a:rPr lang="en" sz="1400"/>
              <a:t>But all three are taken.</a:t>
            </a:r>
            <a:endParaRPr/>
          </a:p>
          <a:p>
            <a:pPr marL="274320" lvl="0" indent="-274320" algn="l" rtl="0">
              <a:lnSpc>
                <a:spcPct val="130000"/>
              </a:lnSpc>
              <a:spcBef>
                <a:spcPts val="0"/>
              </a:spcBef>
              <a:spcAft>
                <a:spcPts val="0"/>
              </a:spcAft>
              <a:buSzPts val="1400"/>
              <a:buChar char="•"/>
            </a:pPr>
            <a:r>
              <a:rPr lang="en"/>
              <a:t>Rotate vertex</a:t>
            </a:r>
            <a:endParaRPr/>
          </a:p>
          <a:p>
            <a:pPr marL="274320" lvl="0" indent="-274320" algn="l" rtl="0">
              <a:lnSpc>
                <a:spcPct val="130000"/>
              </a:lnSpc>
              <a:spcBef>
                <a:spcPts val="0"/>
              </a:spcBef>
              <a:spcAft>
                <a:spcPts val="0"/>
              </a:spcAft>
              <a:buSzPts val="1400"/>
              <a:buChar char="•"/>
            </a:pPr>
            <a:r>
              <a:rPr lang="en"/>
              <a:t>This tri has a free vertex!</a:t>
            </a:r>
            <a:endParaRPr/>
          </a:p>
          <a:p>
            <a:pPr marL="457200" lvl="0" indent="0" algn="l" rtl="0">
              <a:lnSpc>
                <a:spcPct val="130000"/>
              </a:lnSpc>
              <a:spcBef>
                <a:spcPts val="0"/>
              </a:spcBef>
              <a:spcAft>
                <a:spcPts val="0"/>
              </a:spcAft>
              <a:buSzPts val="1400"/>
              <a:buNone/>
            </a:pPr>
            <a:endParaRPr/>
          </a:p>
        </p:txBody>
      </p:sp>
      <p:pic>
        <p:nvPicPr>
          <p:cNvPr id="857" name="Google Shape;857;p91"/>
          <p:cNvPicPr preferRelativeResize="0"/>
          <p:nvPr/>
        </p:nvPicPr>
        <p:blipFill rotWithShape="1">
          <a:blip r:embed="rId3">
            <a:alphaModFix/>
          </a:blip>
          <a:srcRect/>
          <a:stretch/>
        </p:blipFill>
        <p:spPr>
          <a:xfrm>
            <a:off x="395650" y="1400175"/>
            <a:ext cx="4176352" cy="2610223"/>
          </a:xfrm>
          <a:prstGeom prst="rect">
            <a:avLst/>
          </a:prstGeom>
          <a:noFill/>
          <a:ln>
            <a:noFill/>
          </a:ln>
        </p:spPr>
      </p:pic>
      <p:sp>
        <p:nvSpPr>
          <p:cNvPr id="858" name="Google Shape;858;p91"/>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Clr>
                <a:schemeClr val="dk1"/>
              </a:buClr>
              <a:buSzPts val="1400"/>
              <a:buFont typeface="Arial"/>
              <a:buNone/>
            </a:pPr>
            <a:r>
              <a:rPr lang="en"/>
              <a:t>Step 2) Rotate Vertices</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92"/>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Leading Vertex Algorithm:</a:t>
            </a:r>
            <a:endParaRPr/>
          </a:p>
        </p:txBody>
      </p:sp>
      <p:sp>
        <p:nvSpPr>
          <p:cNvPr id="864" name="Google Shape;864;p92"/>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865" name="Google Shape;865;p92"/>
          <p:cNvSpPr txBox="1">
            <a:spLocks noGrp="1"/>
          </p:cNvSpPr>
          <p:nvPr>
            <p:ph type="body" idx="3"/>
          </p:nvPr>
        </p:nvSpPr>
        <p:spPr>
          <a:xfrm>
            <a:off x="4747250" y="1450400"/>
            <a:ext cx="4080600" cy="33660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Find valence of each vertex.</a:t>
            </a:r>
            <a:endParaRPr/>
          </a:p>
          <a:p>
            <a:pPr marL="274320" lvl="0" indent="-274320" algn="l" rtl="0">
              <a:lnSpc>
                <a:spcPct val="130000"/>
              </a:lnSpc>
              <a:spcBef>
                <a:spcPts val="0"/>
              </a:spcBef>
              <a:spcAft>
                <a:spcPts val="0"/>
              </a:spcAft>
              <a:buSzPts val="1400"/>
              <a:buChar char="•"/>
            </a:pPr>
            <a:r>
              <a:rPr lang="en"/>
              <a:t>For each tri:</a:t>
            </a:r>
            <a:endParaRPr/>
          </a:p>
          <a:p>
            <a:pPr marL="914400" lvl="1" indent="-317500" algn="l" rtl="0">
              <a:lnSpc>
                <a:spcPct val="130000"/>
              </a:lnSpc>
              <a:spcBef>
                <a:spcPts val="0"/>
              </a:spcBef>
              <a:spcAft>
                <a:spcPts val="0"/>
              </a:spcAft>
              <a:buSzPts val="1400"/>
              <a:buChar char="–"/>
            </a:pPr>
            <a:r>
              <a:rPr lang="en" sz="1400"/>
              <a:t>Choose available vertex with lowest valence.</a:t>
            </a:r>
            <a:endParaRPr/>
          </a:p>
          <a:p>
            <a:pPr marL="274320" lvl="0" indent="-274320" algn="l" rtl="0">
              <a:lnSpc>
                <a:spcPct val="130000"/>
              </a:lnSpc>
              <a:spcBef>
                <a:spcPts val="0"/>
              </a:spcBef>
              <a:spcAft>
                <a:spcPts val="0"/>
              </a:spcAft>
              <a:buSzPts val="1400"/>
              <a:buChar char="•"/>
            </a:pPr>
            <a:r>
              <a:rPr lang="en"/>
              <a:t>For each tri:</a:t>
            </a:r>
            <a:endParaRPr/>
          </a:p>
          <a:p>
            <a:pPr marL="914400" lvl="1" indent="-317500" algn="l" rtl="0">
              <a:lnSpc>
                <a:spcPct val="130000"/>
              </a:lnSpc>
              <a:spcBef>
                <a:spcPts val="0"/>
              </a:spcBef>
              <a:spcAft>
                <a:spcPts val="0"/>
              </a:spcAft>
              <a:buSzPts val="1400"/>
              <a:buChar char="–"/>
            </a:pPr>
            <a:r>
              <a:rPr lang="en"/>
              <a:t>Depth first search for free vertex.</a:t>
            </a:r>
            <a:endParaRPr/>
          </a:p>
          <a:p>
            <a:pPr marL="914400" lvl="1" indent="-317500" algn="l" rtl="0">
              <a:lnSpc>
                <a:spcPct val="130000"/>
              </a:lnSpc>
              <a:spcBef>
                <a:spcPts val="0"/>
              </a:spcBef>
              <a:spcAft>
                <a:spcPts val="0"/>
              </a:spcAft>
              <a:buSzPts val="1400"/>
              <a:buChar char="–"/>
            </a:pPr>
            <a:r>
              <a:rPr lang="en"/>
              <a:t>Rotate forward vertex.</a:t>
            </a:r>
            <a:endParaRPr/>
          </a:p>
          <a:p>
            <a:pPr marL="457200" lvl="0" indent="0" algn="l" rtl="0">
              <a:lnSpc>
                <a:spcPct val="130000"/>
              </a:lnSpc>
              <a:spcBef>
                <a:spcPts val="0"/>
              </a:spcBef>
              <a:spcAft>
                <a:spcPts val="0"/>
              </a:spcAft>
              <a:buSzPts val="1400"/>
              <a:buNone/>
            </a:pPr>
            <a:endParaRPr/>
          </a:p>
        </p:txBody>
      </p:sp>
      <p:pic>
        <p:nvPicPr>
          <p:cNvPr id="866" name="Google Shape;866;p92"/>
          <p:cNvPicPr preferRelativeResize="0"/>
          <p:nvPr/>
        </p:nvPicPr>
        <p:blipFill rotWithShape="1">
          <a:blip r:embed="rId3">
            <a:alphaModFix/>
          </a:blip>
          <a:srcRect/>
          <a:stretch/>
        </p:blipFill>
        <p:spPr>
          <a:xfrm>
            <a:off x="395650" y="1400175"/>
            <a:ext cx="4176352" cy="2610223"/>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93"/>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872" name="Google Shape;872;p93"/>
          <p:cNvSpPr txBox="1">
            <a:spLocks noGrp="1"/>
          </p:cNvSpPr>
          <p:nvPr>
            <p:ph type="body" idx="3"/>
          </p:nvPr>
        </p:nvSpPr>
        <p:spPr>
          <a:xfrm>
            <a:off x="4747250" y="1450400"/>
            <a:ext cx="4080600" cy="33660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Clusters are 64 tris, 64 verts.</a:t>
            </a:r>
            <a:endParaRPr sz="1400"/>
          </a:p>
          <a:p>
            <a:pPr marL="274320" lvl="0" indent="-274320" algn="l" rtl="0">
              <a:lnSpc>
                <a:spcPct val="130000"/>
              </a:lnSpc>
              <a:spcBef>
                <a:spcPts val="0"/>
              </a:spcBef>
              <a:spcAft>
                <a:spcPts val="0"/>
              </a:spcAft>
              <a:buSzPts val="1400"/>
              <a:buChar char="•"/>
            </a:pPr>
            <a:r>
              <a:rPr lang="en"/>
              <a:t>Q) What if more tris than verts?</a:t>
            </a:r>
            <a:endParaRPr/>
          </a:p>
          <a:p>
            <a:pPr marL="914400" lvl="1" indent="-317500" algn="l" rtl="0">
              <a:lnSpc>
                <a:spcPct val="130000"/>
              </a:lnSpc>
              <a:spcBef>
                <a:spcPts val="0"/>
              </a:spcBef>
              <a:spcAft>
                <a:spcPts val="0"/>
              </a:spcAft>
              <a:buSzPts val="1400"/>
              <a:buChar char="–"/>
            </a:pPr>
            <a:r>
              <a:rPr lang="en" sz="1400"/>
              <a:t>Say, 64 tris, 50 verts</a:t>
            </a:r>
            <a:endParaRPr/>
          </a:p>
          <a:p>
            <a:pPr marL="274320" lvl="0" indent="-274320" algn="l" rtl="0">
              <a:lnSpc>
                <a:spcPct val="130000"/>
              </a:lnSpc>
              <a:spcBef>
                <a:spcPts val="0"/>
              </a:spcBef>
              <a:spcAft>
                <a:spcPts val="0"/>
              </a:spcAft>
              <a:buSzPts val="1400"/>
              <a:buChar char="•"/>
            </a:pPr>
            <a:r>
              <a:rPr lang="en"/>
              <a:t>A) Solution</a:t>
            </a:r>
            <a:endParaRPr/>
          </a:p>
          <a:p>
            <a:pPr marL="914400" lvl="1" indent="-317500" algn="l" rtl="0">
              <a:lnSpc>
                <a:spcPct val="130000"/>
              </a:lnSpc>
              <a:spcBef>
                <a:spcPts val="0"/>
              </a:spcBef>
              <a:spcAft>
                <a:spcPts val="0"/>
              </a:spcAft>
              <a:buSzPts val="1400"/>
              <a:buChar char="–"/>
            </a:pPr>
            <a:r>
              <a:rPr lang="en" sz="1400"/>
              <a:t>Find provoking vertex for 50 verts</a:t>
            </a:r>
            <a:endParaRPr sz="1400"/>
          </a:p>
          <a:p>
            <a:pPr marL="914400" lvl="1" indent="-317500" algn="l" rtl="0">
              <a:lnSpc>
                <a:spcPct val="130000"/>
              </a:lnSpc>
              <a:spcBef>
                <a:spcPts val="0"/>
              </a:spcBef>
              <a:spcAft>
                <a:spcPts val="0"/>
              </a:spcAft>
              <a:buSzPts val="1400"/>
              <a:buChar char="–"/>
            </a:pPr>
            <a:r>
              <a:rPr lang="en" sz="1400"/>
              <a:t>Pick any 14 to duplicate to fill up</a:t>
            </a:r>
            <a:endParaRPr sz="1400"/>
          </a:p>
          <a:p>
            <a:pPr marL="274320" lvl="0" indent="-274320" algn="l" rtl="0">
              <a:lnSpc>
                <a:spcPct val="130000"/>
              </a:lnSpc>
              <a:spcBef>
                <a:spcPts val="0"/>
              </a:spcBef>
              <a:spcAft>
                <a:spcPts val="0"/>
              </a:spcAft>
              <a:buSzPts val="1400"/>
              <a:buChar char="•"/>
            </a:pPr>
            <a:r>
              <a:rPr lang="en"/>
              <a:t>Failure case:</a:t>
            </a:r>
            <a:endParaRPr/>
          </a:p>
          <a:p>
            <a:pPr marL="914400" lvl="1" indent="-317500" algn="l" rtl="0">
              <a:lnSpc>
                <a:spcPct val="130000"/>
              </a:lnSpc>
              <a:spcBef>
                <a:spcPts val="0"/>
              </a:spcBef>
              <a:spcAft>
                <a:spcPts val="0"/>
              </a:spcAft>
              <a:buSzPts val="1400"/>
              <a:buChar char="–"/>
            </a:pPr>
            <a:r>
              <a:rPr lang="en"/>
              <a:t>For each vertex that is NOT a provoking vertex, we will have to drop a triangle from a cluster</a:t>
            </a:r>
            <a:endParaRPr/>
          </a:p>
        </p:txBody>
      </p:sp>
      <p:pic>
        <p:nvPicPr>
          <p:cNvPr id="873" name="Google Shape;873;p93"/>
          <p:cNvPicPr preferRelativeResize="0"/>
          <p:nvPr/>
        </p:nvPicPr>
        <p:blipFill rotWithShape="1">
          <a:blip r:embed="rId3">
            <a:alphaModFix/>
          </a:blip>
          <a:srcRect/>
          <a:stretch/>
        </p:blipFill>
        <p:spPr>
          <a:xfrm>
            <a:off x="395650" y="1400175"/>
            <a:ext cx="4176352" cy="2610223"/>
          </a:xfrm>
          <a:prstGeom prst="rect">
            <a:avLst/>
          </a:prstGeom>
          <a:noFill/>
          <a:ln>
            <a:noFill/>
          </a:ln>
        </p:spPr>
      </p:pic>
      <p:sp>
        <p:nvSpPr>
          <p:cNvPr id="874" name="Google Shape;874;p93"/>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Extra Detail</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94"/>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880" name="Google Shape;880;p94"/>
          <p:cNvSpPr txBox="1">
            <a:spLocks noGrp="1"/>
          </p:cNvSpPr>
          <p:nvPr>
            <p:ph type="body" idx="3"/>
          </p:nvPr>
        </p:nvSpPr>
        <p:spPr>
          <a:xfrm>
            <a:off x="4747250" y="1450400"/>
            <a:ext cx="4080600" cy="33660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Most common failure:</a:t>
            </a:r>
            <a:endParaRPr/>
          </a:p>
          <a:p>
            <a:pPr marL="457200" lvl="0" indent="-317500" algn="l" rtl="0">
              <a:lnSpc>
                <a:spcPct val="130000"/>
              </a:lnSpc>
              <a:spcBef>
                <a:spcPts val="0"/>
              </a:spcBef>
              <a:spcAft>
                <a:spcPts val="0"/>
              </a:spcAft>
              <a:buSzPts val="1400"/>
              <a:buChar char="•"/>
            </a:pPr>
            <a:r>
              <a:rPr lang="en" sz="1400"/>
              <a:t>Triangle with multiple 1 valence verts.</a:t>
            </a:r>
            <a:endParaRPr/>
          </a:p>
          <a:p>
            <a:pPr marL="274320" lvl="0" indent="-274320" algn="l" rtl="0">
              <a:lnSpc>
                <a:spcPct val="130000"/>
              </a:lnSpc>
              <a:spcBef>
                <a:spcPts val="0"/>
              </a:spcBef>
              <a:spcAft>
                <a:spcPts val="0"/>
              </a:spcAft>
              <a:buSzPts val="1400"/>
              <a:buChar char="•"/>
            </a:pPr>
            <a:r>
              <a:rPr lang="en"/>
              <a:t>With 64 tris, all verts must map to one unique triangle.</a:t>
            </a:r>
            <a:endParaRPr/>
          </a:p>
          <a:p>
            <a:pPr marL="274320" lvl="0" indent="-274320" algn="l" rtl="0">
              <a:lnSpc>
                <a:spcPct val="130000"/>
              </a:lnSpc>
              <a:spcBef>
                <a:spcPts val="0"/>
              </a:spcBef>
              <a:spcAft>
                <a:spcPts val="0"/>
              </a:spcAft>
              <a:buSzPts val="1400"/>
              <a:buChar char="•"/>
            </a:pPr>
            <a:r>
              <a:rPr lang="en"/>
              <a:t>Free vertex can not rotate to a triangle that needs it.</a:t>
            </a:r>
            <a:endParaRPr/>
          </a:p>
          <a:p>
            <a:pPr marL="914400" lvl="0" indent="0" algn="l" rtl="0">
              <a:lnSpc>
                <a:spcPct val="130000"/>
              </a:lnSpc>
              <a:spcBef>
                <a:spcPts val="0"/>
              </a:spcBef>
              <a:spcAft>
                <a:spcPts val="0"/>
              </a:spcAft>
              <a:buSzPts val="1400"/>
              <a:buNone/>
            </a:pPr>
            <a:endParaRPr/>
          </a:p>
          <a:p>
            <a:pPr marL="457200" lvl="0" indent="0" algn="l" rtl="0">
              <a:lnSpc>
                <a:spcPct val="130000"/>
              </a:lnSpc>
              <a:spcBef>
                <a:spcPts val="0"/>
              </a:spcBef>
              <a:spcAft>
                <a:spcPts val="0"/>
              </a:spcAft>
              <a:buSzPts val="1400"/>
              <a:buNone/>
            </a:pPr>
            <a:endParaRPr/>
          </a:p>
        </p:txBody>
      </p:sp>
      <p:pic>
        <p:nvPicPr>
          <p:cNvPr id="881" name="Google Shape;881;p94"/>
          <p:cNvPicPr preferRelativeResize="0"/>
          <p:nvPr/>
        </p:nvPicPr>
        <p:blipFill rotWithShape="1">
          <a:blip r:embed="rId3">
            <a:alphaModFix/>
          </a:blip>
          <a:srcRect/>
          <a:stretch/>
        </p:blipFill>
        <p:spPr>
          <a:xfrm>
            <a:off x="395650" y="1400175"/>
            <a:ext cx="4176352" cy="2610223"/>
          </a:xfrm>
          <a:prstGeom prst="rect">
            <a:avLst/>
          </a:prstGeom>
          <a:noFill/>
          <a:ln>
            <a:noFill/>
          </a:ln>
        </p:spPr>
      </p:pic>
      <p:sp>
        <p:nvSpPr>
          <p:cNvPr id="882" name="Google Shape;882;p94"/>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Leading Vertex</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95"/>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888" name="Google Shape;888;p95"/>
          <p:cNvSpPr txBox="1">
            <a:spLocks noGrp="1"/>
          </p:cNvSpPr>
          <p:nvPr>
            <p:ph type="body" idx="1"/>
          </p:nvPr>
        </p:nvSpPr>
        <p:spPr>
          <a:xfrm>
            <a:off x="321906" y="1063510"/>
            <a:ext cx="8507100" cy="33798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MeshOptimizer for clustering</a:t>
            </a:r>
            <a:endParaRPr/>
          </a:p>
          <a:p>
            <a:pPr marL="914400" lvl="1" indent="-317500" algn="l" rtl="0">
              <a:lnSpc>
                <a:spcPct val="130000"/>
              </a:lnSpc>
              <a:spcBef>
                <a:spcPts val="0"/>
              </a:spcBef>
              <a:spcAft>
                <a:spcPts val="0"/>
              </a:spcAft>
              <a:buSzPts val="1400"/>
              <a:buChar char="–"/>
            </a:pPr>
            <a:r>
              <a:rPr lang="en"/>
              <a:t>https://github.com/zeux/meshoptimizer</a:t>
            </a:r>
            <a:endParaRPr/>
          </a:p>
          <a:p>
            <a:pPr marL="914400" lvl="1" indent="-317500" algn="l" rtl="0">
              <a:lnSpc>
                <a:spcPct val="130000"/>
              </a:lnSpc>
              <a:spcBef>
                <a:spcPts val="0"/>
              </a:spcBef>
              <a:spcAft>
                <a:spcPts val="0"/>
              </a:spcAft>
              <a:buSzPts val="1400"/>
              <a:buChar char="–"/>
            </a:pPr>
            <a:r>
              <a:rPr lang="en"/>
              <a:t>Also LODs</a:t>
            </a:r>
            <a:endParaRPr/>
          </a:p>
          <a:p>
            <a:pPr marL="274320" lvl="0" indent="-274320" algn="l" rtl="0">
              <a:lnSpc>
                <a:spcPct val="130000"/>
              </a:lnSpc>
              <a:spcBef>
                <a:spcPts val="0"/>
              </a:spcBef>
              <a:spcAft>
                <a:spcPts val="0"/>
              </a:spcAft>
              <a:buSzPts val="1400"/>
              <a:buChar char="•"/>
            </a:pPr>
            <a:r>
              <a:rPr lang="en"/>
              <a:t>Base algorithm:</a:t>
            </a:r>
            <a:endParaRPr/>
          </a:p>
          <a:p>
            <a:pPr marL="914400" lvl="1" indent="-317500" algn="l" rtl="0">
              <a:lnSpc>
                <a:spcPct val="130000"/>
              </a:lnSpc>
              <a:spcBef>
                <a:spcPts val="0"/>
              </a:spcBef>
              <a:spcAft>
                <a:spcPts val="0"/>
              </a:spcAft>
              <a:buSzPts val="1400"/>
              <a:buChar char="–"/>
            </a:pPr>
            <a:r>
              <a:rPr lang="en" sz="1400"/>
              <a:t>Adds triangles to a buffer, one at a time</a:t>
            </a:r>
            <a:endParaRPr sz="1400"/>
          </a:p>
          <a:p>
            <a:pPr marL="914400" lvl="1" indent="-317500" algn="l" rtl="0">
              <a:lnSpc>
                <a:spcPct val="130000"/>
              </a:lnSpc>
              <a:spcBef>
                <a:spcPts val="0"/>
              </a:spcBef>
              <a:spcAft>
                <a:spcPts val="0"/>
              </a:spcAft>
              <a:buSzPts val="1400"/>
              <a:buChar char="–"/>
            </a:pPr>
            <a:r>
              <a:rPr lang="en" sz="1400"/>
              <a:t>Emits cluster once it exceeds limits (64 tris/64 verts)</a:t>
            </a:r>
            <a:endParaRPr sz="1400"/>
          </a:p>
          <a:p>
            <a:pPr marL="914400" lvl="1" indent="-317500" algn="l" rtl="0">
              <a:lnSpc>
                <a:spcPct val="130000"/>
              </a:lnSpc>
              <a:spcBef>
                <a:spcPts val="0"/>
              </a:spcBef>
              <a:spcAft>
                <a:spcPts val="0"/>
              </a:spcAft>
              <a:buSzPts val="1400"/>
              <a:buChar char="–"/>
            </a:pPr>
            <a:r>
              <a:rPr lang="en" sz="1400"/>
              <a:t>Repeat</a:t>
            </a:r>
            <a:endParaRPr/>
          </a:p>
          <a:p>
            <a:pPr marL="274320" lvl="0" indent="-274320" algn="l" rtl="0">
              <a:lnSpc>
                <a:spcPct val="130000"/>
              </a:lnSpc>
              <a:spcBef>
                <a:spcPts val="0"/>
              </a:spcBef>
              <a:spcAft>
                <a:spcPts val="0"/>
              </a:spcAft>
              <a:buSzPts val="1400"/>
              <a:buChar char="•"/>
            </a:pPr>
            <a:r>
              <a:rPr lang="en"/>
              <a:t>Forked version:</a:t>
            </a:r>
            <a:endParaRPr/>
          </a:p>
          <a:p>
            <a:pPr marL="914400" lvl="1" indent="-317500" algn="l" rtl="0">
              <a:lnSpc>
                <a:spcPct val="130000"/>
              </a:lnSpc>
              <a:spcBef>
                <a:spcPts val="0"/>
              </a:spcBef>
              <a:spcAft>
                <a:spcPts val="0"/>
              </a:spcAft>
              <a:buSzPts val="1400"/>
              <a:buChar char="–"/>
            </a:pPr>
            <a:r>
              <a:rPr lang="en"/>
              <a:t>Before emitting, reorder for provoking vertex</a:t>
            </a:r>
            <a:endParaRPr/>
          </a:p>
          <a:p>
            <a:pPr marL="914400" lvl="1" indent="-317500" algn="l" rtl="0">
              <a:lnSpc>
                <a:spcPct val="130000"/>
              </a:lnSpc>
              <a:spcBef>
                <a:spcPts val="0"/>
              </a:spcBef>
              <a:spcAft>
                <a:spcPts val="0"/>
              </a:spcAft>
              <a:buSzPts val="1400"/>
              <a:buChar char="–"/>
            </a:pPr>
            <a:r>
              <a:rPr lang="en"/>
              <a:t>Any leftover triangles remain in the buffer for the next cluster</a:t>
            </a:r>
            <a:endParaRPr/>
          </a:p>
          <a:p>
            <a:pPr marL="914400" lvl="1" indent="-317500" algn="l" rtl="0">
              <a:lnSpc>
                <a:spcPct val="130000"/>
              </a:lnSpc>
              <a:spcBef>
                <a:spcPts val="0"/>
              </a:spcBef>
              <a:spcAft>
                <a:spcPts val="0"/>
              </a:spcAft>
              <a:buSzPts val="1400"/>
              <a:buChar char="–"/>
            </a:pPr>
            <a:r>
              <a:rPr lang="en"/>
              <a:t>Usually, all triangles fit</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96"/>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Packed Cluster Data</a:t>
            </a:r>
            <a:endParaRPr/>
          </a:p>
        </p:txBody>
      </p:sp>
      <p:sp>
        <p:nvSpPr>
          <p:cNvPr id="894" name="Google Shape;894;p96"/>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895" name="Google Shape;895;p96"/>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64 reorder indices</a:t>
            </a:r>
            <a:endParaRPr/>
          </a:p>
          <a:p>
            <a:pPr marL="274320" lvl="0" indent="-274320" algn="l" rtl="0">
              <a:lnSpc>
                <a:spcPct val="130000"/>
              </a:lnSpc>
              <a:spcBef>
                <a:spcPts val="0"/>
              </a:spcBef>
              <a:spcAft>
                <a:spcPts val="0"/>
              </a:spcAft>
              <a:buSzPts val="1400"/>
              <a:buChar char="•"/>
            </a:pPr>
            <a:r>
              <a:rPr lang="en"/>
              <a:t>Only 2 indices per triangle</a:t>
            </a:r>
            <a:endParaRPr/>
          </a:p>
          <a:p>
            <a:pPr marL="914400" lvl="1" indent="-317500" algn="l" rtl="0">
              <a:lnSpc>
                <a:spcPct val="130000"/>
              </a:lnSpc>
              <a:spcBef>
                <a:spcPts val="0"/>
              </a:spcBef>
              <a:spcAft>
                <a:spcPts val="0"/>
              </a:spcAft>
              <a:buSzPts val="1400"/>
              <a:buChar char="–"/>
            </a:pPr>
            <a:r>
              <a:rPr lang="en"/>
              <a:t>6 bits each</a:t>
            </a:r>
            <a:endParaRPr/>
          </a:p>
          <a:p>
            <a:pPr marL="274320" lvl="0" indent="-274320" algn="l" rtl="0">
              <a:lnSpc>
                <a:spcPct val="130000"/>
              </a:lnSpc>
              <a:spcBef>
                <a:spcPts val="0"/>
              </a:spcBef>
              <a:spcAft>
                <a:spcPts val="0"/>
              </a:spcAft>
              <a:buSzPts val="1400"/>
              <a:buChar char="•"/>
            </a:pPr>
            <a:r>
              <a:rPr lang="en"/>
              <a:t>32 bit indices</a:t>
            </a:r>
            <a:endParaRPr/>
          </a:p>
          <a:p>
            <a:pPr marL="914400" lvl="1" indent="-317500" algn="l" rtl="0">
              <a:lnSpc>
                <a:spcPct val="130000"/>
              </a:lnSpc>
              <a:spcBef>
                <a:spcPts val="0"/>
              </a:spcBef>
              <a:spcAft>
                <a:spcPts val="0"/>
              </a:spcAft>
              <a:buSzPts val="1400"/>
              <a:buChar char="–"/>
            </a:pPr>
            <a:r>
              <a:rPr lang="en"/>
              <a:t>5.5 bytes per triangle</a:t>
            </a:r>
            <a:endParaRPr/>
          </a:p>
          <a:p>
            <a:pPr marL="914400" lvl="1" indent="-317500" algn="l" rtl="0">
              <a:lnSpc>
                <a:spcPct val="130000"/>
              </a:lnSpc>
              <a:spcBef>
                <a:spcPts val="0"/>
              </a:spcBef>
              <a:spcAft>
                <a:spcPts val="0"/>
              </a:spcAft>
              <a:buSzPts val="1400"/>
              <a:buChar char="–"/>
            </a:pPr>
            <a:r>
              <a:rPr lang="en"/>
              <a:t>Reference: 12 bytes (3x U32s)</a:t>
            </a:r>
            <a:endParaRPr/>
          </a:p>
          <a:p>
            <a:pPr marL="274320" lvl="0" indent="-274320" algn="l" rtl="0">
              <a:lnSpc>
                <a:spcPct val="130000"/>
              </a:lnSpc>
              <a:spcBef>
                <a:spcPts val="0"/>
              </a:spcBef>
              <a:spcAft>
                <a:spcPts val="0"/>
              </a:spcAft>
              <a:buSzPts val="1400"/>
              <a:buChar char="•"/>
            </a:pPr>
            <a:r>
              <a:rPr lang="en"/>
              <a:t>16 bit indices</a:t>
            </a:r>
            <a:endParaRPr/>
          </a:p>
          <a:p>
            <a:pPr marL="914400" lvl="1" indent="-317500" algn="l" rtl="0">
              <a:lnSpc>
                <a:spcPct val="130000"/>
              </a:lnSpc>
              <a:spcBef>
                <a:spcPts val="0"/>
              </a:spcBef>
              <a:spcAft>
                <a:spcPts val="0"/>
              </a:spcAft>
              <a:buSzPts val="1400"/>
              <a:buChar char="–"/>
            </a:pPr>
            <a:r>
              <a:rPr lang="en"/>
              <a:t>3.5 bytes per triangle</a:t>
            </a:r>
            <a:endParaRPr/>
          </a:p>
          <a:p>
            <a:pPr marL="914400" lvl="1" indent="-317500" algn="l" rtl="0">
              <a:lnSpc>
                <a:spcPct val="130000"/>
              </a:lnSpc>
              <a:spcBef>
                <a:spcPts val="0"/>
              </a:spcBef>
              <a:spcAft>
                <a:spcPts val="0"/>
              </a:spcAft>
              <a:buSzPts val="1400"/>
              <a:buChar char="–"/>
            </a:pPr>
            <a:r>
              <a:rPr lang="en"/>
              <a:t>Reference: 6 bytes (3x U16s)</a:t>
            </a:r>
            <a:endParaRPr/>
          </a:p>
        </p:txBody>
      </p:sp>
      <p:pic>
        <p:nvPicPr>
          <p:cNvPr id="896" name="Google Shape;896;p96"/>
          <p:cNvPicPr preferRelativeResize="0"/>
          <p:nvPr/>
        </p:nvPicPr>
        <p:blipFill rotWithShape="1">
          <a:blip r:embed="rId3">
            <a:alphaModFix/>
          </a:blip>
          <a:srcRect/>
          <a:stretch/>
        </p:blipFill>
        <p:spPr>
          <a:xfrm>
            <a:off x="321900" y="2279125"/>
            <a:ext cx="4173600" cy="114662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97"/>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PRIMITIVE ID</a:t>
            </a:r>
            <a:endParaRPr/>
          </a:p>
        </p:txBody>
      </p:sp>
      <p:sp>
        <p:nvSpPr>
          <p:cNvPr id="902" name="Google Shape;902;p97"/>
          <p:cNvSpPr txBox="1">
            <a:spLocks noGrp="1"/>
          </p:cNvSpPr>
          <p:nvPr>
            <p:ph type="body" idx="1"/>
          </p:nvPr>
        </p:nvSpPr>
        <p:spPr>
          <a:xfrm>
            <a:off x="321906" y="1063510"/>
            <a:ext cx="8507100" cy="3379800"/>
          </a:xfrm>
          <a:prstGeom prst="rect">
            <a:avLst/>
          </a:prstGeom>
          <a:noFill/>
          <a:ln>
            <a:noFill/>
          </a:ln>
        </p:spPr>
        <p:txBody>
          <a:bodyPr spcFirstLastPara="1" wrap="square" lIns="0" tIns="34275" rIns="68575" bIns="34275" anchor="t" anchorCtr="0">
            <a:normAutofit lnSpcReduction="10000"/>
          </a:bodyPr>
          <a:lstStyle/>
          <a:p>
            <a:pPr marL="274320" lvl="0" indent="-274320" algn="l" rtl="0">
              <a:lnSpc>
                <a:spcPct val="130000"/>
              </a:lnSpc>
              <a:spcBef>
                <a:spcPts val="0"/>
              </a:spcBef>
              <a:spcAft>
                <a:spcPts val="0"/>
              </a:spcAft>
              <a:buSzPts val="1400"/>
              <a:buChar char="•"/>
            </a:pPr>
            <a:r>
              <a:rPr lang="en"/>
              <a:t>Practical Issue: Some platforms might need multiple rendering paths.</a:t>
            </a:r>
            <a:endParaRPr/>
          </a:p>
          <a:p>
            <a:pPr marL="274320" lvl="0" indent="-274320" algn="l" rtl="0">
              <a:lnSpc>
                <a:spcPct val="130000"/>
              </a:lnSpc>
              <a:spcBef>
                <a:spcPts val="0"/>
              </a:spcBef>
              <a:spcAft>
                <a:spcPts val="0"/>
              </a:spcAft>
              <a:buSzPts val="1400"/>
              <a:buChar char="•"/>
            </a:pPr>
            <a:r>
              <a:rPr lang="en"/>
              <a:t>I.e. shipping a PC game, might need multiple options:</a:t>
            </a:r>
            <a:endParaRPr/>
          </a:p>
          <a:p>
            <a:pPr marL="914400" lvl="1" indent="-317500" algn="l" rtl="0">
              <a:lnSpc>
                <a:spcPct val="130000"/>
              </a:lnSpc>
              <a:spcBef>
                <a:spcPts val="0"/>
              </a:spcBef>
              <a:spcAft>
                <a:spcPts val="0"/>
              </a:spcAft>
              <a:buSzPts val="1400"/>
              <a:buChar char="–"/>
            </a:pPr>
            <a:r>
              <a:rPr lang="en" sz="1400"/>
              <a:t>Mesh Shaders</a:t>
            </a:r>
            <a:endParaRPr sz="1400"/>
          </a:p>
          <a:p>
            <a:pPr marL="914400" lvl="1" indent="-317500" algn="l" rtl="0">
              <a:lnSpc>
                <a:spcPct val="130000"/>
              </a:lnSpc>
              <a:spcBef>
                <a:spcPts val="0"/>
              </a:spcBef>
              <a:spcAft>
                <a:spcPts val="0"/>
              </a:spcAft>
              <a:buSzPts val="1400"/>
              <a:buChar char="–"/>
            </a:pPr>
            <a:r>
              <a:rPr lang="en"/>
              <a:t>Leading </a:t>
            </a:r>
            <a:r>
              <a:rPr lang="en" sz="1400"/>
              <a:t>Vertex</a:t>
            </a:r>
            <a:endParaRPr sz="1400"/>
          </a:p>
          <a:p>
            <a:pPr marL="914400" lvl="1" indent="-317500" algn="l" rtl="0">
              <a:lnSpc>
                <a:spcPct val="130000"/>
              </a:lnSpc>
              <a:spcBef>
                <a:spcPts val="0"/>
              </a:spcBef>
              <a:spcAft>
                <a:spcPts val="0"/>
              </a:spcAft>
              <a:buSzPts val="1400"/>
              <a:buChar char="–"/>
            </a:pPr>
            <a:r>
              <a:rPr lang="en" sz="1400"/>
              <a:t>Fallback to Regular</a:t>
            </a:r>
            <a:endParaRPr/>
          </a:p>
          <a:p>
            <a:pPr marL="274320" lvl="0" indent="-274320" algn="l" rtl="0">
              <a:lnSpc>
                <a:spcPct val="130000"/>
              </a:lnSpc>
              <a:spcBef>
                <a:spcPts val="0"/>
              </a:spcBef>
              <a:spcAft>
                <a:spcPts val="0"/>
              </a:spcAft>
              <a:buSzPts val="1400"/>
              <a:buChar char="•"/>
            </a:pPr>
            <a:r>
              <a:rPr lang="en"/>
              <a:t>How to serialize?</a:t>
            </a:r>
            <a:endParaRPr/>
          </a:p>
          <a:p>
            <a:pPr marL="914400" lvl="1" indent="-317500" algn="l" rtl="0">
              <a:lnSpc>
                <a:spcPct val="130000"/>
              </a:lnSpc>
              <a:spcBef>
                <a:spcPts val="0"/>
              </a:spcBef>
              <a:spcAft>
                <a:spcPts val="0"/>
              </a:spcAft>
              <a:buSzPts val="1400"/>
              <a:buChar char="–"/>
            </a:pPr>
            <a:r>
              <a:rPr lang="en" sz="1400"/>
              <a:t>Definitely don’t want to store 3 versions on disk.</a:t>
            </a:r>
            <a:endParaRPr/>
          </a:p>
          <a:p>
            <a:pPr marL="274320" lvl="0" indent="-274320" algn="l" rtl="0">
              <a:lnSpc>
                <a:spcPct val="130000"/>
              </a:lnSpc>
              <a:spcBef>
                <a:spcPts val="0"/>
              </a:spcBef>
              <a:spcAft>
                <a:spcPts val="0"/>
              </a:spcAft>
              <a:buSzPts val="1400"/>
              <a:buChar char="•"/>
            </a:pPr>
            <a:r>
              <a:rPr lang="en"/>
              <a:t>Solution:</a:t>
            </a:r>
            <a:endParaRPr/>
          </a:p>
          <a:p>
            <a:pPr marL="914400" lvl="1" indent="-317500" algn="l" rtl="0">
              <a:lnSpc>
                <a:spcPct val="130000"/>
              </a:lnSpc>
              <a:spcBef>
                <a:spcPts val="0"/>
              </a:spcBef>
              <a:spcAft>
                <a:spcPts val="0"/>
              </a:spcAft>
              <a:buSzPts val="1400"/>
              <a:buChar char="–"/>
            </a:pPr>
            <a:r>
              <a:rPr lang="en"/>
              <a:t>Store compressed mesh representation on disk</a:t>
            </a:r>
            <a:endParaRPr/>
          </a:p>
          <a:p>
            <a:pPr marL="914400" lvl="1" indent="-317500" algn="l" rtl="0">
              <a:lnSpc>
                <a:spcPct val="130000"/>
              </a:lnSpc>
              <a:spcBef>
                <a:spcPts val="0"/>
              </a:spcBef>
              <a:spcAft>
                <a:spcPts val="0"/>
              </a:spcAft>
              <a:buSzPts val="1400"/>
              <a:buChar char="–"/>
            </a:pPr>
            <a:r>
              <a:rPr lang="en"/>
              <a:t>Use compressed representation for mesh shaders</a:t>
            </a:r>
            <a:endParaRPr/>
          </a:p>
          <a:p>
            <a:pPr marL="914400" lvl="1" indent="-317500" algn="l" rtl="0">
              <a:lnSpc>
                <a:spcPct val="130000"/>
              </a:lnSpc>
              <a:spcBef>
                <a:spcPts val="0"/>
              </a:spcBef>
              <a:spcAft>
                <a:spcPts val="0"/>
              </a:spcAft>
              <a:buSzPts val="1400"/>
              <a:buChar char="–"/>
            </a:pPr>
            <a:r>
              <a:rPr lang="en"/>
              <a:t>Convert to Leading Vertex or Regular index list at load time</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98"/>
          <p:cNvSpPr txBox="1">
            <a:spLocks noGrp="1"/>
          </p:cNvSpPr>
          <p:nvPr>
            <p:ph type="ctrTitle"/>
          </p:nvPr>
        </p:nvSpPr>
        <p:spPr>
          <a:xfrm>
            <a:off x="4411291" y="2117525"/>
            <a:ext cx="4140600" cy="738600"/>
          </a:xfrm>
          <a:prstGeom prst="rect">
            <a:avLst/>
          </a:prstGeom>
          <a:noFill/>
          <a:ln>
            <a:noFill/>
          </a:ln>
        </p:spPr>
        <p:txBody>
          <a:bodyPr spcFirstLastPara="1" wrap="square" lIns="137150" tIns="34275" rIns="137150" bIns="0" anchor="b" anchorCtr="0">
            <a:normAutofit/>
          </a:bodyPr>
          <a:lstStyle/>
          <a:p>
            <a:pPr marL="0" lvl="0" indent="0" algn="l" rtl="0">
              <a:lnSpc>
                <a:spcPct val="100000"/>
              </a:lnSpc>
              <a:spcBef>
                <a:spcPts val="0"/>
              </a:spcBef>
              <a:spcAft>
                <a:spcPts val="0"/>
              </a:spcAft>
              <a:buClr>
                <a:schemeClr val="lt1"/>
              </a:buClr>
              <a:buSzPts val="3300"/>
              <a:buFont typeface="Arial"/>
              <a:buNone/>
            </a:pPr>
            <a:r>
              <a:rPr lang="en"/>
              <a:t>MESH POOL</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99"/>
          <p:cNvSpPr txBox="1">
            <a:spLocks noGrp="1"/>
          </p:cNvSpPr>
          <p:nvPr>
            <p:ph type="body" idx="1"/>
          </p:nvPr>
        </p:nvSpPr>
        <p:spPr>
          <a:xfrm>
            <a:off x="4747261" y="1070654"/>
            <a:ext cx="4080600" cy="346200"/>
          </a:xfrm>
          <a:prstGeom prst="rect">
            <a:avLst/>
          </a:prstGeom>
          <a:noFill/>
          <a:ln>
            <a:noFill/>
          </a:ln>
        </p:spPr>
        <p:txBody>
          <a:bodyPr spcFirstLastPara="1" wrap="square" lIns="0" tIns="34275" rIns="68575" bIns="34275" anchor="t" anchorCtr="0">
            <a:spAutoFit/>
          </a:bodyPr>
          <a:lstStyle/>
          <a:p>
            <a:pPr marL="0" lvl="0" indent="0" algn="l" rtl="0">
              <a:lnSpc>
                <a:spcPct val="100000"/>
              </a:lnSpc>
              <a:spcBef>
                <a:spcPts val="0"/>
              </a:spcBef>
              <a:spcAft>
                <a:spcPts val="0"/>
              </a:spcAft>
              <a:buSzPts val="1400"/>
              <a:buNone/>
            </a:pPr>
            <a:r>
              <a:rPr lang="en"/>
              <a:t>Mesh Pool</a:t>
            </a:r>
            <a:endParaRPr/>
          </a:p>
        </p:txBody>
      </p:sp>
      <p:sp>
        <p:nvSpPr>
          <p:cNvPr id="913" name="Google Shape;913;p99"/>
          <p:cNvSpPr txBox="1">
            <a:spLocks noGrp="1"/>
          </p:cNvSpPr>
          <p:nvPr>
            <p:ph type="title"/>
          </p:nvPr>
        </p:nvSpPr>
        <p:spPr>
          <a:xfrm>
            <a:off x="321906" y="-3895"/>
            <a:ext cx="6041700" cy="739800"/>
          </a:xfrm>
          <a:prstGeom prst="rect">
            <a:avLst/>
          </a:prstGeom>
          <a:noFill/>
          <a:ln>
            <a:noFill/>
          </a:ln>
        </p:spPr>
        <p:txBody>
          <a:bodyPr spcFirstLastPara="1" wrap="square" lIns="0" tIns="34275" rIns="68575" bIns="34275" anchor="ctr" anchorCtr="0">
            <a:normAutofit/>
          </a:bodyPr>
          <a:lstStyle/>
          <a:p>
            <a:pPr marL="0" lvl="0" indent="0" algn="l" rtl="0">
              <a:lnSpc>
                <a:spcPct val="100000"/>
              </a:lnSpc>
              <a:spcBef>
                <a:spcPts val="0"/>
              </a:spcBef>
              <a:spcAft>
                <a:spcPts val="0"/>
              </a:spcAft>
              <a:buClr>
                <a:schemeClr val="lt1"/>
              </a:buClr>
              <a:buSzPts val="2000"/>
              <a:buFont typeface="Arial"/>
              <a:buNone/>
            </a:pPr>
            <a:r>
              <a:rPr lang="en"/>
              <a:t>MESH POOL</a:t>
            </a:r>
            <a:endParaRPr/>
          </a:p>
        </p:txBody>
      </p:sp>
      <p:sp>
        <p:nvSpPr>
          <p:cNvPr id="914" name="Google Shape;914;p99"/>
          <p:cNvSpPr txBox="1">
            <a:spLocks noGrp="1"/>
          </p:cNvSpPr>
          <p:nvPr>
            <p:ph type="body" idx="3"/>
          </p:nvPr>
        </p:nvSpPr>
        <p:spPr>
          <a:xfrm>
            <a:off x="4747261" y="1450400"/>
            <a:ext cx="4080600" cy="2957400"/>
          </a:xfrm>
          <a:prstGeom prst="rect">
            <a:avLst/>
          </a:prstGeom>
          <a:noFill/>
          <a:ln>
            <a:noFill/>
          </a:ln>
        </p:spPr>
        <p:txBody>
          <a:bodyPr spcFirstLastPara="1" wrap="square" lIns="0" tIns="34275" rIns="68575" bIns="34275" anchor="t" anchorCtr="0">
            <a:normAutofit/>
          </a:bodyPr>
          <a:lstStyle/>
          <a:p>
            <a:pPr marL="274320" lvl="0" indent="-274320" algn="l" rtl="0">
              <a:lnSpc>
                <a:spcPct val="130000"/>
              </a:lnSpc>
              <a:spcBef>
                <a:spcPts val="0"/>
              </a:spcBef>
              <a:spcAft>
                <a:spcPts val="0"/>
              </a:spcAft>
              <a:buSzPts val="1400"/>
              <a:buChar char="•"/>
            </a:pPr>
            <a:r>
              <a:rPr lang="en"/>
              <a:t>Given a triangle ID, we need to fetch the three vertices.</a:t>
            </a:r>
            <a:endParaRPr/>
          </a:p>
          <a:p>
            <a:pPr marL="274320" lvl="0" indent="-274320" algn="l" rtl="0">
              <a:lnSpc>
                <a:spcPct val="130000"/>
              </a:lnSpc>
              <a:spcBef>
                <a:spcPts val="0"/>
              </a:spcBef>
              <a:spcAft>
                <a:spcPts val="0"/>
              </a:spcAft>
              <a:buSzPts val="1400"/>
              <a:buChar char="•"/>
            </a:pPr>
            <a:r>
              <a:rPr lang="en"/>
              <a:t>Store all geometry in a large buffer.</a:t>
            </a:r>
            <a:endParaRPr/>
          </a:p>
        </p:txBody>
      </p:sp>
      <p:pic>
        <p:nvPicPr>
          <p:cNvPr id="915" name="Google Shape;915;p99"/>
          <p:cNvPicPr preferRelativeResize="0"/>
          <p:nvPr/>
        </p:nvPicPr>
        <p:blipFill rotWithShape="1">
          <a:blip r:embed="rId3">
            <a:alphaModFix/>
          </a:blip>
          <a:srcRect/>
          <a:stretch/>
        </p:blipFill>
        <p:spPr>
          <a:xfrm>
            <a:off x="273225" y="1594300"/>
            <a:ext cx="4205850" cy="238472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000000"/>
      </a:dk2>
      <a:lt2>
        <a:srgbClr val="FFFFFF"/>
      </a:lt2>
      <a:accent1>
        <a:srgbClr val="2C3986"/>
      </a:accent1>
      <a:accent2>
        <a:srgbClr val="41BDE9"/>
      </a:accent2>
      <a:accent3>
        <a:srgbClr val="F6E734"/>
      </a:accent3>
      <a:accent4>
        <a:srgbClr val="E64341"/>
      </a:accent4>
      <a:accent5>
        <a:srgbClr val="CCCCCC"/>
      </a:accent5>
      <a:accent6>
        <a:srgbClr val="222222"/>
      </a:accent6>
      <a:hlink>
        <a:srgbClr val="E64341"/>
      </a:hlink>
      <a:folHlink>
        <a:srgbClr val="41BDE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15025</Words>
  <Application>Microsoft Office PowerPoint</Application>
  <PresentationFormat>On-screen Show (16:9)</PresentationFormat>
  <Paragraphs>1853</Paragraphs>
  <Slides>185</Slides>
  <Notes>185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185</vt:i4>
      </vt:variant>
    </vt:vector>
  </HeadingPairs>
  <TitlesOfParts>
    <vt:vector size="188" baseType="lpstr">
      <vt:lpstr>Roboto</vt:lpstr>
      <vt:lpstr>Arial</vt:lpstr>
      <vt:lpstr>Office Theme</vt:lpstr>
      <vt:lpstr>Variable Rate Shading with Visibility Buffer Rendering</vt:lpstr>
      <vt:lpstr>John Hable</vt:lpstr>
      <vt:lpstr>VISIBLE THRESHOLD</vt:lpstr>
      <vt:lpstr>VISIBILITY AND VRS</vt:lpstr>
      <vt:lpstr>VISIBILITY AND VRS</vt:lpstr>
      <vt:lpstr>VISIBILITY AND VRS</vt:lpstr>
      <vt:lpstr>VISIBILITY AND VRS</vt:lpstr>
      <vt:lpstr>VISIBILITY AND VRS</vt:lpstr>
      <vt:lpstr>VISIBILITY AND VRS</vt:lpstr>
      <vt:lpstr>VISIBILITY AND VRS</vt:lpstr>
      <vt:lpstr>VISIBILITY AND VRS</vt:lpstr>
      <vt:lpstr>VISIBILITY AND VRS</vt:lpstr>
      <vt:lpstr>VISIBILITY AND VRS</vt:lpstr>
      <vt:lpstr>QUAD UTILIZATION</vt:lpstr>
      <vt:lpstr>QUAD UTILIZATION</vt:lpstr>
      <vt:lpstr>QUAD UTILIZATION</vt:lpstr>
      <vt:lpstr>QUAD UTILIZATION</vt:lpstr>
      <vt:lpstr>QUAD UTILIZATION</vt:lpstr>
      <vt:lpstr>QUAD UTILIZATION</vt:lpstr>
      <vt:lpstr>QUAD UTILIZATION</vt:lpstr>
      <vt:lpstr>QUAD UTILIZATION</vt:lpstr>
      <vt:lpstr>QUAD UTILIZATION</vt:lpstr>
      <vt:lpstr>QUAD UTILIZATION</vt:lpstr>
      <vt:lpstr>QUAD UTILIZATION</vt:lpstr>
      <vt:lpstr>QUAD UTILIZATION</vt:lpstr>
      <vt:lpstr>QUAD UTILIZATION</vt:lpstr>
      <vt:lpstr>QUAD UTILIZATION</vt:lpstr>
      <vt:lpstr>QUAD UTILIZATION</vt:lpstr>
      <vt:lpstr>QUAD UTILIZATION</vt:lpstr>
      <vt:lpstr>QUAD UTILIZATION</vt:lpstr>
      <vt:lpstr>QUAD UTILIZATION</vt:lpstr>
      <vt:lpstr>QUAD UTILIZATION</vt:lpstr>
      <vt:lpstr>QUAD UTILIZATION</vt:lpstr>
      <vt:lpstr>QUAD UTILIZATION</vt:lpstr>
      <vt:lpstr>QUAD UTILIZATION</vt:lpstr>
      <vt:lpstr>QUAD UTILIZATION</vt:lpstr>
      <vt:lpstr>QUAD UTILIZATION</vt:lpstr>
      <vt:lpstr>VBUFFER DETAILS</vt:lpstr>
      <vt:lpstr>VBUFFER DETAILS</vt:lpstr>
      <vt:lpstr>VBUFFER DETAILS</vt:lpstr>
      <vt:lpstr>VBUFFER DETAILS</vt:lpstr>
      <vt:lpstr>VBUFFER DETAILS</vt:lpstr>
      <vt:lpstr>VBUFFER DETAILS</vt:lpstr>
      <vt:lpstr>VBUFFER DETAILS</vt:lpstr>
      <vt:lpstr>VBUFFER DETAILS</vt:lpstr>
      <vt:lpstr>VBUFFER DETAILS</vt:lpstr>
      <vt:lpstr>VBUFFER DETAILS</vt:lpstr>
      <vt:lpstr>VBUFFER DETAILS</vt:lpstr>
      <vt:lpstr>VBUFFER DETAILS</vt:lpstr>
      <vt:lpstr>VBUFFER DETAILS</vt:lpstr>
      <vt:lpstr>VBUFFER DETAILS</vt:lpstr>
      <vt:lpstr>VBUFFER DETAILS</vt:lpstr>
      <vt:lpstr>VBUFFER DETAILS</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PRIMITIVE ID</vt:lpstr>
      <vt:lpstr>MESH POOL</vt:lpstr>
      <vt:lpstr>MESH POOL</vt:lpstr>
      <vt:lpstr>MESH POOL</vt:lpstr>
      <vt:lpstr>MESH POOL</vt:lpstr>
      <vt:lpstr>MESH POOL</vt:lpstr>
      <vt:lpstr>DERIVATIVES</vt:lpstr>
      <vt:lpstr>DERIVATIVES</vt:lpstr>
      <vt:lpstr>DERIVATIVES</vt:lpstr>
      <vt:lpstr>DERIVATIVES</vt:lpstr>
      <vt:lpstr>DERIVATIVES</vt:lpstr>
      <vt:lpstr>DERIVATIVES</vt:lpstr>
      <vt:lpstr>DERIVATIVES</vt:lpstr>
      <vt:lpstr>DERIVATIVES</vt:lpstr>
      <vt:lpstr>DERIVATIVES</vt:lpstr>
      <vt:lpstr>DERIVATIVES</vt:lpstr>
      <vt:lpstr>RECONSTRUCTION</vt:lpstr>
      <vt:lpstr>RECONSTRUCTION</vt:lpstr>
      <vt:lpstr>RECONSTRUCTION</vt:lpstr>
      <vt:lpstr>RECONSTRUCTION</vt:lpstr>
      <vt:lpstr>RECONSTRUCTION</vt:lpstr>
      <vt:lpstr>RECONSTRUCTION</vt:lpstr>
      <vt:lpstr>RECONSTRUCTION</vt:lpstr>
      <vt:lpstr>RECONSTRUCTION</vt:lpstr>
      <vt:lpstr>RECONSTRUCTION</vt:lpstr>
      <vt:lpstr>RECONSTRUCTION</vt:lpstr>
      <vt:lpstr>RECONSTRUCTION</vt:lpstr>
      <vt:lpstr>RECONSTRUCTION</vt:lpstr>
      <vt:lpstr>RECONSTRUCTION</vt:lpstr>
      <vt:lpstr>RECONSTRUCTION</vt:lpstr>
      <vt:lpstr>RECONSTRUCTION</vt:lpstr>
      <vt:lpstr>RECONSTRUCTION</vt:lpstr>
      <vt:lpstr>RECONSTRUCTION</vt:lpstr>
      <vt:lpstr>RECONSTRUCTION</vt:lpstr>
      <vt:lpstr>RECONSTRUCTION</vt:lpstr>
      <vt:lpstr>RECONSTRUCTION</vt:lpstr>
      <vt:lpstr>RECONSTRUCTION</vt:lpstr>
      <vt:lpstr>RECONSTRUCTION</vt:lpstr>
      <vt:lpstr>RECONSTRUCTION</vt:lpstr>
      <vt:lpstr>RECONSTRUCTION</vt:lpstr>
      <vt:lpstr>PERFORMANCE</vt:lpstr>
      <vt:lpstr>PERFORMANCE</vt:lpstr>
      <vt:lpstr>PERFORMANCE</vt:lpstr>
      <vt:lpstr>PERFORMANCE</vt:lpstr>
      <vt:lpstr>PERFORMANCE</vt:lpstr>
      <vt:lpstr>PERFORMANCE</vt:lpstr>
      <vt:lpstr>PERFORMANCE</vt:lpstr>
      <vt:lpstr>PERFORMANCE</vt:lpstr>
      <vt:lpstr>PERFORMANCE</vt:lpstr>
      <vt:lpstr>PERFORMANCE</vt:lpstr>
      <vt:lpstr>PERFORMANCE</vt:lpstr>
      <vt:lpstr>PERFORMANCE</vt:lpstr>
      <vt:lpstr>PERFORMANCE</vt:lpstr>
      <vt:lpstr>PERFORMANCE</vt:lpstr>
      <vt:lpstr>PERFORMANCE</vt:lpstr>
      <vt:lpstr>PERFORMANCE</vt:lpstr>
      <vt:lpstr>PERFORMANCE</vt:lpstr>
      <vt:lpstr>CONCLUSION</vt:lpstr>
      <vt:lpstr>CONCLUSION</vt:lpstr>
      <vt:lpstr>CONCLUSION</vt:lpstr>
      <vt:lpstr>CONCLUSION</vt:lpstr>
      <vt:lpstr>CONCLUSION</vt:lpstr>
      <vt:lpstr>OIT</vt:lpstr>
      <vt:lpstr>OIT</vt:lpstr>
      <vt:lpstr>OIT</vt:lpstr>
      <vt:lpstr>OIT</vt:lpstr>
      <vt:lpstr>OIT</vt:lpstr>
      <vt:lpstr>OIT</vt:lpstr>
      <vt:lpstr>OIT</vt:lpstr>
      <vt:lpstr>OIT</vt:lpstr>
      <vt:lpstr>OIT</vt:lpstr>
      <vt:lpstr>OIT</vt:lpstr>
      <vt:lpstr>OIT</vt:lpstr>
      <vt:lpstr>OIT</vt:lpstr>
      <vt:lpstr>OIT</vt:lpstr>
      <vt:lpstr>OIT</vt:lpstr>
      <vt:lpstr>OIT</vt:lpstr>
      <vt:lpstr>OIT</vt:lpstr>
      <vt:lpstr>OIT</vt:lpstr>
      <vt:lpstr>OIT</vt:lpstr>
      <vt:lpstr>OIT</vt:lpstr>
      <vt:lpstr>OIT</vt:lpstr>
      <vt:lpstr>ACKNOWLEDGEMENTS</vt:lpstr>
      <vt:lpstr>ACKNOWLEDGEMENTS</vt:lpstr>
      <vt:lpstr>REFERENCES - VBUFFER</vt:lpstr>
      <vt:lpstr>REFERENCES - VRS</vt:lpstr>
      <vt:lpstr>REFERENCES</vt:lpstr>
      <vt:lpstr>Contact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Tatarchuk, Natasha</cp:lastModifiedBy>
  <cp:revision>1</cp:revision>
  <dcterms:modified xsi:type="dcterms:W3CDTF">2024-08-05T21:45:09Z</dcterms:modified>
</cp:coreProperties>
</file>