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9" r:id="rId1"/>
  </p:sldMasterIdLst>
  <p:notesMasterIdLst>
    <p:notesMasterId r:id="rId53"/>
  </p:notesMasterIdLst>
  <p:sldIdLst>
    <p:sldId id="293" r:id="rId2"/>
    <p:sldId id="257" r:id="rId3"/>
    <p:sldId id="311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69" r:id="rId12"/>
    <p:sldId id="270" r:id="rId13"/>
    <p:sldId id="271" r:id="rId14"/>
    <p:sldId id="314" r:id="rId15"/>
    <p:sldId id="309" r:id="rId16"/>
    <p:sldId id="272" r:id="rId17"/>
    <p:sldId id="313" r:id="rId18"/>
    <p:sldId id="282" r:id="rId19"/>
    <p:sldId id="274" r:id="rId20"/>
    <p:sldId id="275" r:id="rId21"/>
    <p:sldId id="276" r:id="rId22"/>
    <p:sldId id="302" r:id="rId23"/>
    <p:sldId id="306" r:id="rId24"/>
    <p:sldId id="277" r:id="rId25"/>
    <p:sldId id="278" r:id="rId26"/>
    <p:sldId id="307" r:id="rId27"/>
    <p:sldId id="281" r:id="rId28"/>
    <p:sldId id="308" r:id="rId29"/>
    <p:sldId id="279" r:id="rId30"/>
    <p:sldId id="310" r:id="rId31"/>
    <p:sldId id="297" r:id="rId32"/>
    <p:sldId id="280" r:id="rId33"/>
    <p:sldId id="267" r:id="rId34"/>
    <p:sldId id="259" r:id="rId35"/>
    <p:sldId id="283" r:id="rId36"/>
    <p:sldId id="315" r:id="rId37"/>
    <p:sldId id="303" r:id="rId38"/>
    <p:sldId id="260" r:id="rId39"/>
    <p:sldId id="262" r:id="rId40"/>
    <p:sldId id="304" r:id="rId41"/>
    <p:sldId id="263" r:id="rId42"/>
    <p:sldId id="265" r:id="rId43"/>
    <p:sldId id="266" r:id="rId44"/>
    <p:sldId id="295" r:id="rId45"/>
    <p:sldId id="298" r:id="rId46"/>
    <p:sldId id="296" r:id="rId47"/>
    <p:sldId id="305" r:id="rId48"/>
    <p:sldId id="299" r:id="rId49"/>
    <p:sldId id="300" r:id="rId50"/>
    <p:sldId id="316" r:id="rId51"/>
    <p:sldId id="312" r:id="rId52"/>
  </p:sldIdLst>
  <p:sldSz cx="9144000" cy="5143500" type="screen16x9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521415D9-36F7-43E2-AB2F-B90AF26B5E84}">
      <p14:sectionLst xmlns:p14="http://schemas.microsoft.com/office/powerpoint/2010/main">
        <p14:section name="Default Section" id="{59C966D8-385D-4E01-8AFF-34152C3ECD3D}">
          <p14:sldIdLst>
            <p14:sldId id="293"/>
            <p14:sldId id="257"/>
            <p14:sldId id="311"/>
            <p14:sldId id="285"/>
            <p14:sldId id="286"/>
            <p14:sldId id="287"/>
            <p14:sldId id="288"/>
            <p14:sldId id="289"/>
            <p14:sldId id="290"/>
          </p14:sldIdLst>
        </p14:section>
        <p14:section name="Deferred Lighting" id="{3E783D8D-819F-4065-82B2-A7102EEBE5A7}">
          <p14:sldIdLst>
            <p14:sldId id="291"/>
            <p14:sldId id="269"/>
            <p14:sldId id="270"/>
            <p14:sldId id="271"/>
            <p14:sldId id="314"/>
            <p14:sldId id="309"/>
            <p14:sldId id="272"/>
            <p14:sldId id="313"/>
            <p14:sldId id="282"/>
            <p14:sldId id="274"/>
            <p14:sldId id="275"/>
            <p14:sldId id="276"/>
            <p14:sldId id="302"/>
            <p14:sldId id="306"/>
            <p14:sldId id="277"/>
            <p14:sldId id="278"/>
            <p14:sldId id="307"/>
            <p14:sldId id="281"/>
            <p14:sldId id="308"/>
            <p14:sldId id="279"/>
            <p14:sldId id="310"/>
            <p14:sldId id="297"/>
          </p14:sldIdLst>
        </p14:section>
        <p14:section name="Specular Occlusion" id="{39FEE343-F85A-4769-A530-30A7341871E2}">
          <p14:sldIdLst>
            <p14:sldId id="280"/>
            <p14:sldId id="267"/>
            <p14:sldId id="259"/>
            <p14:sldId id="283"/>
            <p14:sldId id="315"/>
            <p14:sldId id="303"/>
            <p14:sldId id="260"/>
            <p14:sldId id="262"/>
            <p14:sldId id="304"/>
            <p14:sldId id="263"/>
            <p14:sldId id="265"/>
            <p14:sldId id="266"/>
            <p14:sldId id="295"/>
            <p14:sldId id="298"/>
            <p14:sldId id="296"/>
            <p14:sldId id="305"/>
            <p14:sldId id="299"/>
            <p14:sldId id="300"/>
            <p14:sldId id="316"/>
            <p14:sldId id="3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43" autoAdjust="0"/>
    <p:restoredTop sz="50000" autoAdjust="0"/>
  </p:normalViewPr>
  <p:slideViewPr>
    <p:cSldViewPr>
      <p:cViewPr varScale="1">
        <p:scale>
          <a:sx n="79" d="100"/>
          <a:sy n="79" d="100"/>
        </p:scale>
        <p:origin x="1272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A8ADFD5B-A66C-449C-B6E8-FB716D07777D}" type="datetimeFigureOut">
              <a:rPr lang="en-US" smtClean="0"/>
              <a:pPr/>
              <a:t>7/24/16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CA5D3BF3-D352-46FC-8343-31F56E6730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52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59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44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11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No.</a:t>
            </a:r>
            <a:r>
              <a:rPr lang="en-US" baseline="0" dirty="0" smtClean="0"/>
              <a:t> But we can come close </a:t>
            </a:r>
            <a:r>
              <a:rPr lang="en-US" baseline="0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2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20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09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09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3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17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Reference the original</a:t>
            </a:r>
            <a:r>
              <a:rPr lang="en-US" baseline="0" dirty="0" smtClean="0"/>
              <a:t> paper for more detailed notes, and numerical precision issues, etc..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15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A2C0-D3B1-428A-B57D-80A98DF3219C}" type="datetime1">
              <a:rPr lang="en-US" smtClean="0"/>
              <a:t>7/24/16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07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BB28-6E36-4BB9-B080-962435CBB92E}" type="datetime1">
              <a:rPr lang="en-US" smtClean="0"/>
              <a:t>7/24/16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14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1E351-F928-462B-BF25-CF139EAFA415}" type="datetime1">
              <a:rPr lang="en-US" smtClean="0"/>
              <a:t>7/24/16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16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33C8-F0EA-4C9F-AD79-C09F110C35F2}" type="datetime1">
              <a:rPr lang="en-US" smtClean="0"/>
              <a:t>7/24/16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46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ED49F-CB3E-4159-A4A5-C81E004C6FAD}" type="datetime1">
              <a:rPr lang="en-US" smtClean="0"/>
              <a:t>7/24/16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2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0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046C-C814-4FE1-89E9-EF175FB56ECB}" type="datetime1">
              <a:rPr lang="en-US" smtClean="0"/>
              <a:t>7/24/16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9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8EB8-DF9E-4713-89DA-927DBA6828E0}" type="datetime1">
              <a:rPr lang="en-US" smtClean="0"/>
              <a:t>7/24/16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62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6FF2E-FFA5-4F65-AFF7-EAB8FACCA8C8}" type="datetime1">
              <a:rPr lang="en-US" smtClean="0"/>
              <a:t>7/24/16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57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9F117-7D42-4EBE-9A9E-96084710BBB4}" type="datetime1">
              <a:rPr lang="en-US" smtClean="0"/>
              <a:t>7/24/16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89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4FE4-6433-42AE-927E-3D02E68FC3BD}" type="datetime1">
              <a:rPr lang="en-US" smtClean="0"/>
              <a:t>7/24/16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49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1232E-E39E-4653-91EB-5DD151BAAAC3}" type="datetime1">
              <a:rPr lang="en-US" smtClean="0"/>
              <a:t>7/24/16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28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43816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832FA-F8B0-4DEA-9D12-2FB78E4F397D}" type="datetime1">
              <a:rPr lang="en-US" smtClean="0"/>
              <a:t>7/24/16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604" y="4552948"/>
            <a:ext cx="1915323" cy="52352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048001" y="4591049"/>
            <a:ext cx="3047999" cy="447321"/>
          </a:xfrm>
          <a:prstGeom prst="rect">
            <a:avLst/>
          </a:prstGeom>
          <a:noFill/>
        </p:spPr>
        <p:txBody>
          <a:bodyPr wrap="square" rtlCol="0">
            <a:normAutofit fontScale="70000" lnSpcReduction="20000"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Advances</a:t>
            </a:r>
            <a:r>
              <a:rPr lang="en-US" baseline="0" dirty="0" smtClean="0">
                <a:solidFill>
                  <a:schemeClr val="bg1"/>
                </a:solidFill>
              </a:rPr>
              <a:t> in Real-Time Rendering Course</a:t>
            </a:r>
          </a:p>
          <a:p>
            <a:pPr algn="ctr"/>
            <a:r>
              <a:rPr lang="en-US" baseline="0" dirty="0" smtClean="0">
                <a:solidFill>
                  <a:schemeClr val="bg1"/>
                </a:solidFill>
              </a:rPr>
              <a:t>SIGGRAPH 2016</a:t>
            </a:r>
          </a:p>
        </p:txBody>
      </p:sp>
    </p:spTree>
    <p:extLst>
      <p:ext uri="{BB962C8B-B14F-4D97-AF65-F5344CB8AC3E}">
        <p14:creationId xmlns:p14="http://schemas.microsoft.com/office/powerpoint/2010/main" val="99513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file:///\\localhost\Users\Filetofish\Documents\00%20Work\2016\PPT\assets.zip\ppt_title.psd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ostbite.com/2014/11/moving-frostbite-to-pbr/" TargetMode="External"/><Relationship Id="rId4" Type="http://schemas.openxmlformats.org/officeDocument/2006/relationships/hyperlink" Target="http://arxiv.org/ftp/arxiv/papers/1205/1205.1396.pdf" TargetMode="External"/><Relationship Id="rId5" Type="http://schemas.openxmlformats.org/officeDocument/2006/relationships/hyperlink" Target="https://people.mpi-inf.mpg.de/~oklehm/publications/2011/vmv/SS_Bent_Cones_Klehm11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ice.se/news/spu-based-deferred-shading-battlefield-3-playstation-3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pt_title.psd" descr="/Users/Filetofish/Documents/00 Work/2016/PPT/assets.zip/ppt_title.psd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1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and Motivations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124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Many screen-space effects that need to read/modify material </a:t>
            </a:r>
            <a:r>
              <a:rPr lang="en-US" dirty="0" smtClean="0"/>
              <a:t>data:</a:t>
            </a:r>
            <a:endParaRPr lang="en-US" dirty="0"/>
          </a:p>
          <a:p>
            <a:pPr lvl="1"/>
            <a:r>
              <a:rPr lang="en-US" dirty="0"/>
              <a:t>Particles</a:t>
            </a:r>
          </a:p>
          <a:p>
            <a:pPr lvl="1"/>
            <a:r>
              <a:rPr lang="en-US" dirty="0"/>
              <a:t>Decals</a:t>
            </a:r>
          </a:p>
          <a:p>
            <a:pPr lvl="1"/>
            <a:r>
              <a:rPr lang="en-US" dirty="0" smtClean="0"/>
              <a:t>More importantly: SSR</a:t>
            </a:r>
            <a:r>
              <a:rPr lang="en-US" dirty="0"/>
              <a:t>, </a:t>
            </a:r>
            <a:r>
              <a:rPr lang="en-US" dirty="0" err="1"/>
              <a:t>cubemaps</a:t>
            </a:r>
            <a:r>
              <a:rPr lang="en-US" dirty="0"/>
              <a:t>, indirect shadows,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r>
              <a:rPr lang="en-US" dirty="0"/>
              <a:t>Can’t get away from saving material </a:t>
            </a:r>
            <a:r>
              <a:rPr lang="en-US" dirty="0" smtClean="0"/>
              <a:t>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76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124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Experimented with a “cheap” </a:t>
            </a:r>
            <a:r>
              <a:rPr lang="en-US" dirty="0" err="1" smtClean="0"/>
              <a:t>GBuffer</a:t>
            </a:r>
            <a:r>
              <a:rPr lang="en-US" dirty="0" smtClean="0"/>
              <a:t> pass that had few outputs (color, normal, dominant indirect direction, </a:t>
            </a:r>
            <a:r>
              <a:rPr lang="en-US" dirty="0" err="1" smtClean="0"/>
              <a:t>etc</a:t>
            </a:r>
            <a:r>
              <a:rPr lang="en-US" dirty="0" smtClean="0"/>
              <a:t>…) accompanied by a Forward geometry pass</a:t>
            </a:r>
          </a:p>
          <a:p>
            <a:pPr lvl="1"/>
            <a:r>
              <a:rPr lang="en-US" dirty="0" smtClean="0"/>
              <a:t>Geometry passes aren’t cheap in current hardware</a:t>
            </a:r>
          </a:p>
          <a:p>
            <a:pPr lvl="1"/>
            <a:r>
              <a:rPr lang="en-US" dirty="0" smtClean="0"/>
              <a:t>We have… dense objects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08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150"/>
            <a:ext cx="7450667" cy="4191000"/>
          </a:xfrm>
        </p:spPr>
      </p:pic>
    </p:spTree>
    <p:extLst>
      <p:ext uri="{BB962C8B-B14F-4D97-AF65-F5344CB8AC3E}">
        <p14:creationId xmlns:p14="http://schemas.microsoft.com/office/powerpoint/2010/main" val="407331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complexity of the lighting in a Forward </a:t>
            </a:r>
            <a:r>
              <a:rPr lang="en-US" dirty="0" err="1" smtClean="0"/>
              <a:t>shader</a:t>
            </a:r>
            <a:r>
              <a:rPr lang="en-US" dirty="0" smtClean="0"/>
              <a:t> adds incredible register pressure, which slows down the geometry pass even further.</a:t>
            </a:r>
          </a:p>
          <a:p>
            <a:r>
              <a:rPr lang="en-US" dirty="0" smtClean="0"/>
              <a:t>Is there a way to have the best of both worlds?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57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124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Go fully deferred</a:t>
            </a:r>
            <a:r>
              <a:rPr lang="en-US" sz="4000" dirty="0" smtClean="0"/>
              <a:t>!</a:t>
            </a: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128806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relgarawany\Pictures\shot_20160722_1912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" y="209550"/>
            <a:ext cx="7239000" cy="40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66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276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GBuffer</a:t>
            </a:r>
            <a:r>
              <a:rPr lang="en-US" dirty="0" smtClean="0"/>
              <a:t> </a:t>
            </a:r>
            <a:r>
              <a:rPr lang="en-US" dirty="0" smtClean="0"/>
              <a:t>must unfortunately support all of the materials in the game..</a:t>
            </a:r>
          </a:p>
          <a:p>
            <a:r>
              <a:rPr lang="en-US" dirty="0" smtClean="0"/>
              <a:t>Thankfully we have lots of memory and lots of bandwidth.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4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GBuffer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1219200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16 bits-per-pixel unsigned buffers.</a:t>
            </a:r>
          </a:p>
          <a:p>
            <a:r>
              <a:rPr lang="en-US" dirty="0" smtClean="0"/>
              <a:t>Constantly moving bits around between features during production. Lots of visual tests to determine exactly how many bits were needed for the various </a:t>
            </a:r>
            <a:r>
              <a:rPr lang="en-US" dirty="0" smtClean="0"/>
              <a:t>features.</a:t>
            </a:r>
          </a:p>
          <a:p>
            <a:r>
              <a:rPr lang="en-US" dirty="0" smtClean="0"/>
              <a:t>Heavy </a:t>
            </a:r>
            <a:r>
              <a:rPr lang="en-US" dirty="0" smtClean="0"/>
              <a:t>use of GCN parameter packing </a:t>
            </a:r>
            <a:r>
              <a:rPr lang="en-US" dirty="0" err="1" smtClean="0"/>
              <a:t>intrinsics</a:t>
            </a:r>
            <a:r>
              <a:rPr lang="en-US" dirty="0" smtClean="0"/>
              <a:t>.</a:t>
            </a:r>
          </a:p>
          <a:p>
            <a:r>
              <a:rPr lang="en-US" dirty="0" smtClean="0"/>
              <a:t>Check out “The Technical Art of Uncharted 4” on Wednesday for more details.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530190"/>
              </p:ext>
            </p:extLst>
          </p:nvPr>
        </p:nvGraphicFramePr>
        <p:xfrm>
          <a:off x="228600" y="3028950"/>
          <a:ext cx="4267200" cy="76200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1219200"/>
                <a:gridCol w="18288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ourier"/>
                        </a:rPr>
                        <a:t>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ourier"/>
                        </a:rPr>
                        <a:t>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spec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ourier"/>
                        </a:rPr>
                        <a:t>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ourier"/>
                        </a:rPr>
                        <a:t>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iblUseParent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normalExtra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roughness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773498"/>
              </p:ext>
            </p:extLst>
          </p:nvPr>
        </p:nvGraphicFramePr>
        <p:xfrm>
          <a:off x="4648200" y="3028950"/>
          <a:ext cx="4267200" cy="76200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12192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ourier"/>
                        </a:rPr>
                        <a:t>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ambientTranslucency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sunShadowHigh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specOcclusion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ourier"/>
                        </a:rPr>
                        <a:t>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heightmapShadowing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sunShadowLow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metallic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ourier"/>
                        </a:rPr>
                        <a:t>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dominantDirectionX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dominantDirectionY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ourier"/>
                        </a:rPr>
                        <a:t>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extraMaterialMask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sheen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thinWallTranslucency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905000" y="2615684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GBuffer</a:t>
            </a:r>
            <a:r>
              <a:rPr lang="en-US" dirty="0" smtClean="0"/>
              <a:t> 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324600" y="2583418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GBuffer</a:t>
            </a:r>
            <a:r>
              <a:rPr lang="en-US" dirty="0" smtClean="0"/>
              <a:t>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79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Optional </a:t>
            </a:r>
            <a:r>
              <a:rPr lang="en-US" dirty="0" err="1" smtClean="0"/>
              <a:t>GBuffer</a:t>
            </a:r>
            <a:endParaRPr lang="en-US" dirty="0"/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457200" y="1200150"/>
            <a:ext cx="8229600" cy="3352800"/>
          </a:xfrm>
          <a:prstGeom prst="rect">
            <a:avLst/>
          </a:prstGeom>
          <a:noFill/>
        </p:spPr>
        <p:txBody>
          <a:bodyPr wrap="square" rtlCol="0">
            <a:normAutofit fontScale="70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third optional </a:t>
            </a:r>
            <a:r>
              <a:rPr lang="en-US" dirty="0" err="1" smtClean="0"/>
              <a:t>GBuffer</a:t>
            </a:r>
            <a:r>
              <a:rPr lang="en-US" dirty="0" smtClean="0"/>
              <a:t> is used by more complicated materials. It is interpreted differently based on the type of the material.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Examples of materials that use the optional </a:t>
            </a:r>
            <a:r>
              <a:rPr lang="en-US" dirty="0" err="1" smtClean="0"/>
              <a:t>GBuffer</a:t>
            </a:r>
            <a:r>
              <a:rPr lang="en-US" dirty="0" smtClean="0"/>
              <a:t> are fabric, hair, skin, and silk.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interpretation of the </a:t>
            </a:r>
            <a:r>
              <a:rPr lang="en-US" dirty="0" err="1" smtClean="0"/>
              <a:t>GBuffer</a:t>
            </a:r>
            <a:r>
              <a:rPr lang="en-US" dirty="0" smtClean="0"/>
              <a:t> is mutually exclusive (i.e. cannot have fabric and skin in the same pixel). This constraint is enforced in the material authoring pipeline.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optional </a:t>
            </a:r>
            <a:r>
              <a:rPr lang="en-US" dirty="0" err="1" smtClean="0"/>
              <a:t>GBuffer</a:t>
            </a:r>
            <a:r>
              <a:rPr lang="en-US" dirty="0" smtClean="0"/>
              <a:t> is neither written to nor read from if the material doesn’t need 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66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Deferred </a:t>
            </a:r>
            <a:r>
              <a:rPr lang="en-US" dirty="0" err="1" smtClean="0"/>
              <a:t>shader</a:t>
            </a:r>
            <a:r>
              <a:rPr lang="en-US" dirty="0" smtClean="0"/>
              <a:t> gets </a:t>
            </a:r>
            <a:r>
              <a:rPr lang="en-US" i="1" dirty="0" smtClean="0"/>
              <a:t>very</a:t>
            </a:r>
            <a:r>
              <a:rPr lang="en-US" dirty="0" smtClean="0"/>
              <a:t> bloated </a:t>
            </a:r>
            <a:r>
              <a:rPr lang="en-US" i="1" dirty="0" smtClean="0"/>
              <a:t>very</a:t>
            </a:r>
            <a:r>
              <a:rPr lang="en-US" dirty="0" smtClean="0"/>
              <a:t> quickly. </a:t>
            </a:r>
          </a:p>
          <a:p>
            <a:r>
              <a:rPr lang="en-US" dirty="0" smtClean="0"/>
              <a:t>Has to support skin, fabric, plants, metal, hair, </a:t>
            </a:r>
            <a:r>
              <a:rPr lang="en-US" dirty="0" err="1" smtClean="0"/>
              <a:t>etc</a:t>
            </a:r>
            <a:r>
              <a:rPr lang="en-US" dirty="0" smtClean="0"/>
              <a:t>… Not to mention all the light 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19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Deferred Lighting in Uncharted 4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Ramy El </a:t>
            </a:r>
            <a:r>
              <a:rPr lang="en-US" dirty="0" err="1" smtClean="0"/>
              <a:t>Garawany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1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Deferred 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Save off a material “ID” texture.</a:t>
            </a:r>
          </a:p>
          <a:p>
            <a:pPr lvl="1"/>
            <a:r>
              <a:rPr lang="en-US" dirty="0" smtClean="0"/>
              <a:t>Not really material ID. Just a bitmask of used </a:t>
            </a:r>
            <a:r>
              <a:rPr lang="en-US" dirty="0" err="1" smtClean="0"/>
              <a:t>shader</a:t>
            </a:r>
            <a:r>
              <a:rPr lang="en-US" dirty="0" smtClean="0"/>
              <a:t> features</a:t>
            </a:r>
          </a:p>
          <a:p>
            <a:pPr lvl="1"/>
            <a:r>
              <a:rPr lang="en-US" dirty="0" smtClean="0"/>
              <a:t>12-bits compressed into 8-bits (by taking into account feature mutual exclusivity)</a:t>
            </a:r>
          </a:p>
        </p:txBody>
      </p:sp>
    </p:spTree>
    <p:extLst>
      <p:ext uri="{BB962C8B-B14F-4D97-AF65-F5344CB8AC3E}">
        <p14:creationId xmlns:p14="http://schemas.microsoft.com/office/powerpoint/2010/main" val="92809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2971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For each 16x16 tile, use the material mask for the entire tile to index into a lookup table.</a:t>
            </a:r>
          </a:p>
          <a:p>
            <a:r>
              <a:rPr lang="en-US" dirty="0" smtClean="0"/>
              <a:t>The lookup table is pre-calculated. It holds the simplest </a:t>
            </a:r>
            <a:r>
              <a:rPr lang="en-US" dirty="0" err="1" smtClean="0"/>
              <a:t>shader</a:t>
            </a:r>
            <a:r>
              <a:rPr lang="en-US" dirty="0" smtClean="0"/>
              <a:t> possible that supports all the features in the tile.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32231" y="1192823"/>
            <a:ext cx="4083169" cy="206210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uint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materialMask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= </a:t>
            </a:r>
            <a:r>
              <a:rPr lang="en-US" sz="800" dirty="0" err="1">
                <a:solidFill>
                  <a:srgbClr val="800000"/>
                </a:solidFill>
                <a:highlight>
                  <a:srgbClr val="FFFFFF"/>
                </a:highlight>
                <a:latin typeface="Courier New"/>
              </a:rPr>
              <a:t>DecompressMaterialMask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(</a:t>
            </a:r>
          </a:p>
          <a:p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  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materialMaskBuffer.Load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800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int3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screenCoord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, 0)));</a:t>
            </a:r>
            <a:endParaRPr lang="en-US" sz="800" dirty="0" smtClean="0">
              <a:solidFill>
                <a:srgbClr val="0000FF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800" dirty="0">
              <a:solidFill>
                <a:srgbClr val="0000FF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800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uint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orReducedMaskBits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;</a:t>
            </a:r>
          </a:p>
          <a:p>
            <a:r>
              <a:rPr lang="en-US" sz="800" dirty="0" err="1">
                <a:solidFill>
                  <a:srgbClr val="800000"/>
                </a:solidFill>
                <a:highlight>
                  <a:srgbClr val="FFFFFF"/>
                </a:highlight>
                <a:latin typeface="Courier New"/>
              </a:rPr>
              <a:t>ReduceMaterialMask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materialMask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, 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groupIndex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, 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orReducedMaskBits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);</a:t>
            </a:r>
          </a:p>
          <a:p>
            <a:endParaRPr lang="en-US" sz="800" dirty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800" dirty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short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shaderIndex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= 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shaderTable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[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orReducedMaskBits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];</a:t>
            </a:r>
          </a:p>
          <a:p>
            <a:endParaRPr lang="en-US" sz="800" dirty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800" dirty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if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(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groupIndex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== 0)</a:t>
            </a:r>
          </a:p>
          <a:p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{</a:t>
            </a:r>
          </a:p>
          <a:p>
            <a:r>
              <a:rPr lang="en-US" sz="800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    </a:t>
            </a:r>
            <a:r>
              <a:rPr lang="en-US" sz="800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uint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tileIndex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= </a:t>
            </a:r>
            <a:endParaRPr lang="en-US" sz="8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      </a:t>
            </a:r>
            <a:r>
              <a:rPr lang="en-US" sz="800" dirty="0" err="1" smtClean="0">
                <a:solidFill>
                  <a:srgbClr val="800000"/>
                </a:solidFill>
                <a:highlight>
                  <a:srgbClr val="FFFFFF"/>
                </a:highlight>
                <a:latin typeface="Courier New"/>
              </a:rPr>
              <a:t>AtomicIncrement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shaderGdsOffsets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[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permutationIndex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]);</a:t>
            </a:r>
          </a:p>
          <a:p>
            <a:endParaRPr lang="en-US" sz="800" dirty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   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tileBuffers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[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shaderIndex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][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tileIndex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] 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=</a:t>
            </a:r>
          </a:p>
          <a:p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      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groupId.x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| (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groupId.y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&lt;&lt; 16);</a:t>
            </a:r>
          </a:p>
          <a:p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4832231" y="1192823"/>
            <a:ext cx="4083169" cy="9979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9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2971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Atomically push the tile coordinate to the list of tiles that that </a:t>
            </a:r>
            <a:r>
              <a:rPr lang="en-US" dirty="0" err="1" smtClean="0"/>
              <a:t>shader</a:t>
            </a:r>
            <a:r>
              <a:rPr lang="en-US" dirty="0" smtClean="0"/>
              <a:t> will light.</a:t>
            </a:r>
          </a:p>
          <a:p>
            <a:r>
              <a:rPr lang="en-US" dirty="0" smtClean="0"/>
              <a:t>Atomic integer will also be the dispatch count for a </a:t>
            </a:r>
            <a:r>
              <a:rPr lang="en-US" dirty="0" err="1" smtClean="0"/>
              <a:t>dispatchIndirect</a:t>
            </a:r>
            <a:r>
              <a:rPr lang="en-US" dirty="0" smtClean="0"/>
              <a:t> argument buffer.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32231" y="1192823"/>
            <a:ext cx="4083169" cy="206210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uint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materialMask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= </a:t>
            </a:r>
            <a:r>
              <a:rPr lang="en-US" sz="800" dirty="0" err="1">
                <a:solidFill>
                  <a:srgbClr val="800000"/>
                </a:solidFill>
                <a:highlight>
                  <a:srgbClr val="FFFFFF"/>
                </a:highlight>
                <a:latin typeface="Courier New"/>
              </a:rPr>
              <a:t>DecompressMaterialMask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(</a:t>
            </a:r>
          </a:p>
          <a:p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  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materialMaskBuffer.Load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800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int3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screenCoord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, 0)));</a:t>
            </a:r>
            <a:endParaRPr lang="en-US" sz="800" dirty="0" smtClean="0">
              <a:solidFill>
                <a:srgbClr val="0000FF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800" dirty="0">
              <a:solidFill>
                <a:srgbClr val="0000FF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800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uint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orReducedMaskBits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;</a:t>
            </a:r>
          </a:p>
          <a:p>
            <a:r>
              <a:rPr lang="en-US" sz="800" dirty="0" err="1">
                <a:solidFill>
                  <a:srgbClr val="800000"/>
                </a:solidFill>
                <a:highlight>
                  <a:srgbClr val="FFFFFF"/>
                </a:highlight>
                <a:latin typeface="Courier New"/>
              </a:rPr>
              <a:t>ReduceMaterialMask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materialMask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, 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groupIndex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, 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orReducedMaskBits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);</a:t>
            </a:r>
          </a:p>
          <a:p>
            <a:endParaRPr lang="en-US" sz="800" dirty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800" dirty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short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shaderIndex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= 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shaderTable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[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orReducedMaskBits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];</a:t>
            </a:r>
          </a:p>
          <a:p>
            <a:endParaRPr lang="en-US" sz="800" dirty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800" dirty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if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(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groupIndex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== 0)</a:t>
            </a:r>
          </a:p>
          <a:p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{</a:t>
            </a:r>
          </a:p>
          <a:p>
            <a:r>
              <a:rPr lang="en-US" sz="800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    </a:t>
            </a:r>
            <a:r>
              <a:rPr lang="en-US" sz="800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uint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tileIndex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= </a:t>
            </a:r>
            <a:endParaRPr lang="en-US" sz="8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      </a:t>
            </a:r>
            <a:r>
              <a:rPr lang="en-US" sz="800" dirty="0" err="1" smtClean="0">
                <a:solidFill>
                  <a:srgbClr val="800000"/>
                </a:solidFill>
                <a:highlight>
                  <a:srgbClr val="FFFFFF"/>
                </a:highlight>
                <a:latin typeface="Courier New"/>
              </a:rPr>
              <a:t>AtomicIncrement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shaderGdsOffsets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[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permutationIndex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]);</a:t>
            </a:r>
          </a:p>
          <a:p>
            <a:endParaRPr lang="en-US" sz="800" dirty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   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tileBuffers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[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shaderIndex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][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tileIndex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] 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=</a:t>
            </a:r>
          </a:p>
          <a:p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      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groupId.x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| (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groupId.y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&lt;&lt; 16);</a:t>
            </a:r>
          </a:p>
          <a:p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}</a:t>
            </a:r>
          </a:p>
        </p:txBody>
      </p:sp>
      <p:sp>
        <p:nvSpPr>
          <p:cNvPr id="3" name="Rectangle 2"/>
          <p:cNvSpPr/>
          <p:nvPr/>
        </p:nvSpPr>
        <p:spPr>
          <a:xfrm>
            <a:off x="4832231" y="2190750"/>
            <a:ext cx="4083169" cy="1064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4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Already a huge improvement.</a:t>
            </a:r>
          </a:p>
          <a:p>
            <a:r>
              <a:rPr lang="en-US" dirty="0" smtClean="0"/>
              <a:t>Similar techniques have been used before [1].</a:t>
            </a:r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81098"/>
            <a:ext cx="2136423" cy="299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06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200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Take a fabric </a:t>
            </a:r>
            <a:r>
              <a:rPr lang="en-US" dirty="0" err="1" smtClean="0"/>
              <a:t>shader</a:t>
            </a:r>
            <a:r>
              <a:rPr lang="en-US" dirty="0" smtClean="0"/>
              <a:t> for example.</a:t>
            </a:r>
          </a:p>
          <a:p>
            <a:r>
              <a:rPr lang="en-US" dirty="0" smtClean="0"/>
              <a:t>For tiles where all pixels are fabric (i.e. have the fabric material mask bit set to 1), all this branch does is add overhead.</a:t>
            </a:r>
          </a:p>
          <a:p>
            <a:r>
              <a:rPr lang="en-US" dirty="0" smtClean="0"/>
              <a:t>We </a:t>
            </a:r>
            <a:r>
              <a:rPr lang="en-US" b="1" dirty="0" smtClean="0"/>
              <a:t>know</a:t>
            </a:r>
            <a:r>
              <a:rPr lang="en-US" dirty="0" smtClean="0"/>
              <a:t> that it should always evaluate to true.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20368" y="1200149"/>
            <a:ext cx="219483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if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(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setup.materialMask.hasFabric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)</a:t>
            </a:r>
          </a:p>
          <a:p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{</a:t>
            </a:r>
          </a:p>
          <a:p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  ...</a:t>
            </a:r>
            <a:endParaRPr lang="en-US" sz="800" dirty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}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18168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Create another precomputed table that is used when all pixels in the tile have the same material mask: the “branchless” permutation table.</a:t>
            </a:r>
          </a:p>
          <a:p>
            <a:r>
              <a:rPr lang="en-US" dirty="0" smtClean="0"/>
              <a:t>Check for that condition during classification and use the appropriate table.</a:t>
            </a:r>
          </a:p>
          <a:p>
            <a:r>
              <a:rPr lang="en-US" dirty="0"/>
              <a:t>Not only removes the branch, but opens up opportunities for global compiler optimizations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62185" y="1609695"/>
            <a:ext cx="3291286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short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shaderIndex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= 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shaderTable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[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orReducedMaskBits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];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56323" y="2398008"/>
            <a:ext cx="329128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bool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constantTileValue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= </a:t>
            </a:r>
            <a:r>
              <a:rPr lang="en-US" sz="800" dirty="0" err="1" smtClean="0">
                <a:solidFill>
                  <a:srgbClr val="800000"/>
                </a:solidFill>
                <a:highlight>
                  <a:srgbClr val="FFFFFF"/>
                </a:highlight>
                <a:latin typeface="Courier New"/>
              </a:rPr>
              <a:t>IsTileConstantValue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( … );</a:t>
            </a:r>
          </a:p>
          <a:p>
            <a:r>
              <a:rPr lang="en-US" sz="800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short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shaderIndex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= 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constantTileValue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?</a:t>
            </a:r>
          </a:p>
          <a:p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   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branchlessShaderTable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[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orReducedMaskBits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] 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:</a:t>
            </a:r>
          </a:p>
          <a:p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  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shaderTable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[</a:t>
            </a:r>
            <a:r>
              <a:rPr lang="en-US" sz="8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orReducedMaskBits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];</a:t>
            </a:r>
            <a:endParaRPr lang="en-US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5162185" y="1200150"/>
            <a:ext cx="2661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Before: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56323" y="1929884"/>
            <a:ext cx="773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18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9479"/>
            <a:ext cx="2294878" cy="321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19479"/>
            <a:ext cx="228610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52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9550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1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200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Performance improvement in worst-case expensive </a:t>
            </a:r>
            <a:r>
              <a:rPr lang="en-US" dirty="0" err="1" smtClean="0"/>
              <a:t>cutscene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4.0ms without any optimizations (“</a:t>
            </a:r>
            <a:r>
              <a:rPr lang="en-US" dirty="0" err="1" smtClean="0"/>
              <a:t>uber</a:t>
            </a:r>
            <a:r>
              <a:rPr lang="en-US" dirty="0" smtClean="0"/>
              <a:t> </a:t>
            </a:r>
            <a:r>
              <a:rPr lang="en-US" dirty="0" err="1" smtClean="0"/>
              <a:t>shader</a:t>
            </a:r>
            <a:r>
              <a:rPr lang="en-US" dirty="0" smtClean="0"/>
              <a:t>”)</a:t>
            </a:r>
          </a:p>
          <a:p>
            <a:pPr lvl="1"/>
            <a:r>
              <a:rPr lang="en-US" dirty="0" smtClean="0"/>
              <a:t>3.4ms (-15%) by picking the best </a:t>
            </a:r>
            <a:r>
              <a:rPr lang="en-US" dirty="0" err="1" smtClean="0"/>
              <a:t>shader</a:t>
            </a:r>
            <a:endParaRPr lang="en-US" dirty="0" smtClean="0"/>
          </a:p>
          <a:p>
            <a:pPr lvl="1"/>
            <a:r>
              <a:rPr lang="en-US" dirty="0" smtClean="0"/>
              <a:t>2.7ms (-20%, -30% overall) by using branchless </a:t>
            </a:r>
            <a:r>
              <a:rPr lang="en-US" dirty="0" err="1" smtClean="0"/>
              <a:t>shaders</a:t>
            </a:r>
            <a:endParaRPr lang="en-US" dirty="0" smtClean="0"/>
          </a:p>
          <a:p>
            <a:r>
              <a:rPr lang="en-US" dirty="0" smtClean="0"/>
              <a:t>On average, branchless </a:t>
            </a:r>
            <a:r>
              <a:rPr lang="en-US" dirty="0" err="1" smtClean="0"/>
              <a:t>shaders</a:t>
            </a:r>
            <a:r>
              <a:rPr lang="en-US" dirty="0" smtClean="0"/>
              <a:t> give an additional 10-20% improvement, for very little cost. While picking the best </a:t>
            </a:r>
            <a:r>
              <a:rPr lang="en-US" dirty="0" err="1" smtClean="0"/>
              <a:t>shader</a:t>
            </a:r>
            <a:r>
              <a:rPr lang="en-US" dirty="0" smtClean="0"/>
              <a:t> gives, on average, 20-30% improvement.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05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124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Allows us to have material complexity and variation without affecting base performance.</a:t>
            </a:r>
          </a:p>
          <a:p>
            <a:pPr lvl="1"/>
            <a:r>
              <a:rPr lang="en-US" dirty="0" smtClean="0"/>
              <a:t>Adding complexity to one </a:t>
            </a:r>
            <a:r>
              <a:rPr lang="en-US" dirty="0" err="1" smtClean="0"/>
              <a:t>shader</a:t>
            </a:r>
            <a:r>
              <a:rPr lang="en-US" dirty="0" smtClean="0"/>
              <a:t> (e.g. silk </a:t>
            </a:r>
            <a:r>
              <a:rPr lang="en-US" dirty="0" err="1" smtClean="0"/>
              <a:t>shader</a:t>
            </a:r>
            <a:r>
              <a:rPr lang="en-US" dirty="0" smtClean="0"/>
              <a:t>), doesn’t affect the rest of the game.</a:t>
            </a:r>
          </a:p>
          <a:p>
            <a:r>
              <a:rPr lang="en-US" dirty="0" smtClean="0"/>
              <a:t>Interface implemented cleanly and transparently.</a:t>
            </a:r>
          </a:p>
          <a:p>
            <a:pPr lvl="1"/>
            <a:r>
              <a:rPr lang="en-US" dirty="0" smtClean="0"/>
              <a:t>After a couple of iterations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</a:p>
          <a:p>
            <a:r>
              <a:rPr lang="en-US" dirty="0" smtClean="0"/>
              <a:t>Bonus: Classification compute </a:t>
            </a:r>
            <a:r>
              <a:rPr lang="en-US" dirty="0" err="1" smtClean="0"/>
              <a:t>shader</a:t>
            </a:r>
            <a:r>
              <a:rPr lang="en-US" dirty="0" smtClean="0"/>
              <a:t> runs on </a:t>
            </a:r>
            <a:r>
              <a:rPr lang="en-US" dirty="0" err="1" smtClean="0"/>
              <a:t>async</a:t>
            </a:r>
            <a:r>
              <a:rPr lang="en-US" dirty="0" smtClean="0"/>
              <a:t> compute – barely affects runtime.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5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4_SIGGRAPH_SIZZLE_02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Y:\big4\screenshot\shot_20160722_191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22767"/>
            <a:ext cx="7391400" cy="415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75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124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Can take the system even further.</a:t>
            </a:r>
          </a:p>
          <a:p>
            <a:pPr lvl="1"/>
            <a:r>
              <a:rPr lang="en-US" dirty="0" smtClean="0"/>
              <a:t>Dispatch different compute </a:t>
            </a:r>
            <a:r>
              <a:rPr lang="en-US" dirty="0" err="1" smtClean="0"/>
              <a:t>shaders</a:t>
            </a:r>
            <a:r>
              <a:rPr lang="en-US" dirty="0" smtClean="0"/>
              <a:t> based on light-type as well. Minority of light types add the majority of the complexity and cost.</a:t>
            </a:r>
          </a:p>
          <a:p>
            <a:r>
              <a:rPr lang="en-US" dirty="0" smtClean="0"/>
              <a:t>Iteration is hard.</a:t>
            </a:r>
          </a:p>
          <a:p>
            <a:pPr lvl="1"/>
            <a:r>
              <a:rPr lang="en-US" dirty="0" smtClean="0"/>
              <a:t>Really learn the value of one bit </a:t>
            </a:r>
            <a:r>
              <a:rPr lang="en-US" dirty="0" smtClean="0">
                <a:sym typeface="Wingdings" panose="05000000000000000000" pitchFamily="2" charset="2"/>
              </a:rPr>
              <a:t>.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Eventually reached a good system.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Simpler is always better. Could have sacrificed certain features for slight performance gain.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88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Specular occlusion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94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Specular Occlusion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838200" y="1885950"/>
            <a:ext cx="7467600" cy="1371600"/>
            <a:chOff x="808892" y="1809750"/>
            <a:chExt cx="7467600" cy="1371600"/>
          </a:xfrm>
        </p:grpSpPr>
        <p:sp>
          <p:nvSpPr>
            <p:cNvPr id="4" name="Rectangle 3"/>
            <p:cNvSpPr/>
            <p:nvPr/>
          </p:nvSpPr>
          <p:spPr>
            <a:xfrm>
              <a:off x="808892" y="3105150"/>
              <a:ext cx="7467600" cy="76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3971192" y="2038350"/>
              <a:ext cx="1143000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2057400" y="1885950"/>
              <a:ext cx="1295400" cy="1219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endCxn id="5" idx="2"/>
            </p:cNvCxnSpPr>
            <p:nvPr/>
          </p:nvCxnSpPr>
          <p:spPr>
            <a:xfrm flipV="1">
              <a:off x="3352800" y="2571750"/>
              <a:ext cx="618392" cy="533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86000" y="1809750"/>
              <a:ext cx="1375996" cy="1295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3661996" y="2800350"/>
              <a:ext cx="376604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5410200" y="1885950"/>
              <a:ext cx="1295400" cy="1219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6705600" y="1885950"/>
              <a:ext cx="990600" cy="1219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953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Specular Occlusion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27660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Cubemaps</a:t>
            </a:r>
            <a:r>
              <a:rPr lang="en-US" dirty="0" smtClean="0"/>
              <a:t> don’t take into account local occlusion.</a:t>
            </a:r>
          </a:p>
          <a:p>
            <a:r>
              <a:rPr lang="en-US" dirty="0" smtClean="0"/>
              <a:t>The solution is to sometimes add more </a:t>
            </a:r>
            <a:r>
              <a:rPr lang="en-US" dirty="0" err="1" smtClean="0"/>
              <a:t>cubemaps</a:t>
            </a:r>
            <a:r>
              <a:rPr lang="en-US" dirty="0" smtClean="0"/>
              <a:t> in/around </a:t>
            </a:r>
            <a:r>
              <a:rPr lang="en-US" dirty="0" err="1" smtClean="0"/>
              <a:t>occluders</a:t>
            </a:r>
            <a:endParaRPr lang="en-US" dirty="0" smtClean="0"/>
          </a:p>
          <a:p>
            <a:pPr lvl="1"/>
            <a:r>
              <a:rPr lang="en-US" dirty="0" smtClean="0"/>
              <a:t>Not always possible due to how the geometry is arranged.</a:t>
            </a:r>
          </a:p>
          <a:p>
            <a:pPr lvl="1"/>
            <a:r>
              <a:rPr lang="en-US" dirty="0" smtClean="0"/>
              <a:t>Not to mention performance/memory costs</a:t>
            </a:r>
            <a:endParaRPr lang="en-US" dirty="0"/>
          </a:p>
          <a:p>
            <a:r>
              <a:rPr lang="en-US" dirty="0" smtClean="0"/>
              <a:t>Could use only an AO value at the sample position. E.g. Frostbite’s specular </a:t>
            </a:r>
            <a:r>
              <a:rPr lang="en-US" dirty="0" smtClean="0"/>
              <a:t>occlusion</a:t>
            </a:r>
            <a:r>
              <a:rPr lang="en-US" dirty="0" smtClean="0"/>
              <a:t>[2</a:t>
            </a:r>
            <a:r>
              <a:rPr lang="en-US" dirty="0" smtClean="0"/>
              <a:t>].</a:t>
            </a:r>
          </a:p>
          <a:p>
            <a:r>
              <a:rPr lang="en-US" dirty="0" smtClean="0"/>
              <a:t>Works well, but what about directionality?</a:t>
            </a:r>
          </a:p>
        </p:txBody>
      </p:sp>
    </p:spTree>
    <p:extLst>
      <p:ext uri="{BB962C8B-B14F-4D97-AF65-F5344CB8AC3E}">
        <p14:creationId xmlns:p14="http://schemas.microsoft.com/office/powerpoint/2010/main" val="61536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Specular Occlusion (Top View)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71600" y="1200150"/>
            <a:ext cx="6248400" cy="281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152900" y="2114550"/>
            <a:ext cx="9525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3789485" y="2650881"/>
            <a:ext cx="344366" cy="838200"/>
          </a:xfrm>
          <a:custGeom>
            <a:avLst/>
            <a:gdLst>
              <a:gd name="connsiteX0" fmla="*/ 0 w 381000"/>
              <a:gd name="connsiteY0" fmla="*/ 190500 h 838200"/>
              <a:gd name="connsiteX1" fmla="*/ 190500 w 381000"/>
              <a:gd name="connsiteY1" fmla="*/ 0 h 838200"/>
              <a:gd name="connsiteX2" fmla="*/ 381000 w 381000"/>
              <a:gd name="connsiteY2" fmla="*/ 190500 h 838200"/>
              <a:gd name="connsiteX3" fmla="*/ 285750 w 381000"/>
              <a:gd name="connsiteY3" fmla="*/ 190500 h 838200"/>
              <a:gd name="connsiteX4" fmla="*/ 285750 w 381000"/>
              <a:gd name="connsiteY4" fmla="*/ 838200 h 838200"/>
              <a:gd name="connsiteX5" fmla="*/ 95250 w 381000"/>
              <a:gd name="connsiteY5" fmla="*/ 838200 h 838200"/>
              <a:gd name="connsiteX6" fmla="*/ 95250 w 381000"/>
              <a:gd name="connsiteY6" fmla="*/ 190500 h 838200"/>
              <a:gd name="connsiteX7" fmla="*/ 0 w 381000"/>
              <a:gd name="connsiteY7" fmla="*/ 190500 h 838200"/>
              <a:gd name="connsiteX0" fmla="*/ 0 w 381000"/>
              <a:gd name="connsiteY0" fmla="*/ 190500 h 838200"/>
              <a:gd name="connsiteX1" fmla="*/ 190500 w 381000"/>
              <a:gd name="connsiteY1" fmla="*/ 0 h 838200"/>
              <a:gd name="connsiteX2" fmla="*/ 381000 w 381000"/>
              <a:gd name="connsiteY2" fmla="*/ 190500 h 838200"/>
              <a:gd name="connsiteX3" fmla="*/ 285750 w 381000"/>
              <a:gd name="connsiteY3" fmla="*/ 190500 h 838200"/>
              <a:gd name="connsiteX4" fmla="*/ 285750 w 381000"/>
              <a:gd name="connsiteY4" fmla="*/ 838200 h 838200"/>
              <a:gd name="connsiteX5" fmla="*/ 95250 w 381000"/>
              <a:gd name="connsiteY5" fmla="*/ 838200 h 838200"/>
              <a:gd name="connsiteX6" fmla="*/ 136281 w 381000"/>
              <a:gd name="connsiteY6" fmla="*/ 184638 h 838200"/>
              <a:gd name="connsiteX7" fmla="*/ 0 w 381000"/>
              <a:gd name="connsiteY7" fmla="*/ 190500 h 838200"/>
              <a:gd name="connsiteX0" fmla="*/ 0 w 381000"/>
              <a:gd name="connsiteY0" fmla="*/ 190500 h 838200"/>
              <a:gd name="connsiteX1" fmla="*/ 190500 w 381000"/>
              <a:gd name="connsiteY1" fmla="*/ 0 h 838200"/>
              <a:gd name="connsiteX2" fmla="*/ 381000 w 381000"/>
              <a:gd name="connsiteY2" fmla="*/ 190500 h 838200"/>
              <a:gd name="connsiteX3" fmla="*/ 238858 w 381000"/>
              <a:gd name="connsiteY3" fmla="*/ 184638 h 838200"/>
              <a:gd name="connsiteX4" fmla="*/ 285750 w 381000"/>
              <a:gd name="connsiteY4" fmla="*/ 838200 h 838200"/>
              <a:gd name="connsiteX5" fmla="*/ 95250 w 381000"/>
              <a:gd name="connsiteY5" fmla="*/ 838200 h 838200"/>
              <a:gd name="connsiteX6" fmla="*/ 136281 w 381000"/>
              <a:gd name="connsiteY6" fmla="*/ 184638 h 838200"/>
              <a:gd name="connsiteX7" fmla="*/ 0 w 381000"/>
              <a:gd name="connsiteY7" fmla="*/ 190500 h 838200"/>
              <a:gd name="connsiteX0" fmla="*/ 0 w 351692"/>
              <a:gd name="connsiteY0" fmla="*/ 190500 h 838200"/>
              <a:gd name="connsiteX1" fmla="*/ 190500 w 351692"/>
              <a:gd name="connsiteY1" fmla="*/ 0 h 838200"/>
              <a:gd name="connsiteX2" fmla="*/ 351692 w 351692"/>
              <a:gd name="connsiteY2" fmla="*/ 184639 h 838200"/>
              <a:gd name="connsiteX3" fmla="*/ 238858 w 351692"/>
              <a:gd name="connsiteY3" fmla="*/ 184638 h 838200"/>
              <a:gd name="connsiteX4" fmla="*/ 285750 w 351692"/>
              <a:gd name="connsiteY4" fmla="*/ 838200 h 838200"/>
              <a:gd name="connsiteX5" fmla="*/ 95250 w 351692"/>
              <a:gd name="connsiteY5" fmla="*/ 838200 h 838200"/>
              <a:gd name="connsiteX6" fmla="*/ 136281 w 351692"/>
              <a:gd name="connsiteY6" fmla="*/ 184638 h 838200"/>
              <a:gd name="connsiteX7" fmla="*/ 0 w 351692"/>
              <a:gd name="connsiteY7" fmla="*/ 190500 h 838200"/>
              <a:gd name="connsiteX0" fmla="*/ 0 w 322385"/>
              <a:gd name="connsiteY0" fmla="*/ 190500 h 838200"/>
              <a:gd name="connsiteX1" fmla="*/ 161193 w 322385"/>
              <a:gd name="connsiteY1" fmla="*/ 0 h 838200"/>
              <a:gd name="connsiteX2" fmla="*/ 322385 w 322385"/>
              <a:gd name="connsiteY2" fmla="*/ 184639 h 838200"/>
              <a:gd name="connsiteX3" fmla="*/ 209551 w 322385"/>
              <a:gd name="connsiteY3" fmla="*/ 184638 h 838200"/>
              <a:gd name="connsiteX4" fmla="*/ 256443 w 322385"/>
              <a:gd name="connsiteY4" fmla="*/ 838200 h 838200"/>
              <a:gd name="connsiteX5" fmla="*/ 65943 w 322385"/>
              <a:gd name="connsiteY5" fmla="*/ 838200 h 838200"/>
              <a:gd name="connsiteX6" fmla="*/ 106974 w 322385"/>
              <a:gd name="connsiteY6" fmla="*/ 184638 h 838200"/>
              <a:gd name="connsiteX7" fmla="*/ 0 w 322385"/>
              <a:gd name="connsiteY7" fmla="*/ 190500 h 838200"/>
              <a:gd name="connsiteX0" fmla="*/ 0 w 322385"/>
              <a:gd name="connsiteY0" fmla="*/ 190500 h 838200"/>
              <a:gd name="connsiteX1" fmla="*/ 161193 w 322385"/>
              <a:gd name="connsiteY1" fmla="*/ 0 h 838200"/>
              <a:gd name="connsiteX2" fmla="*/ 322385 w 322385"/>
              <a:gd name="connsiteY2" fmla="*/ 184639 h 838200"/>
              <a:gd name="connsiteX3" fmla="*/ 209551 w 322385"/>
              <a:gd name="connsiteY3" fmla="*/ 184638 h 838200"/>
              <a:gd name="connsiteX4" fmla="*/ 256443 w 322385"/>
              <a:gd name="connsiteY4" fmla="*/ 838200 h 838200"/>
              <a:gd name="connsiteX5" fmla="*/ 1466 w 322385"/>
              <a:gd name="connsiteY5" fmla="*/ 838200 h 838200"/>
              <a:gd name="connsiteX6" fmla="*/ 106974 w 322385"/>
              <a:gd name="connsiteY6" fmla="*/ 184638 h 838200"/>
              <a:gd name="connsiteX7" fmla="*/ 0 w 322385"/>
              <a:gd name="connsiteY7" fmla="*/ 190500 h 838200"/>
              <a:gd name="connsiteX0" fmla="*/ 0 w 344366"/>
              <a:gd name="connsiteY0" fmla="*/ 190500 h 838200"/>
              <a:gd name="connsiteX1" fmla="*/ 161193 w 344366"/>
              <a:gd name="connsiteY1" fmla="*/ 0 h 838200"/>
              <a:gd name="connsiteX2" fmla="*/ 322385 w 344366"/>
              <a:gd name="connsiteY2" fmla="*/ 184639 h 838200"/>
              <a:gd name="connsiteX3" fmla="*/ 209551 w 344366"/>
              <a:gd name="connsiteY3" fmla="*/ 184638 h 838200"/>
              <a:gd name="connsiteX4" fmla="*/ 344366 w 344366"/>
              <a:gd name="connsiteY4" fmla="*/ 832339 h 838200"/>
              <a:gd name="connsiteX5" fmla="*/ 1466 w 344366"/>
              <a:gd name="connsiteY5" fmla="*/ 838200 h 838200"/>
              <a:gd name="connsiteX6" fmla="*/ 106974 w 344366"/>
              <a:gd name="connsiteY6" fmla="*/ 184638 h 838200"/>
              <a:gd name="connsiteX7" fmla="*/ 0 w 344366"/>
              <a:gd name="connsiteY7" fmla="*/ 1905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366" h="838200">
                <a:moveTo>
                  <a:pt x="0" y="190500"/>
                </a:moveTo>
                <a:lnTo>
                  <a:pt x="161193" y="0"/>
                </a:lnTo>
                <a:lnTo>
                  <a:pt x="322385" y="184639"/>
                </a:lnTo>
                <a:lnTo>
                  <a:pt x="209551" y="184638"/>
                </a:lnTo>
                <a:lnTo>
                  <a:pt x="344366" y="832339"/>
                </a:lnTo>
                <a:lnTo>
                  <a:pt x="1466" y="838200"/>
                </a:lnTo>
                <a:lnTo>
                  <a:pt x="106974" y="184638"/>
                </a:lnTo>
                <a:lnTo>
                  <a:pt x="0" y="19050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3686910" y="1761391"/>
            <a:ext cx="451336" cy="893885"/>
          </a:xfrm>
          <a:custGeom>
            <a:avLst/>
            <a:gdLst>
              <a:gd name="connsiteX0" fmla="*/ 0 w 293076"/>
              <a:gd name="connsiteY0" fmla="*/ 146538 h 764931"/>
              <a:gd name="connsiteX1" fmla="*/ 146538 w 293076"/>
              <a:gd name="connsiteY1" fmla="*/ 0 h 764931"/>
              <a:gd name="connsiteX2" fmla="*/ 293076 w 293076"/>
              <a:gd name="connsiteY2" fmla="*/ 146538 h 764931"/>
              <a:gd name="connsiteX3" fmla="*/ 219807 w 293076"/>
              <a:gd name="connsiteY3" fmla="*/ 146538 h 764931"/>
              <a:gd name="connsiteX4" fmla="*/ 219807 w 293076"/>
              <a:gd name="connsiteY4" fmla="*/ 764931 h 764931"/>
              <a:gd name="connsiteX5" fmla="*/ 73269 w 293076"/>
              <a:gd name="connsiteY5" fmla="*/ 764931 h 764931"/>
              <a:gd name="connsiteX6" fmla="*/ 73269 w 293076"/>
              <a:gd name="connsiteY6" fmla="*/ 146538 h 764931"/>
              <a:gd name="connsiteX7" fmla="*/ 0 w 293076"/>
              <a:gd name="connsiteY7" fmla="*/ 146538 h 764931"/>
              <a:gd name="connsiteX0" fmla="*/ 0 w 293076"/>
              <a:gd name="connsiteY0" fmla="*/ 146538 h 764931"/>
              <a:gd name="connsiteX1" fmla="*/ 146538 w 293076"/>
              <a:gd name="connsiteY1" fmla="*/ 0 h 764931"/>
              <a:gd name="connsiteX2" fmla="*/ 293076 w 293076"/>
              <a:gd name="connsiteY2" fmla="*/ 146538 h 764931"/>
              <a:gd name="connsiteX3" fmla="*/ 219807 w 293076"/>
              <a:gd name="connsiteY3" fmla="*/ 146538 h 764931"/>
              <a:gd name="connsiteX4" fmla="*/ 219807 w 293076"/>
              <a:gd name="connsiteY4" fmla="*/ 764931 h 764931"/>
              <a:gd name="connsiteX5" fmla="*/ 108438 w 293076"/>
              <a:gd name="connsiteY5" fmla="*/ 764931 h 764931"/>
              <a:gd name="connsiteX6" fmla="*/ 73269 w 293076"/>
              <a:gd name="connsiteY6" fmla="*/ 146538 h 764931"/>
              <a:gd name="connsiteX7" fmla="*/ 0 w 293076"/>
              <a:gd name="connsiteY7" fmla="*/ 146538 h 764931"/>
              <a:gd name="connsiteX0" fmla="*/ 0 w 293076"/>
              <a:gd name="connsiteY0" fmla="*/ 146538 h 764931"/>
              <a:gd name="connsiteX1" fmla="*/ 146538 w 293076"/>
              <a:gd name="connsiteY1" fmla="*/ 0 h 764931"/>
              <a:gd name="connsiteX2" fmla="*/ 293076 w 293076"/>
              <a:gd name="connsiteY2" fmla="*/ 146538 h 764931"/>
              <a:gd name="connsiteX3" fmla="*/ 219807 w 293076"/>
              <a:gd name="connsiteY3" fmla="*/ 146538 h 764931"/>
              <a:gd name="connsiteX4" fmla="*/ 190500 w 293076"/>
              <a:gd name="connsiteY4" fmla="*/ 764931 h 764931"/>
              <a:gd name="connsiteX5" fmla="*/ 108438 w 293076"/>
              <a:gd name="connsiteY5" fmla="*/ 764931 h 764931"/>
              <a:gd name="connsiteX6" fmla="*/ 73269 w 293076"/>
              <a:gd name="connsiteY6" fmla="*/ 146538 h 764931"/>
              <a:gd name="connsiteX7" fmla="*/ 0 w 293076"/>
              <a:gd name="connsiteY7" fmla="*/ 146538 h 764931"/>
              <a:gd name="connsiteX0" fmla="*/ 0 w 328245"/>
              <a:gd name="connsiteY0" fmla="*/ 140676 h 764931"/>
              <a:gd name="connsiteX1" fmla="*/ 181707 w 328245"/>
              <a:gd name="connsiteY1" fmla="*/ 0 h 764931"/>
              <a:gd name="connsiteX2" fmla="*/ 328245 w 328245"/>
              <a:gd name="connsiteY2" fmla="*/ 146538 h 764931"/>
              <a:gd name="connsiteX3" fmla="*/ 254976 w 328245"/>
              <a:gd name="connsiteY3" fmla="*/ 146538 h 764931"/>
              <a:gd name="connsiteX4" fmla="*/ 225669 w 328245"/>
              <a:gd name="connsiteY4" fmla="*/ 764931 h 764931"/>
              <a:gd name="connsiteX5" fmla="*/ 143607 w 328245"/>
              <a:gd name="connsiteY5" fmla="*/ 764931 h 764931"/>
              <a:gd name="connsiteX6" fmla="*/ 108438 w 328245"/>
              <a:gd name="connsiteY6" fmla="*/ 146538 h 764931"/>
              <a:gd name="connsiteX7" fmla="*/ 0 w 328245"/>
              <a:gd name="connsiteY7" fmla="*/ 140676 h 764931"/>
              <a:gd name="connsiteX0" fmla="*/ 0 w 363414"/>
              <a:gd name="connsiteY0" fmla="*/ 140676 h 764931"/>
              <a:gd name="connsiteX1" fmla="*/ 181707 w 363414"/>
              <a:gd name="connsiteY1" fmla="*/ 0 h 764931"/>
              <a:gd name="connsiteX2" fmla="*/ 363414 w 363414"/>
              <a:gd name="connsiteY2" fmla="*/ 146538 h 764931"/>
              <a:gd name="connsiteX3" fmla="*/ 254976 w 363414"/>
              <a:gd name="connsiteY3" fmla="*/ 146538 h 764931"/>
              <a:gd name="connsiteX4" fmla="*/ 225669 w 363414"/>
              <a:gd name="connsiteY4" fmla="*/ 764931 h 764931"/>
              <a:gd name="connsiteX5" fmla="*/ 143607 w 363414"/>
              <a:gd name="connsiteY5" fmla="*/ 764931 h 764931"/>
              <a:gd name="connsiteX6" fmla="*/ 108438 w 363414"/>
              <a:gd name="connsiteY6" fmla="*/ 146538 h 764931"/>
              <a:gd name="connsiteX7" fmla="*/ 0 w 363414"/>
              <a:gd name="connsiteY7" fmla="*/ 140676 h 764931"/>
              <a:gd name="connsiteX0" fmla="*/ 0 w 363414"/>
              <a:gd name="connsiteY0" fmla="*/ 211015 h 835270"/>
              <a:gd name="connsiteX1" fmla="*/ 181707 w 363414"/>
              <a:gd name="connsiteY1" fmla="*/ 0 h 835270"/>
              <a:gd name="connsiteX2" fmla="*/ 363414 w 363414"/>
              <a:gd name="connsiteY2" fmla="*/ 216877 h 835270"/>
              <a:gd name="connsiteX3" fmla="*/ 254976 w 363414"/>
              <a:gd name="connsiteY3" fmla="*/ 216877 h 835270"/>
              <a:gd name="connsiteX4" fmla="*/ 225669 w 363414"/>
              <a:gd name="connsiteY4" fmla="*/ 835270 h 835270"/>
              <a:gd name="connsiteX5" fmla="*/ 143607 w 363414"/>
              <a:gd name="connsiteY5" fmla="*/ 835270 h 835270"/>
              <a:gd name="connsiteX6" fmla="*/ 108438 w 363414"/>
              <a:gd name="connsiteY6" fmla="*/ 216877 h 835270"/>
              <a:gd name="connsiteX7" fmla="*/ 0 w 363414"/>
              <a:gd name="connsiteY7" fmla="*/ 211015 h 835270"/>
              <a:gd name="connsiteX0" fmla="*/ 0 w 363414"/>
              <a:gd name="connsiteY0" fmla="*/ 211015 h 835270"/>
              <a:gd name="connsiteX1" fmla="*/ 181707 w 363414"/>
              <a:gd name="connsiteY1" fmla="*/ 0 h 835270"/>
              <a:gd name="connsiteX2" fmla="*/ 363414 w 363414"/>
              <a:gd name="connsiteY2" fmla="*/ 216877 h 835270"/>
              <a:gd name="connsiteX3" fmla="*/ 254976 w 363414"/>
              <a:gd name="connsiteY3" fmla="*/ 216877 h 835270"/>
              <a:gd name="connsiteX4" fmla="*/ 225669 w 363414"/>
              <a:gd name="connsiteY4" fmla="*/ 835270 h 835270"/>
              <a:gd name="connsiteX5" fmla="*/ 161191 w 363414"/>
              <a:gd name="connsiteY5" fmla="*/ 835270 h 835270"/>
              <a:gd name="connsiteX6" fmla="*/ 108438 w 363414"/>
              <a:gd name="connsiteY6" fmla="*/ 216877 h 835270"/>
              <a:gd name="connsiteX7" fmla="*/ 0 w 363414"/>
              <a:gd name="connsiteY7" fmla="*/ 211015 h 835270"/>
              <a:gd name="connsiteX0" fmla="*/ 0 w 457198"/>
              <a:gd name="connsiteY0" fmla="*/ 211015 h 835270"/>
              <a:gd name="connsiteX1" fmla="*/ 275491 w 457198"/>
              <a:gd name="connsiteY1" fmla="*/ 0 h 835270"/>
              <a:gd name="connsiteX2" fmla="*/ 457198 w 457198"/>
              <a:gd name="connsiteY2" fmla="*/ 216877 h 835270"/>
              <a:gd name="connsiteX3" fmla="*/ 348760 w 457198"/>
              <a:gd name="connsiteY3" fmla="*/ 216877 h 835270"/>
              <a:gd name="connsiteX4" fmla="*/ 319453 w 457198"/>
              <a:gd name="connsiteY4" fmla="*/ 835270 h 835270"/>
              <a:gd name="connsiteX5" fmla="*/ 254975 w 457198"/>
              <a:gd name="connsiteY5" fmla="*/ 835270 h 835270"/>
              <a:gd name="connsiteX6" fmla="*/ 202222 w 457198"/>
              <a:gd name="connsiteY6" fmla="*/ 216877 h 835270"/>
              <a:gd name="connsiteX7" fmla="*/ 0 w 457198"/>
              <a:gd name="connsiteY7" fmla="*/ 211015 h 835270"/>
              <a:gd name="connsiteX0" fmla="*/ 0 w 410305"/>
              <a:gd name="connsiteY0" fmla="*/ 211015 h 835270"/>
              <a:gd name="connsiteX1" fmla="*/ 228598 w 410305"/>
              <a:gd name="connsiteY1" fmla="*/ 0 h 835270"/>
              <a:gd name="connsiteX2" fmla="*/ 410305 w 410305"/>
              <a:gd name="connsiteY2" fmla="*/ 216877 h 835270"/>
              <a:gd name="connsiteX3" fmla="*/ 301867 w 410305"/>
              <a:gd name="connsiteY3" fmla="*/ 216877 h 835270"/>
              <a:gd name="connsiteX4" fmla="*/ 272560 w 410305"/>
              <a:gd name="connsiteY4" fmla="*/ 835270 h 835270"/>
              <a:gd name="connsiteX5" fmla="*/ 208082 w 410305"/>
              <a:gd name="connsiteY5" fmla="*/ 835270 h 835270"/>
              <a:gd name="connsiteX6" fmla="*/ 155329 w 410305"/>
              <a:gd name="connsiteY6" fmla="*/ 216877 h 835270"/>
              <a:gd name="connsiteX7" fmla="*/ 0 w 410305"/>
              <a:gd name="connsiteY7" fmla="*/ 211015 h 835270"/>
              <a:gd name="connsiteX0" fmla="*/ 0 w 451336"/>
              <a:gd name="connsiteY0" fmla="*/ 211015 h 835270"/>
              <a:gd name="connsiteX1" fmla="*/ 228598 w 451336"/>
              <a:gd name="connsiteY1" fmla="*/ 0 h 835270"/>
              <a:gd name="connsiteX2" fmla="*/ 451336 w 451336"/>
              <a:gd name="connsiteY2" fmla="*/ 222739 h 835270"/>
              <a:gd name="connsiteX3" fmla="*/ 301867 w 451336"/>
              <a:gd name="connsiteY3" fmla="*/ 216877 h 835270"/>
              <a:gd name="connsiteX4" fmla="*/ 272560 w 451336"/>
              <a:gd name="connsiteY4" fmla="*/ 835270 h 835270"/>
              <a:gd name="connsiteX5" fmla="*/ 208082 w 451336"/>
              <a:gd name="connsiteY5" fmla="*/ 835270 h 835270"/>
              <a:gd name="connsiteX6" fmla="*/ 155329 w 451336"/>
              <a:gd name="connsiteY6" fmla="*/ 216877 h 835270"/>
              <a:gd name="connsiteX7" fmla="*/ 0 w 451336"/>
              <a:gd name="connsiteY7" fmla="*/ 211015 h 835270"/>
              <a:gd name="connsiteX0" fmla="*/ 0 w 451336"/>
              <a:gd name="connsiteY0" fmla="*/ 269630 h 893885"/>
              <a:gd name="connsiteX1" fmla="*/ 222736 w 451336"/>
              <a:gd name="connsiteY1" fmla="*/ 0 h 893885"/>
              <a:gd name="connsiteX2" fmla="*/ 451336 w 451336"/>
              <a:gd name="connsiteY2" fmla="*/ 281354 h 893885"/>
              <a:gd name="connsiteX3" fmla="*/ 301867 w 451336"/>
              <a:gd name="connsiteY3" fmla="*/ 275492 h 893885"/>
              <a:gd name="connsiteX4" fmla="*/ 272560 w 451336"/>
              <a:gd name="connsiteY4" fmla="*/ 893885 h 893885"/>
              <a:gd name="connsiteX5" fmla="*/ 208082 w 451336"/>
              <a:gd name="connsiteY5" fmla="*/ 893885 h 893885"/>
              <a:gd name="connsiteX6" fmla="*/ 155329 w 451336"/>
              <a:gd name="connsiteY6" fmla="*/ 275492 h 893885"/>
              <a:gd name="connsiteX7" fmla="*/ 0 w 451336"/>
              <a:gd name="connsiteY7" fmla="*/ 269630 h 89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336" h="893885">
                <a:moveTo>
                  <a:pt x="0" y="269630"/>
                </a:moveTo>
                <a:lnTo>
                  <a:pt x="222736" y="0"/>
                </a:lnTo>
                <a:lnTo>
                  <a:pt x="451336" y="281354"/>
                </a:lnTo>
                <a:lnTo>
                  <a:pt x="301867" y="275492"/>
                </a:lnTo>
                <a:lnTo>
                  <a:pt x="272560" y="893885"/>
                </a:lnTo>
                <a:lnTo>
                  <a:pt x="208082" y="893885"/>
                </a:lnTo>
                <a:lnTo>
                  <a:pt x="155329" y="275492"/>
                </a:lnTo>
                <a:lnTo>
                  <a:pt x="0" y="26963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5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order to get more accurate occlusion, we will somehow occlude the specular lobe with something that encodes how and in what direction a sample point is occluded.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83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Formulation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609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Reflection </a:t>
            </a:r>
            <a:r>
              <a:rPr lang="en-US" dirty="0" smtClean="0"/>
              <a:t>Cone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685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Cone of least occlusion. “Bent Cone”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3486150"/>
            <a:ext cx="350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219200" y="2495550"/>
            <a:ext cx="11430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Merge 9"/>
          <p:cNvSpPr/>
          <p:nvPr/>
        </p:nvSpPr>
        <p:spPr>
          <a:xfrm rot="2775332">
            <a:off x="2496740" y="2720702"/>
            <a:ext cx="381000" cy="914400"/>
          </a:xfrm>
          <a:prstGeom prst="flowChartMerg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 flipV="1">
            <a:off x="2356945" y="2343150"/>
            <a:ext cx="1224455" cy="11508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876800" y="3486150"/>
            <a:ext cx="350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owchart: Merge 21"/>
          <p:cNvSpPr/>
          <p:nvPr/>
        </p:nvSpPr>
        <p:spPr>
          <a:xfrm>
            <a:off x="5600700" y="2803798"/>
            <a:ext cx="2057400" cy="682352"/>
          </a:xfrm>
          <a:prstGeom prst="flowChartMerg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7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Bent Cone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fontScale="62500" lnSpcReduction="20000"/>
              </a:bodyPr>
              <a:lstStyle/>
              <a:p>
                <a:r>
                  <a:rPr lang="en-US" dirty="0" smtClean="0"/>
                  <a:t>During offline processing, we generate the bent cones using the method outlined in </a:t>
                </a:r>
                <a:r>
                  <a:rPr lang="en-US" dirty="0" smtClean="0"/>
                  <a:t>[5]</a:t>
                </a:r>
                <a:endParaRPr lang="en-US" dirty="0" smtClean="0"/>
              </a:p>
              <a:p>
                <a:pPr lvl="1"/>
                <a:r>
                  <a:rPr lang="en-US" b="0" dirty="0" smtClean="0"/>
                  <a:t>The direction of least occlusion is defined as:</a:t>
                </a:r>
                <a:br>
                  <a:rPr lang="en-US" b="0" dirty="0" smtClean="0"/>
                </a:br>
                <a:r>
                  <a:rPr lang="en-US" b="0" dirty="0" smtClean="0"/>
                  <a:t/>
                </a:r>
                <a:br>
                  <a:rPr lang="en-US" b="0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𝑠𝑠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≔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/>
                              </a:rPr>
                              <m:t>𝑗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𝑖</m:t>
                                </m:r>
                              </m:sub>
                            </m:sSub>
                          </m:sub>
                          <m:sup/>
                          <m:e>
                            <m:r>
                              <a:rPr lang="en-US" i="1">
                                <a:latin typeface="Cambria Math"/>
                              </a:rPr>
                              <m:t>𝑑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−1</m:t>
                        </m:r>
                      </m:sup>
                    </m:sSup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∈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sub>
                      <m:sup/>
                      <m:e>
                        <m:f>
                          <m:f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𝑖𝑗</m:t>
                                </m:r>
                              </m:sub>
                            </m:sSub>
                          </m:num>
                          <m:den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en-US" b="0" dirty="0" smtClean="0"/>
                  <a:t/>
                </a:r>
                <a:br>
                  <a:rPr lang="en-US" b="0" dirty="0" smtClean="0"/>
                </a:br>
                <a:r>
                  <a:rPr lang="en-US" b="0" dirty="0" smtClean="0"/>
                  <a:t/>
                </a:r>
                <a:br>
                  <a:rPr lang="en-US" b="0" dirty="0" smtClean="0"/>
                </a:br>
                <a:r>
                  <a:rPr lang="en-US" b="0" dirty="0" smtClean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𝑑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 smtClean="0"/>
                  <a:t> is 1 if the ray’s length is less than a certain distance</a:t>
                </a:r>
              </a:p>
              <a:p>
                <a:pPr lvl="1"/>
                <a:r>
                  <a:rPr lang="en-US" dirty="0" smtClean="0"/>
                  <a:t>And the angle: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𝐶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≔(1 −</m:t>
                    </m:r>
                    <m:func>
                      <m:func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0, 2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𝑠𝑠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b="0" i="1" smtClean="0">
                                <a:latin typeface="Cambria Math"/>
                              </a:rPr>
                              <m:t>−1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/>
                      </a:rPr>
                      <m:t>)</m:t>
                    </m:r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𝜋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en-US" dirty="0" smtClean="0"/>
              </a:p>
              <a:p>
                <a:pPr lvl="1"/>
                <a:endParaRPr lang="en-US" dirty="0" smtClean="0"/>
              </a:p>
              <a:p>
                <a:pPr lvl="1"/>
                <a:endParaRPr lang="en-US" dirty="0" smtClean="0"/>
              </a:p>
              <a:p>
                <a:pPr lvl="1"/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 l="-905" t="-2513" r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>
            <a:off x="4846017" y="2803798"/>
            <a:ext cx="350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Merge 5"/>
          <p:cNvSpPr/>
          <p:nvPr/>
        </p:nvSpPr>
        <p:spPr>
          <a:xfrm>
            <a:off x="5569917" y="2121446"/>
            <a:ext cx="2057400" cy="682352"/>
          </a:xfrm>
          <a:prstGeom prst="flowChartMerg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95400" y="2343150"/>
            <a:ext cx="3124200" cy="76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6" idx="2"/>
          </p:cNvCxnSpPr>
          <p:nvPr/>
        </p:nvCxnSpPr>
        <p:spPr>
          <a:xfrm flipV="1">
            <a:off x="6598617" y="1504950"/>
            <a:ext cx="0" cy="12988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295400" y="3714750"/>
            <a:ext cx="31242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Merge 14"/>
          <p:cNvSpPr/>
          <p:nvPr/>
        </p:nvSpPr>
        <p:spPr>
          <a:xfrm>
            <a:off x="5569917" y="2124409"/>
            <a:ext cx="2057400" cy="682352"/>
          </a:xfrm>
          <a:prstGeom prst="flowChartMerg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5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</a:t>
            </a:r>
            <a:r>
              <a:rPr lang="en-US" dirty="0" smtClean="0"/>
              <a:t>Cone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2514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Use an idea similar to </a:t>
            </a:r>
            <a:r>
              <a:rPr lang="en-US" dirty="0" err="1" smtClean="0"/>
              <a:t>Drobot’s</a:t>
            </a:r>
            <a:r>
              <a:rPr lang="en-US" dirty="0" smtClean="0"/>
              <a:t> fit for </a:t>
            </a:r>
            <a:r>
              <a:rPr lang="en-US" dirty="0" err="1" smtClean="0"/>
              <a:t>Phong</a:t>
            </a:r>
            <a:r>
              <a:rPr lang="en-US" dirty="0" smtClean="0"/>
              <a:t>/GGX lobe [3]. Find the cone angle that fits 90% of the lobe energy.</a:t>
            </a:r>
          </a:p>
          <a:p>
            <a:r>
              <a:rPr lang="en-US" dirty="0" smtClean="0"/>
              <a:t>We found a simple fit for GGX: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66" name="Picture 106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05" y="3536487"/>
            <a:ext cx="4383391" cy="5334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876800" y="2918590"/>
            <a:ext cx="350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486400" y="1927990"/>
            <a:ext cx="11430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Merge 7"/>
          <p:cNvSpPr/>
          <p:nvPr/>
        </p:nvSpPr>
        <p:spPr>
          <a:xfrm rot="2775332">
            <a:off x="6763940" y="2153142"/>
            <a:ext cx="381000" cy="914400"/>
          </a:xfrm>
          <a:prstGeom prst="flowChartMerg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8" idx="2"/>
          </p:cNvCxnSpPr>
          <p:nvPr/>
        </p:nvCxnSpPr>
        <p:spPr>
          <a:xfrm flipV="1">
            <a:off x="6624145" y="1775590"/>
            <a:ext cx="1224455" cy="11508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40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Deferred lighting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23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Intersection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838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Intersect both cones.</a:t>
            </a:r>
          </a:p>
          <a:p>
            <a:r>
              <a:rPr lang="en-US" dirty="0" smtClean="0"/>
              <a:t>Well, get the solid angle of the intersection.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590800" y="3486150"/>
            <a:ext cx="350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2590800" y="2343150"/>
            <a:ext cx="3505200" cy="1150880"/>
            <a:chOff x="2590800" y="2343150"/>
            <a:chExt cx="3505200" cy="1150880"/>
          </a:xfrm>
        </p:grpSpPr>
        <p:sp>
          <p:nvSpPr>
            <p:cNvPr id="9" name="Flowchart: Merge 8"/>
            <p:cNvSpPr/>
            <p:nvPr/>
          </p:nvSpPr>
          <p:spPr>
            <a:xfrm rot="2775332">
              <a:off x="4477940" y="2720702"/>
              <a:ext cx="381000" cy="914400"/>
            </a:xfrm>
            <a:prstGeom prst="flowChartMerg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>
              <a:stCxn id="9" idx="2"/>
            </p:cNvCxnSpPr>
            <p:nvPr/>
          </p:nvCxnSpPr>
          <p:spPr>
            <a:xfrm flipV="1">
              <a:off x="4338145" y="2343150"/>
              <a:ext cx="1224455" cy="11508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590800" y="3486150"/>
              <a:ext cx="3505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lowchart: Merge 11"/>
            <p:cNvSpPr/>
            <p:nvPr/>
          </p:nvSpPr>
          <p:spPr>
            <a:xfrm>
              <a:off x="3314700" y="2803798"/>
              <a:ext cx="2057400" cy="682352"/>
            </a:xfrm>
            <a:prstGeom prst="flowChartMerg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90800" y="2343150"/>
            <a:ext cx="3505200" cy="1205558"/>
            <a:chOff x="2590800" y="2343150"/>
            <a:chExt cx="3505200" cy="1205558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2590800" y="3486150"/>
              <a:ext cx="3505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lowchart: Merge 15"/>
            <p:cNvSpPr/>
            <p:nvPr/>
          </p:nvSpPr>
          <p:spPr>
            <a:xfrm rot="2775332">
              <a:off x="4477940" y="2720702"/>
              <a:ext cx="381000" cy="914400"/>
            </a:xfrm>
            <a:prstGeom prst="flowChartMerg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>
              <a:stCxn id="16" idx="2"/>
            </p:cNvCxnSpPr>
            <p:nvPr/>
          </p:nvCxnSpPr>
          <p:spPr>
            <a:xfrm flipV="1">
              <a:off x="4338145" y="2343150"/>
              <a:ext cx="1224455" cy="11508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590800" y="3486150"/>
              <a:ext cx="3505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lowchart: Merge 18"/>
            <p:cNvSpPr/>
            <p:nvPr/>
          </p:nvSpPr>
          <p:spPr>
            <a:xfrm rot="19424053">
              <a:off x="3500352" y="2866356"/>
              <a:ext cx="1346929" cy="682352"/>
            </a:xfrm>
            <a:prstGeom prst="flowChartMerg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860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Intersection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1200150"/>
                <a:ext cx="4038600" cy="3276600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dirty="0" smtClean="0"/>
                  <a:t>We can calculate the solid angle of two intersecting cones using the following formula [4].</a:t>
                </a:r>
              </a:p>
              <a:p>
                <a:r>
                  <a:rPr lang="en-US" dirty="0" smtClean="0"/>
                  <a:t>Given the two cone angles,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, and the angle between them,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US" dirty="0" smtClean="0"/>
                  <a:t>, the solid angle of the intersection is on the right.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200150"/>
                <a:ext cx="4038600" cy="3276600"/>
              </a:xfrm>
              <a:blipFill rotWithShape="1">
                <a:blip r:embed="rId3"/>
                <a:stretch>
                  <a:fillRect l="-1961" t="-2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428750"/>
            <a:ext cx="2971800" cy="243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2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113704"/>
            <a:ext cx="5240537" cy="21852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float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IntersectionSolidAngle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800" dirty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float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cosTheta1, </a:t>
            </a:r>
            <a:r>
              <a:rPr lang="en-US" sz="800" dirty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float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cosTheta2, </a:t>
            </a:r>
            <a:r>
              <a:rPr lang="en-US" sz="800" dirty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float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cosAlpha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)</a:t>
            </a:r>
          </a:p>
          <a:p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{</a:t>
            </a:r>
          </a:p>
          <a:p>
            <a:r>
              <a:rPr lang="en-US" sz="800" dirty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   float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sinAlpha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= 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sqrt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(clamp(1.f - 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cosAlpha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*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cosAlpha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, 0.0001f, 1.f));</a:t>
            </a:r>
          </a:p>
          <a:p>
            <a:endParaRPr lang="en-US" sz="800" dirty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800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    float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tanGamma1 = (cosTheta2 - 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cosAlpha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*cosTheta1) / (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sinAlpha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*cosTheta1);</a:t>
            </a:r>
          </a:p>
          <a:p>
            <a:r>
              <a:rPr lang="en-US" sz="800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    float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tanGamma2 = (cosTheta1 - 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cosAlpha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*cosTheta2) / (</a:t>
            </a:r>
            <a:r>
              <a:rPr lang="en-US" sz="8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sinAlpha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*cosTheta2);</a:t>
            </a:r>
          </a:p>
          <a:p>
            <a:endParaRPr lang="en-US" sz="800" dirty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sv-SE" sz="800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    float</a:t>
            </a:r>
            <a:r>
              <a:rPr lang="sv-SE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sv-SE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sinGamma1 = tanGamma1 / sqrt(1 + tanGamma1*tanGamma1);</a:t>
            </a:r>
          </a:p>
          <a:p>
            <a:r>
              <a:rPr lang="sv-SE" sz="800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    float</a:t>
            </a:r>
            <a:r>
              <a:rPr lang="sv-SE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sv-SE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sinGamma2 = tanGamma2 / sqrt(1 + tanGamma2*tanGamma2);</a:t>
            </a:r>
          </a:p>
          <a:p>
            <a:endParaRPr lang="en-US" sz="800" dirty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800" dirty="0" smtClean="0">
                <a:solidFill>
                  <a:srgbClr val="008000"/>
                </a:solidFill>
                <a:highlight>
                  <a:srgbClr val="FFFFFF"/>
                </a:highlight>
                <a:latin typeface="Courier New"/>
              </a:rPr>
              <a:t>    // </a:t>
            </a:r>
            <a:r>
              <a:rPr lang="en-US" sz="800" dirty="0">
                <a:solidFill>
                  <a:srgbClr val="008000"/>
                </a:solidFill>
                <a:highlight>
                  <a:srgbClr val="FFFFFF"/>
                </a:highlight>
                <a:latin typeface="Courier New"/>
              </a:rPr>
              <a:t>Now we compute the </a:t>
            </a:r>
            <a:r>
              <a:rPr lang="en-US" sz="800" dirty="0" smtClean="0">
                <a:solidFill>
                  <a:srgbClr val="008000"/>
                </a:solidFill>
                <a:highlight>
                  <a:srgbClr val="FFFFFF"/>
                </a:highlight>
                <a:latin typeface="Courier New"/>
              </a:rPr>
              <a:t>solid angle of </a:t>
            </a:r>
            <a:r>
              <a:rPr lang="en-US" sz="800" dirty="0">
                <a:solidFill>
                  <a:srgbClr val="008000"/>
                </a:solidFill>
                <a:highlight>
                  <a:srgbClr val="FFFFFF"/>
                </a:highlight>
                <a:latin typeface="Courier New"/>
              </a:rPr>
              <a:t>the first cone</a:t>
            </a:r>
            <a:endParaRPr lang="en-US" sz="800" dirty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800" dirty="0" smtClean="0">
                <a:solidFill>
                  <a:srgbClr val="008000"/>
                </a:solidFill>
                <a:highlight>
                  <a:srgbClr val="FFFFFF"/>
                </a:highlight>
                <a:latin typeface="Courier New"/>
              </a:rPr>
              <a:t>    // </a:t>
            </a:r>
            <a:r>
              <a:rPr lang="en-US" sz="800" dirty="0">
                <a:solidFill>
                  <a:srgbClr val="008000"/>
                </a:solidFill>
                <a:highlight>
                  <a:srgbClr val="FFFFFF"/>
                </a:highlight>
                <a:latin typeface="Courier New"/>
              </a:rPr>
              <a:t>(This is divided by 2*</a:t>
            </a:r>
            <a:r>
              <a:rPr lang="en-US" sz="800" dirty="0" err="1">
                <a:solidFill>
                  <a:srgbClr val="008000"/>
                </a:solidFill>
                <a:highlight>
                  <a:srgbClr val="FFFFFF"/>
                </a:highlight>
                <a:latin typeface="Courier New"/>
              </a:rPr>
              <a:t>kPi</a:t>
            </a:r>
            <a:r>
              <a:rPr lang="en-US" sz="800" dirty="0">
                <a:solidFill>
                  <a:srgbClr val="008000"/>
                </a:solidFill>
                <a:highlight>
                  <a:srgbClr val="FFFFFF"/>
                </a:highlight>
                <a:latin typeface="Courier New"/>
              </a:rPr>
              <a:t>. That factor is taken into account in the texture)</a:t>
            </a:r>
            <a:endParaRPr lang="en-US" sz="800" dirty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800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    float</a:t>
            </a:r>
            <a:r>
              <a:rPr lang="en-US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solidAngle1 = 1 - cosTheta1;</a:t>
            </a:r>
          </a:p>
          <a:p>
            <a:endParaRPr lang="en-US" sz="800" dirty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sv-SE" sz="800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    return</a:t>
            </a:r>
            <a:r>
              <a:rPr lang="sv-SE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sv-SE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(SegmentSolidAngleLookup(cosTheta1, sinGamma1) </a:t>
            </a:r>
            <a:r>
              <a:rPr lang="sv-SE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+</a:t>
            </a:r>
          </a:p>
          <a:p>
            <a:r>
              <a:rPr lang="sv-SE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sv-SE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      SegmentSolidAngleLookup(cosTheta2</a:t>
            </a:r>
            <a:r>
              <a:rPr lang="sv-SE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, sinGamma2)) </a:t>
            </a:r>
            <a:r>
              <a:rPr lang="sv-SE" sz="8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/ solidAngle1</a:t>
            </a:r>
            <a:r>
              <a:rPr lang="sv-SE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;</a:t>
            </a:r>
          </a:p>
          <a:p>
            <a:r>
              <a:rPr lang="en-US" sz="8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}</a:t>
            </a:r>
            <a:endParaRPr lang="en-US" sz="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159142"/>
            <a:ext cx="2362200" cy="193660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33400" y="1123950"/>
                <a:ext cx="8001000" cy="83706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dirty="0" smtClean="0"/>
                  <a:t>Do a slight change of variables to take in cos/sin theta as inputs</a:t>
                </a:r>
                <a:r>
                  <a:rPr lang="en-US" sz="1700" dirty="0"/>
                  <a:t> </a:t>
                </a:r>
                <a:r>
                  <a:rPr lang="en-US" sz="1700" dirty="0" smtClean="0"/>
                  <a:t>to a lookup texture.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dirty="0"/>
                  <a:t>Divide the solid angle of the intersection by the solid angle of the BRDF cone, </a:t>
                </a:r>
                <a:r>
                  <a:rPr lang="en-US" sz="1700" dirty="0" smtClean="0"/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70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1700" i="1">
                            <a:latin typeface="Cambria Math"/>
                          </a:rPr>
                          <m:t>1 −</m:t>
                        </m:r>
                        <m:func>
                          <m:funcPr>
                            <m:ctrlPr>
                              <a:rPr lang="en-US" sz="1700" i="1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700"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170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700" i="1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700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func>
                      </m:num>
                      <m:den>
                        <m:r>
                          <a:rPr lang="en-US" sz="1700" b="0" i="1" smtClean="0">
                            <a:latin typeface="Cambria Math"/>
                          </a:rPr>
                          <m:t>2</m:t>
                        </m:r>
                        <m:r>
                          <a:rPr lang="en-US" sz="1700" b="0" i="1" smtClean="0">
                            <a:latin typeface="Cambria Math"/>
                            <a:ea typeface="Cambria Math"/>
                          </a:rPr>
                          <m:t>𝜋</m:t>
                        </m:r>
                      </m:den>
                    </m:f>
                  </m:oMath>
                </a14:m>
                <a:r>
                  <a:rPr lang="en-US" sz="1700" dirty="0" smtClean="0"/>
                  <a:t>), </a:t>
                </a:r>
                <a:r>
                  <a:rPr lang="en-US" sz="1700" dirty="0"/>
                  <a:t>in order to get the percentage occluded.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7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123950"/>
                <a:ext cx="8001000" cy="837066"/>
              </a:xfrm>
              <a:prstGeom prst="rect">
                <a:avLst/>
              </a:prstGeom>
              <a:blipFill rotWithShape="1">
                <a:blip r:embed="rId3"/>
                <a:stretch>
                  <a:fillRect l="-381" t="-2174" b="-21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685800" y="2647950"/>
            <a:ext cx="44958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867400" y="3638550"/>
            <a:ext cx="23622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3028950"/>
            <a:ext cx="4800600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5800" y="3562350"/>
            <a:ext cx="2133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733800" y="3943350"/>
            <a:ext cx="9144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8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10" grpId="0" animBg="1"/>
      <p:bldP spid="10" grpId="1" animBg="1"/>
      <p:bldP spid="12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76348"/>
            <a:ext cx="3733800" cy="2100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76350"/>
            <a:ext cx="373380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3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276350"/>
            <a:ext cx="3657600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76350"/>
            <a:ext cx="3657600" cy="20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8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200400"/>
          </a:xfrm>
        </p:spPr>
        <p:txBody>
          <a:bodyPr/>
          <a:lstStyle/>
          <a:p>
            <a:r>
              <a:rPr lang="en-US" dirty="0" smtClean="0"/>
              <a:t>Fallback to directional </a:t>
            </a:r>
            <a:r>
              <a:rPr lang="en-US" dirty="0" err="1" smtClean="0"/>
              <a:t>lightmap</a:t>
            </a:r>
            <a:r>
              <a:rPr lang="en-US" dirty="0" smtClean="0"/>
              <a:t> spec when sample is very occluded</a:t>
            </a:r>
          </a:p>
          <a:p>
            <a:pPr lvl="1"/>
            <a:r>
              <a:rPr lang="en-US" dirty="0" smtClean="0"/>
              <a:t>Preserves energy, but reflection detail is lost.</a:t>
            </a:r>
          </a:p>
          <a:p>
            <a:pPr lvl="1"/>
            <a:r>
              <a:rPr lang="en-US" dirty="0" smtClean="0"/>
              <a:t>Looks good most of the time!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19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276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method is relatively expensive.</a:t>
            </a:r>
          </a:p>
          <a:p>
            <a:pPr lvl="1"/>
            <a:r>
              <a:rPr lang="en-US" dirty="0" smtClean="0"/>
              <a:t>Function gets simplified if one parameter is fixed. Could perhaps fix the roughness parameter, then adjust the final result based on roughness.</a:t>
            </a:r>
          </a:p>
          <a:p>
            <a:pPr lvl="1"/>
            <a:r>
              <a:rPr lang="en-US" dirty="0" smtClean="0"/>
              <a:t>It got disabled on some levels for performance reasons.</a:t>
            </a:r>
          </a:p>
          <a:p>
            <a:r>
              <a:rPr lang="en-US" dirty="0" smtClean="0"/>
              <a:t>Does not work on dynamic objects (e.g. characters). In that case, it falls back to the simpler occlusion method mentioned earlier.</a:t>
            </a:r>
          </a:p>
          <a:p>
            <a:r>
              <a:rPr lang="en-US" dirty="0" smtClean="0"/>
              <a:t>Not physically based.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99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But, solves a lot of occlusion problems.</a:t>
            </a:r>
          </a:p>
          <a:p>
            <a:r>
              <a:rPr lang="en-US" dirty="0" smtClean="0"/>
              <a:t>Can be taken forward</a:t>
            </a:r>
          </a:p>
          <a:p>
            <a:pPr lvl="1"/>
            <a:r>
              <a:rPr lang="en-US" dirty="0" smtClean="0"/>
              <a:t>More accurate occlusion using some other representation</a:t>
            </a:r>
          </a:p>
          <a:p>
            <a:pPr lvl="1"/>
            <a:r>
              <a:rPr lang="en-US" dirty="0" smtClean="0"/>
              <a:t>Go in a completely different direction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07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Special Thanks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200400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Carlos </a:t>
            </a:r>
            <a:r>
              <a:rPr lang="en-US" dirty="0"/>
              <a:t>Gonzalez-Ochoa </a:t>
            </a:r>
          </a:p>
          <a:p>
            <a:pPr lvl="1"/>
            <a:r>
              <a:rPr lang="en-US" dirty="0"/>
              <a:t>Ke Xu</a:t>
            </a:r>
          </a:p>
          <a:p>
            <a:pPr lvl="1"/>
            <a:r>
              <a:rPr lang="en-US" dirty="0" smtClean="0"/>
              <a:t>Marshall Robin</a:t>
            </a:r>
          </a:p>
          <a:p>
            <a:pPr lvl="1"/>
            <a:r>
              <a:rPr lang="en-US" dirty="0"/>
              <a:t>Vincent </a:t>
            </a:r>
            <a:r>
              <a:rPr lang="en-US" dirty="0" smtClean="0"/>
              <a:t>Marxen</a:t>
            </a:r>
          </a:p>
          <a:p>
            <a:pPr lvl="1"/>
            <a:r>
              <a:rPr lang="en-US" dirty="0"/>
              <a:t>Wang </a:t>
            </a:r>
            <a:r>
              <a:rPr lang="en-US" dirty="0" smtClean="0"/>
              <a:t>Fengquan</a:t>
            </a:r>
          </a:p>
          <a:p>
            <a:pPr lvl="1"/>
            <a:r>
              <a:rPr lang="en-US" dirty="0" smtClean="0"/>
              <a:t>Waylon Brinck</a:t>
            </a:r>
          </a:p>
        </p:txBody>
      </p:sp>
    </p:spTree>
    <p:extLst>
      <p:ext uri="{BB962C8B-B14F-4D97-AF65-F5344CB8AC3E}">
        <p14:creationId xmlns:p14="http://schemas.microsoft.com/office/powerpoint/2010/main" val="182404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183369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We’re Hiring!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26137" y="2654115"/>
            <a:ext cx="349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http://www.naughtydog.com/work</a:t>
            </a:r>
          </a:p>
        </p:txBody>
      </p:sp>
    </p:spTree>
    <p:extLst>
      <p:ext uri="{BB962C8B-B14F-4D97-AF65-F5344CB8AC3E}">
        <p14:creationId xmlns:p14="http://schemas.microsoft.com/office/powerpoint/2010/main" val="218784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3350"/>
            <a:ext cx="7222067" cy="406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9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183369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Questions?</a:t>
            </a: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71737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1242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[1] </a:t>
            </a:r>
            <a:r>
              <a:rPr lang="en-US" dirty="0" smtClean="0"/>
              <a:t>SPU-Based Deferred Shading in Battlefield 3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://www.dice.se/news/spu-based-deferred-shading-battlefield-3-playstation-3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[2] </a:t>
            </a:r>
            <a:r>
              <a:rPr lang="en-US" dirty="0"/>
              <a:t>Moving Frostbite to PBR </a:t>
            </a:r>
            <a:r>
              <a:rPr lang="en-US" dirty="0">
                <a:hlinkClick r:id="rId3"/>
              </a:rPr>
              <a:t>http://www.frostbite.com/2014/11/moving-frostbite-to-pbr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 smtClean="0"/>
              <a:t>[3] GPU Pro 5: Physically Based Area Lights, Michal </a:t>
            </a:r>
            <a:r>
              <a:rPr lang="en-US" dirty="0" err="1" smtClean="0"/>
              <a:t>Drobot</a:t>
            </a:r>
            <a:endParaRPr lang="en-US" dirty="0" smtClean="0"/>
          </a:p>
          <a:p>
            <a:r>
              <a:rPr lang="en-US" dirty="0" smtClean="0"/>
              <a:t>[4] Solid Angle of Conical Surfaces, Polyhedral Cones, and Intersecting Spherical Caps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arxiv.org/ftp/arxiv/papers/1205/1205.1396.pdf</a:t>
            </a:r>
            <a:endParaRPr lang="en-US" dirty="0" smtClean="0"/>
          </a:p>
          <a:p>
            <a:r>
              <a:rPr lang="en-US" dirty="0" smtClean="0"/>
              <a:t>[5] Bent </a:t>
            </a:r>
            <a:r>
              <a:rPr lang="en-US" dirty="0" err="1" smtClean="0"/>
              <a:t>Normals</a:t>
            </a:r>
            <a:r>
              <a:rPr lang="en-US" dirty="0" smtClean="0"/>
              <a:t> and </a:t>
            </a:r>
            <a:r>
              <a:rPr lang="en-US" dirty="0"/>
              <a:t>Cones in Screen-Space </a:t>
            </a:r>
            <a:r>
              <a:rPr lang="en-US" dirty="0">
                <a:hlinkClick r:id="rId5"/>
              </a:rPr>
              <a:t>https://people.mpi-inf.mpg.de/~</a:t>
            </a:r>
            <a:r>
              <a:rPr lang="en-US" dirty="0" smtClean="0">
                <a:hlinkClick r:id="rId5"/>
              </a:rPr>
              <a:t>oklehm/publications/2011/vmv/SS_Bent_Cones_Klehm11.pdf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75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33350"/>
            <a:ext cx="7239000" cy="40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4" y="133350"/>
            <a:ext cx="7179732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7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4" y="133350"/>
            <a:ext cx="7209692" cy="405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5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335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1561</Words>
  <Application>Microsoft Macintosh PowerPoint</Application>
  <PresentationFormat>On-screen Show (16:9)</PresentationFormat>
  <Paragraphs>248</Paragraphs>
  <Slides>51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Calibri</vt:lpstr>
      <vt:lpstr>Cambria Math</vt:lpstr>
      <vt:lpstr>Courier</vt:lpstr>
      <vt:lpstr>Courier New</vt:lpstr>
      <vt:lpstr>Wingdings</vt:lpstr>
      <vt:lpstr>Arial</vt:lpstr>
      <vt:lpstr>Office Theme</vt:lpstr>
      <vt:lpstr>PowerPoint Presentation</vt:lpstr>
      <vt:lpstr>Deferred Lighting in Uncharted 4</vt:lpstr>
      <vt:lpstr>PowerPoint Presentation</vt:lpstr>
      <vt:lpstr>Deferred lighting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Goals and Motivations</vt:lpstr>
      <vt:lpstr>Options</vt:lpstr>
      <vt:lpstr>PowerPoint Presentation</vt:lpstr>
      <vt:lpstr>Options</vt:lpstr>
      <vt:lpstr>Solution</vt:lpstr>
      <vt:lpstr>PowerPoint Presentation</vt:lpstr>
      <vt:lpstr>Solution</vt:lpstr>
      <vt:lpstr>GBuffer</vt:lpstr>
      <vt:lpstr>Optional GBuffer</vt:lpstr>
      <vt:lpstr>Problems</vt:lpstr>
      <vt:lpstr>Deferred Pipeline</vt:lpstr>
      <vt:lpstr>Classification</vt:lpstr>
      <vt:lpstr>Classification</vt:lpstr>
      <vt:lpstr>Classification</vt:lpstr>
      <vt:lpstr>Optimization</vt:lpstr>
      <vt:lpstr>Optimization</vt:lpstr>
      <vt:lpstr>Optimization</vt:lpstr>
      <vt:lpstr>PowerPoint Presentation</vt:lpstr>
      <vt:lpstr>Results</vt:lpstr>
      <vt:lpstr>Results</vt:lpstr>
      <vt:lpstr>PowerPoint Presentation</vt:lpstr>
      <vt:lpstr>Discussion</vt:lpstr>
      <vt:lpstr>Specular occlusion</vt:lpstr>
      <vt:lpstr>Specular Occlusion</vt:lpstr>
      <vt:lpstr>Specular Occlusion</vt:lpstr>
      <vt:lpstr>Specular Occlusion (Top View)</vt:lpstr>
      <vt:lpstr>Formulation</vt:lpstr>
      <vt:lpstr>Formulation</vt:lpstr>
      <vt:lpstr>Bent Cone</vt:lpstr>
      <vt:lpstr>Reflection Cone</vt:lpstr>
      <vt:lpstr>Intersection</vt:lpstr>
      <vt:lpstr>Intersection</vt:lpstr>
      <vt:lpstr>Implementation</vt:lpstr>
      <vt:lpstr>Results</vt:lpstr>
      <vt:lpstr>Results</vt:lpstr>
      <vt:lpstr>Discussion</vt:lpstr>
      <vt:lpstr>Discussion</vt:lpstr>
      <vt:lpstr>Discussion</vt:lpstr>
      <vt:lpstr>Special Thanks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2014-02-14T19:33:22Z</dcterms:created>
  <dcterms:modified xsi:type="dcterms:W3CDTF">2016-07-25T02:44:22Z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1033</vt:i4>
  </property>
  <property fmtid="{D5CDD505-2E9C-101B-9397-08002B2CF9AE}" pid="3" name="_Version">
    <vt:lpwstr>12.0.4518</vt:lpwstr>
  </property>
</Properties>
</file>