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315" r:id="rId4"/>
    <p:sldId id="259" r:id="rId5"/>
    <p:sldId id="260" r:id="rId6"/>
    <p:sldId id="268" r:id="rId7"/>
    <p:sldId id="314" r:id="rId8"/>
    <p:sldId id="261" r:id="rId9"/>
    <p:sldId id="264" r:id="rId10"/>
    <p:sldId id="265" r:id="rId11"/>
    <p:sldId id="266" r:id="rId12"/>
    <p:sldId id="267" r:id="rId13"/>
    <p:sldId id="295" r:id="rId14"/>
    <p:sldId id="313" r:id="rId15"/>
    <p:sldId id="271" r:id="rId16"/>
    <p:sldId id="272" r:id="rId17"/>
    <p:sldId id="273" r:id="rId18"/>
    <p:sldId id="302" r:id="rId19"/>
    <p:sldId id="274" r:id="rId20"/>
    <p:sldId id="275" r:id="rId21"/>
    <p:sldId id="312" r:id="rId22"/>
    <p:sldId id="317" r:id="rId23"/>
    <p:sldId id="276" r:id="rId24"/>
    <p:sldId id="335" r:id="rId25"/>
    <p:sldId id="286" r:id="rId26"/>
    <p:sldId id="323" r:id="rId27"/>
    <p:sldId id="326" r:id="rId28"/>
    <p:sldId id="327" r:id="rId29"/>
    <p:sldId id="328" r:id="rId30"/>
    <p:sldId id="324" r:id="rId31"/>
    <p:sldId id="330" r:id="rId32"/>
    <p:sldId id="331" r:id="rId33"/>
    <p:sldId id="334" r:id="rId34"/>
    <p:sldId id="332" r:id="rId35"/>
    <p:sldId id="333" r:id="rId36"/>
    <p:sldId id="277" r:id="rId37"/>
    <p:sldId id="318" r:id="rId38"/>
    <p:sldId id="281" r:id="rId39"/>
    <p:sldId id="290" r:id="rId40"/>
    <p:sldId id="289" r:id="rId41"/>
    <p:sldId id="298" r:id="rId42"/>
    <p:sldId id="291" r:id="rId43"/>
    <p:sldId id="301" r:id="rId44"/>
    <p:sldId id="279" r:id="rId45"/>
    <p:sldId id="283" r:id="rId46"/>
    <p:sldId id="284" r:id="rId47"/>
    <p:sldId id="280" r:id="rId48"/>
    <p:sldId id="285" r:id="rId49"/>
    <p:sldId id="305" r:id="rId50"/>
    <p:sldId id="306" r:id="rId51"/>
    <p:sldId id="307" r:id="rId52"/>
    <p:sldId id="308" r:id="rId53"/>
    <p:sldId id="310" r:id="rId54"/>
    <p:sldId id="293" r:id="rId55"/>
    <p:sldId id="294" r:id="rId56"/>
    <p:sldId id="296" r:id="rId57"/>
    <p:sldId id="303" r:id="rId58"/>
    <p:sldId id="304" r:id="rId59"/>
    <p:sldId id="336" r:id="rId60"/>
    <p:sldId id="311" r:id="rId61"/>
    <p:sldId id="297" r:id="rId62"/>
    <p:sldId id="299" r:id="rId63"/>
    <p:sldId id="309" r:id="rId64"/>
    <p:sldId id="300" r:id="rId65"/>
    <p:sldId id="316" r:id="rId66"/>
    <p:sldId id="319" r:id="rId67"/>
    <p:sldId id="320" r:id="rId68"/>
    <p:sldId id="321" r:id="rId69"/>
    <p:sldId id="322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92" d="100"/>
          <a:sy n="92" d="100"/>
        </p:scale>
        <p:origin x="-114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8/23/2012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8/23/2012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8/23/2012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8/23/2012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fh@insomniacgames.com" TargetMode="External"/><Relationship Id="rId2" Type="http://schemas.openxmlformats.org/officeDocument/2006/relationships/hyperlink" Target="mailto:mday@insomniacgames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cton@insomniacgames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6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6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CSM Scrolling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An acceleration technique for the rendering of cascaded shadow maps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3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2280" y="1869248"/>
            <a:ext cx="9144000" cy="23876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Geometry which has changed from the previous frame can be identified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969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2280" y="1869248"/>
            <a:ext cx="9144000" cy="23876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The light direction is relatively stable across frames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06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2280" y="1869248"/>
            <a:ext cx="9144000" cy="23876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Results of spatial queries can be used in the same frame as shadow rendering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534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2280" y="1869248"/>
            <a:ext cx="9144000" cy="2387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Geometry is divided into small* instances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732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en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5968" y="2189748"/>
            <a:ext cx="5943600" cy="4004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768" y="890680"/>
            <a:ext cx="9144000" cy="1299068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Concept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88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73" y="32101"/>
            <a:ext cx="4589004" cy="68018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3888" y="492676"/>
            <a:ext cx="2185038" cy="171567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81946" y="606246"/>
            <a:ext cx="5561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Store “static” geometry from previous frame in cached map</a:t>
            </a:r>
            <a:endParaRPr lang="en-US" sz="4000" dirty="0"/>
          </a:p>
        </p:txBody>
      </p:sp>
      <p:cxnSp>
        <p:nvCxnSpPr>
          <p:cNvPr id="10" name="Straight Arrow Connector 9"/>
          <p:cNvCxnSpPr>
            <a:endCxn id="7" idx="3"/>
          </p:cNvCxnSpPr>
          <p:nvPr/>
        </p:nvCxnSpPr>
        <p:spPr>
          <a:xfrm flipH="1">
            <a:off x="2638926" y="1350515"/>
            <a:ext cx="3657600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953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73" y="32101"/>
            <a:ext cx="4589004" cy="68018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3887" y="2815389"/>
            <a:ext cx="2201081" cy="165407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63092" y="2321924"/>
            <a:ext cx="5561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Scroll cached map to account for change in camera view</a:t>
            </a:r>
            <a:endParaRPr lang="en-US" sz="4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654968" y="3272589"/>
            <a:ext cx="3708125" cy="1883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978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73" y="32101"/>
            <a:ext cx="4589004" cy="68018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3887" y="5142322"/>
            <a:ext cx="2209102" cy="157932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69068" y="4679452"/>
            <a:ext cx="5561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Render additional “static” geometry into edges exposed by scrolling</a:t>
            </a:r>
            <a:endParaRPr lang="en-US" sz="4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662989" y="5648948"/>
            <a:ext cx="3205113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125" y="650958"/>
            <a:ext cx="3695700" cy="31337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208168" y="770021"/>
            <a:ext cx="1515979" cy="1447799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966157" y="2217821"/>
            <a:ext cx="1" cy="229803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317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73" y="32101"/>
            <a:ext cx="4589004" cy="68018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3887" y="5142322"/>
            <a:ext cx="2209102" cy="157932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53026" y="4987228"/>
            <a:ext cx="5561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Render newly “static” geometry in cached area</a:t>
            </a:r>
            <a:endParaRPr lang="en-US" sz="4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662989" y="5648948"/>
            <a:ext cx="3205113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125" y="650958"/>
            <a:ext cx="3695700" cy="313372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700210" y="1042737"/>
            <a:ext cx="1515979" cy="1447799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458199" y="2544065"/>
            <a:ext cx="1" cy="229803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63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73" y="32101"/>
            <a:ext cx="4589004" cy="68018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49016" y="5123468"/>
            <a:ext cx="2235762" cy="156716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01679" y="4751641"/>
            <a:ext cx="5561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Copy map to use as final shadow map for current frame</a:t>
            </a:r>
            <a:endParaRPr lang="en-US" sz="4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884777" y="5721137"/>
            <a:ext cx="1246219" cy="1391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304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147" y="2736513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CSM Scrolling by:</a:t>
            </a:r>
            <a:br>
              <a:rPr lang="en-US" sz="3200" dirty="0" smtClean="0"/>
            </a:br>
            <a:r>
              <a:rPr lang="en-US" sz="3200" dirty="0" smtClean="0"/>
              <a:t>	Mike Day		</a:t>
            </a:r>
            <a:r>
              <a:rPr lang="en-US" sz="3200" dirty="0" smtClean="0">
                <a:hlinkClick r:id="rId2"/>
              </a:rPr>
              <a:t>mday@insomniacgames.com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>CSM </a:t>
            </a:r>
            <a:r>
              <a:rPr lang="en-US" sz="3200" dirty="0" smtClean="0"/>
              <a:t>Caching by: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	Al Hastings 		</a:t>
            </a:r>
            <a:r>
              <a:rPr lang="en-US" sz="3200" dirty="0" smtClean="0">
                <a:hlinkClick r:id="rId3"/>
              </a:rPr>
              <a:t>afh@insomniacgames.com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Who am </a:t>
            </a:r>
            <a:r>
              <a:rPr lang="en-US" sz="3200" dirty="0" smtClean="0"/>
              <a:t>I?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	Mike </a:t>
            </a:r>
            <a:r>
              <a:rPr lang="en-US" sz="3200" dirty="0"/>
              <a:t>Acton 		</a:t>
            </a:r>
            <a:r>
              <a:rPr lang="en-US" sz="3200" dirty="0">
                <a:hlinkClick r:id="rId4"/>
              </a:rPr>
              <a:t>macton@insomniacgames.com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9783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73" y="32101"/>
            <a:ext cx="4589004" cy="68018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76468" y="2876993"/>
            <a:ext cx="2208310" cy="161479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26492" y="2876993"/>
            <a:ext cx="55465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Render non-static geometry into final shadow map for frame </a:t>
            </a:r>
            <a:endParaRPr lang="en-US" sz="4000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4884777" y="3846489"/>
            <a:ext cx="1641715" cy="361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789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en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5968" y="2189748"/>
            <a:ext cx="5943600" cy="4004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768" y="890680"/>
            <a:ext cx="9144000" cy="1299068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CSM Caching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43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2280" y="2123772"/>
            <a:ext cx="9144000" cy="2387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Assumption: Camera is not moving (much)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188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91" y="596819"/>
            <a:ext cx="5181600" cy="5467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9791" y="596819"/>
            <a:ext cx="2479662" cy="546735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23348" y="596819"/>
            <a:ext cx="5561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Store “static” geometry from previous frame in cached map</a:t>
            </a:r>
            <a:endParaRPr lang="en-US" sz="4000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2950591" y="1555423"/>
            <a:ext cx="3572757" cy="1089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312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91" y="596819"/>
            <a:ext cx="5181600" cy="5467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9791" y="596819"/>
            <a:ext cx="2479662" cy="546735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23348" y="596819"/>
            <a:ext cx="5561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Store “static” geometry from previous frame in cached map</a:t>
            </a:r>
            <a:endParaRPr lang="en-US" sz="4000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2950591" y="1555423"/>
            <a:ext cx="3572757" cy="1089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30185" y="3629756"/>
            <a:ext cx="5561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“static” = not moved for t time. (e.g. 5 seconds) </a:t>
            </a:r>
          </a:p>
        </p:txBody>
      </p:sp>
    </p:spTree>
    <p:extLst>
      <p:ext uri="{BB962C8B-B14F-4D97-AF65-F5344CB8AC3E}">
        <p14:creationId xmlns:p14="http://schemas.microsoft.com/office/powerpoint/2010/main" val="3015961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91" y="596819"/>
            <a:ext cx="5181600" cy="5467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03621" y="596819"/>
            <a:ext cx="2637770" cy="546735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23348" y="596819"/>
            <a:ext cx="5561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Each frame, render non-static geometry on to cached copy</a:t>
            </a:r>
            <a:endParaRPr lang="en-US" sz="4000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5541391" y="1564105"/>
            <a:ext cx="981957" cy="221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810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91" y="596819"/>
            <a:ext cx="5181600" cy="5467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9791" y="1211179"/>
            <a:ext cx="2479662" cy="181275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12209" y="888838"/>
            <a:ext cx="5561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Cache of previous frame shadow map</a:t>
            </a:r>
            <a:endParaRPr lang="en-US" sz="4000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2839453" y="1550558"/>
            <a:ext cx="3572756" cy="2156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905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91" y="596819"/>
            <a:ext cx="5181600" cy="5467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9791" y="1211179"/>
            <a:ext cx="2479662" cy="181275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12209" y="888838"/>
            <a:ext cx="5561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Cache of previous frame shadow map</a:t>
            </a:r>
            <a:endParaRPr lang="en-US" sz="4000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2839453" y="1550558"/>
            <a:ext cx="3572756" cy="2156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895473" y="2366211"/>
            <a:ext cx="2292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Invalid if…</a:t>
            </a:r>
          </a:p>
        </p:txBody>
      </p:sp>
    </p:spTree>
    <p:extLst>
      <p:ext uri="{BB962C8B-B14F-4D97-AF65-F5344CB8AC3E}">
        <p14:creationId xmlns:p14="http://schemas.microsoft.com/office/powerpoint/2010/main" val="157320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91" y="596819"/>
            <a:ext cx="5181600" cy="5467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9791" y="1211179"/>
            <a:ext cx="2479662" cy="181275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12209" y="888838"/>
            <a:ext cx="5561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Cache of previous frame shadow map</a:t>
            </a:r>
            <a:endParaRPr lang="en-US" sz="4000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2839453" y="1550558"/>
            <a:ext cx="3572756" cy="2156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895473" y="2366211"/>
            <a:ext cx="51412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Invalid if…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Camera moves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Camera FOV changes</a:t>
            </a:r>
          </a:p>
        </p:txBody>
      </p:sp>
    </p:spTree>
    <p:extLst>
      <p:ext uri="{BB962C8B-B14F-4D97-AF65-F5344CB8AC3E}">
        <p14:creationId xmlns:p14="http://schemas.microsoft.com/office/powerpoint/2010/main" val="356380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91" y="596819"/>
            <a:ext cx="5181600" cy="5467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9791" y="1211179"/>
            <a:ext cx="2479662" cy="181275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12209" y="888838"/>
            <a:ext cx="5561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Cache of previous frame shadow map</a:t>
            </a:r>
            <a:endParaRPr lang="en-US" sz="4000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2839453" y="1550558"/>
            <a:ext cx="3572756" cy="2156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895473" y="2366211"/>
            <a:ext cx="59423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Invalid if…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Camera moves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Camera FOV changes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“Static” geometry moves</a:t>
            </a:r>
          </a:p>
        </p:txBody>
      </p:sp>
    </p:spTree>
    <p:extLst>
      <p:ext uri="{BB962C8B-B14F-4D97-AF65-F5344CB8AC3E}">
        <p14:creationId xmlns:p14="http://schemas.microsoft.com/office/powerpoint/2010/main" val="2324860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en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5968" y="2189748"/>
            <a:ext cx="5943600" cy="4004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768" y="890680"/>
            <a:ext cx="9144000" cy="1299068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Quick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187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91" y="596819"/>
            <a:ext cx="5181600" cy="5467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9791" y="3826042"/>
            <a:ext cx="2479662" cy="181275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839453" y="5189765"/>
            <a:ext cx="3572756" cy="2156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541" y="368717"/>
            <a:ext cx="4257675" cy="3762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12209" y="4541310"/>
            <a:ext cx="5561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Render newly “static” geometry in cached area</a:t>
            </a:r>
            <a:endParaRPr lang="en-US" sz="4000" dirty="0"/>
          </a:p>
        </p:txBody>
      </p:sp>
      <p:sp>
        <p:nvSpPr>
          <p:cNvPr id="11" name="Oval 10"/>
          <p:cNvSpPr/>
          <p:nvPr/>
        </p:nvSpPr>
        <p:spPr>
          <a:xfrm>
            <a:off x="8448151" y="596819"/>
            <a:ext cx="1515979" cy="1447799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206140" y="2098147"/>
            <a:ext cx="1" cy="229803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741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91" y="596819"/>
            <a:ext cx="5181600" cy="5467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9791" y="3826042"/>
            <a:ext cx="2479662" cy="181275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839453" y="5189765"/>
            <a:ext cx="3572756" cy="2156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541" y="368717"/>
            <a:ext cx="4257675" cy="3762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12209" y="4541310"/>
            <a:ext cx="5561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Query for </a:t>
            </a:r>
            <a:r>
              <a:rPr lang="en-US" sz="4000" dirty="0"/>
              <a:t>state of “static” geometry</a:t>
            </a:r>
          </a:p>
        </p:txBody>
      </p:sp>
      <p:sp>
        <p:nvSpPr>
          <p:cNvPr id="11" name="Oval 10"/>
          <p:cNvSpPr/>
          <p:nvPr/>
        </p:nvSpPr>
        <p:spPr>
          <a:xfrm>
            <a:off x="8448151" y="596819"/>
            <a:ext cx="1515979" cy="1447799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206140" y="2098147"/>
            <a:ext cx="1" cy="229803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709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91" y="596819"/>
            <a:ext cx="5181600" cy="5467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9791" y="3826042"/>
            <a:ext cx="2479662" cy="181275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839453" y="5189765"/>
            <a:ext cx="3572756" cy="2156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541" y="368717"/>
            <a:ext cx="4257675" cy="3762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12209" y="4541310"/>
            <a:ext cx="5561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Diff current “static” versus previous “static” query results</a:t>
            </a:r>
            <a:endParaRPr lang="en-US" sz="4000" dirty="0"/>
          </a:p>
        </p:txBody>
      </p:sp>
      <p:sp>
        <p:nvSpPr>
          <p:cNvPr id="11" name="Oval 10"/>
          <p:cNvSpPr/>
          <p:nvPr/>
        </p:nvSpPr>
        <p:spPr>
          <a:xfrm>
            <a:off x="8448151" y="596819"/>
            <a:ext cx="1515979" cy="1447799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206140" y="2098147"/>
            <a:ext cx="1" cy="229803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771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91" y="596819"/>
            <a:ext cx="5181600" cy="5467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9791" y="3826042"/>
            <a:ext cx="2479662" cy="181275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839453" y="5189765"/>
            <a:ext cx="3572756" cy="2156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541" y="368717"/>
            <a:ext cx="4257675" cy="3762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12209" y="4541310"/>
            <a:ext cx="5561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Dynamic occlusion system used</a:t>
            </a:r>
            <a:endParaRPr lang="en-US" sz="4000" dirty="0"/>
          </a:p>
        </p:txBody>
      </p:sp>
      <p:sp>
        <p:nvSpPr>
          <p:cNvPr id="11" name="Oval 10"/>
          <p:cNvSpPr/>
          <p:nvPr/>
        </p:nvSpPr>
        <p:spPr>
          <a:xfrm>
            <a:off x="8448151" y="596819"/>
            <a:ext cx="1515979" cy="1447799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206140" y="2098147"/>
            <a:ext cx="1" cy="229803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469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91" y="596819"/>
            <a:ext cx="5181600" cy="5467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03621" y="3826041"/>
            <a:ext cx="2637770" cy="179671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23347" y="3858305"/>
            <a:ext cx="5561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Create copy new map cache to use this frame</a:t>
            </a:r>
            <a:endParaRPr lang="en-US" sz="4000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5541391" y="4515853"/>
            <a:ext cx="981956" cy="417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59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91" y="596819"/>
            <a:ext cx="5181600" cy="5467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79557" y="1203157"/>
            <a:ext cx="2637770" cy="179671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23347" y="1036818"/>
            <a:ext cx="5561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“Dynamic” geometry rendered to temporary shadow map</a:t>
            </a:r>
            <a:endParaRPr lang="en-US" sz="4000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5541391" y="1989221"/>
            <a:ext cx="981956" cy="1709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045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en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5968" y="2189748"/>
            <a:ext cx="5943600" cy="4004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768" y="890680"/>
            <a:ext cx="9144000" cy="1299068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CSM Scrolling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39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2280" y="2123772"/>
            <a:ext cx="9144000" cy="2387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Assumption: Camera moves a lot (but slowly*)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827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73" y="32101"/>
            <a:ext cx="4589004" cy="68018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3887" y="2817953"/>
            <a:ext cx="2193060" cy="395181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52060" y="2145461"/>
            <a:ext cx="55618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Insert in to CSM Caching: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Scroll map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Render into exposed edges</a:t>
            </a:r>
            <a:endParaRPr lang="en-US" sz="4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646947" y="3219230"/>
            <a:ext cx="3205113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3871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73" y="32101"/>
            <a:ext cx="4589004" cy="68018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3887" y="2815389"/>
            <a:ext cx="2201081" cy="165407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63092" y="2321924"/>
            <a:ext cx="5561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Scroll cached map to account for change in camera view</a:t>
            </a:r>
            <a:endParaRPr lang="en-US" sz="4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654968" y="3272589"/>
            <a:ext cx="3708125" cy="1883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51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2281" y="185039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light POV, imagine whole world as single mega shadow texture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813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73" y="32101"/>
            <a:ext cx="4589004" cy="68018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3887" y="2853512"/>
            <a:ext cx="2193060" cy="163025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63092" y="2297074"/>
            <a:ext cx="5561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Sample shadow </a:t>
            </a:r>
            <a:r>
              <a:rPr lang="en-US" sz="4000" dirty="0" err="1" smtClean="0"/>
              <a:t>texels</a:t>
            </a:r>
            <a:r>
              <a:rPr lang="en-US" sz="4000" dirty="0" smtClean="0"/>
              <a:t> from previous frame</a:t>
            </a:r>
            <a:endParaRPr lang="en-US" sz="4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646947" y="3399810"/>
            <a:ext cx="3716145" cy="2919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olled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1307" y="494147"/>
            <a:ext cx="5943600" cy="15271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107" y="3668640"/>
            <a:ext cx="30289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486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73" y="32101"/>
            <a:ext cx="4589004" cy="68018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9516" y="5282654"/>
            <a:ext cx="70849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Scrolled area is clamp-to-border (color=1.0)</a:t>
            </a:r>
            <a:endParaRPr lang="en-US" sz="4000" dirty="0"/>
          </a:p>
        </p:txBody>
      </p:sp>
      <p:pic>
        <p:nvPicPr>
          <p:cNvPr id="6" name="Picture 5" descr="scrolled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1307" y="494147"/>
            <a:ext cx="5943600" cy="1527175"/>
          </a:xfrm>
          <a:prstGeom prst="rect">
            <a:avLst/>
          </a:prstGeom>
        </p:spPr>
      </p:pic>
      <p:cxnSp>
        <p:nvCxnSpPr>
          <p:cNvPr id="12" name="Elbow Connector 11"/>
          <p:cNvCxnSpPr>
            <a:stCxn id="8" idx="0"/>
            <a:endCxn id="2" idx="3"/>
          </p:cNvCxnSpPr>
          <p:nvPr/>
        </p:nvCxnSpPr>
        <p:spPr>
          <a:xfrm rot="16200000" flipV="1">
            <a:off x="7804055" y="4244697"/>
            <a:ext cx="1581419" cy="494495"/>
          </a:xfrm>
          <a:prstGeom prst="bent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3887" y="5142322"/>
            <a:ext cx="2209102" cy="155525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516" y="2177235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285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73" y="32101"/>
            <a:ext cx="4589004" cy="68018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3887" y="2853512"/>
            <a:ext cx="2193060" cy="163025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63092" y="2767280"/>
            <a:ext cx="5561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Observe: </a:t>
            </a:r>
            <a:endParaRPr lang="en-US" sz="4000" dirty="0"/>
          </a:p>
          <a:p>
            <a:r>
              <a:rPr lang="en-US" sz="4000" dirty="0"/>
              <a:t>Camera motion is 3D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646947" y="3399810"/>
            <a:ext cx="3716145" cy="2919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olled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1307" y="494147"/>
            <a:ext cx="5943600" cy="152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683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73" y="32101"/>
            <a:ext cx="4589004" cy="68018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3887" y="2853512"/>
            <a:ext cx="2193060" cy="163025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63092" y="2767280"/>
            <a:ext cx="5561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Observe: </a:t>
            </a:r>
            <a:endParaRPr lang="en-US" sz="4000" dirty="0"/>
          </a:p>
          <a:p>
            <a:r>
              <a:rPr lang="en-US" sz="4000" dirty="0"/>
              <a:t>Camera motion is 3D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646947" y="3399810"/>
            <a:ext cx="3716145" cy="2919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olled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1307" y="494147"/>
            <a:ext cx="5943600" cy="1527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33410" y="4283241"/>
            <a:ext cx="47965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Lateral scrolling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Depth scrolling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243029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37" y="1846180"/>
            <a:ext cx="6486525" cy="1657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937" y="219748"/>
            <a:ext cx="8493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Lateral scrolling</a:t>
            </a:r>
          </a:p>
          <a:p>
            <a:r>
              <a:rPr lang="en-US" sz="4000" i="1" dirty="0" smtClean="0"/>
              <a:t>Translation perpendicular to light rays</a:t>
            </a:r>
            <a:endParaRPr lang="en-US" sz="4000" i="1" dirty="0"/>
          </a:p>
        </p:txBody>
      </p:sp>
      <p:sp>
        <p:nvSpPr>
          <p:cNvPr id="6" name="Rectangle 5"/>
          <p:cNvSpPr/>
          <p:nvPr/>
        </p:nvSpPr>
        <p:spPr>
          <a:xfrm>
            <a:off x="5024486" y="1734531"/>
            <a:ext cx="1244340" cy="68815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73199" y="4004486"/>
            <a:ext cx="5561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UV translated by delta camera in light frame</a:t>
            </a:r>
            <a:endParaRPr lang="en-US" sz="4000" dirty="0"/>
          </a:p>
        </p:txBody>
      </p:sp>
      <p:cxnSp>
        <p:nvCxnSpPr>
          <p:cNvPr id="8" name="Straight Arrow Connector 7"/>
          <p:cNvCxnSpPr>
            <a:endCxn id="6" idx="2"/>
          </p:cNvCxnSpPr>
          <p:nvPr/>
        </p:nvCxnSpPr>
        <p:spPr>
          <a:xfrm flipV="1">
            <a:off x="5646656" y="2422688"/>
            <a:ext cx="0" cy="158179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541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37" y="1846180"/>
            <a:ext cx="6486525" cy="1657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937" y="219748"/>
            <a:ext cx="8493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Lateral scrolling</a:t>
            </a:r>
          </a:p>
          <a:p>
            <a:r>
              <a:rPr lang="en-US" sz="4000" i="1" dirty="0" smtClean="0"/>
              <a:t>Translation perpendicular to light rays</a:t>
            </a:r>
            <a:endParaRPr lang="en-US" sz="4000" i="1" dirty="0"/>
          </a:p>
        </p:txBody>
      </p:sp>
      <p:sp>
        <p:nvSpPr>
          <p:cNvPr id="6" name="Rectangle 5"/>
          <p:cNvSpPr/>
          <p:nvPr/>
        </p:nvSpPr>
        <p:spPr>
          <a:xfrm>
            <a:off x="2328859" y="2721774"/>
            <a:ext cx="2705054" cy="53047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28859" y="4004486"/>
            <a:ext cx="5561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Simple texture lookup</a:t>
            </a:r>
          </a:p>
          <a:p>
            <a:r>
              <a:rPr lang="en-US" sz="4000" dirty="0" smtClean="0"/>
              <a:t>(Point sampling)</a:t>
            </a:r>
            <a:endParaRPr lang="en-US" sz="4000" dirty="0"/>
          </a:p>
        </p:txBody>
      </p:sp>
      <p:cxnSp>
        <p:nvCxnSpPr>
          <p:cNvPr id="8" name="Straight Arrow Connector 7"/>
          <p:cNvCxnSpPr>
            <a:endCxn id="6" idx="2"/>
          </p:cNvCxnSpPr>
          <p:nvPr/>
        </p:nvCxnSpPr>
        <p:spPr>
          <a:xfrm flipV="1">
            <a:off x="3667027" y="3252248"/>
            <a:ext cx="14359" cy="75223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2639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54" y="1837096"/>
            <a:ext cx="6715125" cy="2047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554" y="276309"/>
            <a:ext cx="8493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Depth scrolling</a:t>
            </a:r>
          </a:p>
          <a:p>
            <a:r>
              <a:rPr lang="en-US" sz="4000" i="1" dirty="0" smtClean="0"/>
              <a:t>Translation parallel to light rays</a:t>
            </a:r>
            <a:endParaRPr lang="en-US" sz="4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100660" y="4167775"/>
            <a:ext cx="54958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Additional handling needed for depth scroll</a:t>
            </a:r>
            <a:endParaRPr lang="en-US" sz="40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2505" y="2848163"/>
            <a:ext cx="1283203" cy="1287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2504" y="3394778"/>
            <a:ext cx="1283203" cy="1287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7018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54" y="1837096"/>
            <a:ext cx="6715125" cy="2047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554" y="276309"/>
            <a:ext cx="8493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Depth scrolling</a:t>
            </a:r>
          </a:p>
          <a:p>
            <a:r>
              <a:rPr lang="en-US" sz="4000" i="1" dirty="0" smtClean="0"/>
              <a:t>Translation parallel to light rays</a:t>
            </a:r>
            <a:endParaRPr lang="en-US" sz="4000" i="1" dirty="0"/>
          </a:p>
        </p:txBody>
      </p:sp>
      <p:sp>
        <p:nvSpPr>
          <p:cNvPr id="6" name="Rectangle 5"/>
          <p:cNvSpPr/>
          <p:nvPr/>
        </p:nvSpPr>
        <p:spPr>
          <a:xfrm>
            <a:off x="4034671" y="2620652"/>
            <a:ext cx="1244340" cy="43363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17336" y="4364610"/>
            <a:ext cx="7598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Delta camera depth in light frame</a:t>
            </a:r>
            <a:endParaRPr lang="en-US" sz="4000" dirty="0"/>
          </a:p>
        </p:txBody>
      </p:sp>
      <p:cxnSp>
        <p:nvCxnSpPr>
          <p:cNvPr id="8" name="Straight Arrow Connector 7"/>
          <p:cNvCxnSpPr>
            <a:endCxn id="6" idx="2"/>
          </p:cNvCxnSpPr>
          <p:nvPr/>
        </p:nvCxnSpPr>
        <p:spPr>
          <a:xfrm flipV="1">
            <a:off x="4656841" y="3054285"/>
            <a:ext cx="0" cy="131032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4142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54" y="1837096"/>
            <a:ext cx="6715125" cy="2047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554" y="276309"/>
            <a:ext cx="8493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Depth scrolling</a:t>
            </a:r>
          </a:p>
          <a:p>
            <a:r>
              <a:rPr lang="en-US" sz="4000" i="1" dirty="0" smtClean="0"/>
              <a:t>Translation parallel to light rays</a:t>
            </a:r>
            <a:endParaRPr lang="en-US" sz="4000" i="1" dirty="0"/>
          </a:p>
        </p:txBody>
      </p:sp>
      <p:sp>
        <p:nvSpPr>
          <p:cNvPr id="6" name="Rectangle 5"/>
          <p:cNvSpPr/>
          <p:nvPr/>
        </p:nvSpPr>
        <p:spPr>
          <a:xfrm>
            <a:off x="2271858" y="3233394"/>
            <a:ext cx="3289955" cy="48076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17336" y="4364610"/>
            <a:ext cx="7598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Offset all previous depths </a:t>
            </a:r>
          </a:p>
          <a:p>
            <a:r>
              <a:rPr lang="en-US" sz="4000" dirty="0" smtClean="0"/>
              <a:t>(scroll depth)</a:t>
            </a:r>
            <a:endParaRPr lang="en-US" sz="4000" dirty="0"/>
          </a:p>
        </p:txBody>
      </p:sp>
      <p:cxnSp>
        <p:nvCxnSpPr>
          <p:cNvPr id="8" name="Straight Arrow Connector 7"/>
          <p:cNvCxnSpPr>
            <a:endCxn id="6" idx="2"/>
          </p:cNvCxnSpPr>
          <p:nvPr/>
        </p:nvCxnSpPr>
        <p:spPr>
          <a:xfrm flipH="1" flipV="1">
            <a:off x="3916836" y="3714161"/>
            <a:ext cx="4715" cy="65044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4186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554" y="276309"/>
            <a:ext cx="8493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Depth scrolling</a:t>
            </a:r>
          </a:p>
          <a:p>
            <a:r>
              <a:rPr lang="en-US" sz="4000" i="1" dirty="0"/>
              <a:t>Translation parallel to light rays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5209" y="2137159"/>
            <a:ext cx="7598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Gotchas: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Near plane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Far plane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89607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97149"/>
            <a:ext cx="9144000" cy="23876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On </a:t>
            </a:r>
            <a:r>
              <a:rPr lang="en-US" dirty="0"/>
              <a:t>any particular frame, a shadow map represents a 2D rectangular </a:t>
            </a:r>
            <a:r>
              <a:rPr lang="en-US" dirty="0" smtClean="0"/>
              <a:t>slice of </a:t>
            </a:r>
            <a:r>
              <a:rPr lang="en-US" dirty="0"/>
              <a:t>that volume.</a:t>
            </a:r>
          </a:p>
        </p:txBody>
      </p:sp>
    </p:spTree>
    <p:extLst>
      <p:ext uri="{BB962C8B-B14F-4D97-AF65-F5344CB8AC3E}">
        <p14:creationId xmlns:p14="http://schemas.microsoft.com/office/powerpoint/2010/main" val="9840269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554" y="276309"/>
            <a:ext cx="8493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Depth scrolling</a:t>
            </a:r>
          </a:p>
          <a:p>
            <a:r>
              <a:rPr lang="en-US" sz="4000" i="1" dirty="0"/>
              <a:t>Translation parallel to light rays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5209" y="2137159"/>
            <a:ext cx="7598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Gotchas: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Near plane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Far plane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5219802" y="2783489"/>
            <a:ext cx="2823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Clamp to 0.0</a:t>
            </a:r>
            <a:endParaRPr lang="en-US" sz="3600" dirty="0"/>
          </a:p>
        </p:txBody>
      </p:sp>
      <p:cxnSp>
        <p:nvCxnSpPr>
          <p:cNvPr id="6" name="Straight Arrow Connector 5"/>
          <p:cNvCxnSpPr>
            <a:endCxn id="2" idx="1"/>
          </p:cNvCxnSpPr>
          <p:nvPr/>
        </p:nvCxnSpPr>
        <p:spPr>
          <a:xfrm flipV="1">
            <a:off x="3473116" y="3106655"/>
            <a:ext cx="1746686" cy="1353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3399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554" y="276309"/>
            <a:ext cx="8493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Depth scrolling</a:t>
            </a:r>
          </a:p>
          <a:p>
            <a:r>
              <a:rPr lang="en-US" sz="4000" i="1" dirty="0"/>
              <a:t>Translation parallel to light rays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5209" y="2137159"/>
            <a:ext cx="7598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Gotchas: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Near plane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Far plane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5219802" y="3409518"/>
            <a:ext cx="5183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Problem 1.0 = buffer clear</a:t>
            </a:r>
            <a:endParaRPr lang="en-US" sz="36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73116" y="3732684"/>
            <a:ext cx="1746686" cy="1353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8602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554" y="276309"/>
            <a:ext cx="8493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Depth scrolling</a:t>
            </a:r>
          </a:p>
          <a:p>
            <a:r>
              <a:rPr lang="en-US" sz="4000" i="1" dirty="0"/>
              <a:t>Translation parallel to light rays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5209" y="2137159"/>
            <a:ext cx="7598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Gotchas: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Near plane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Far plane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5219802" y="3409518"/>
            <a:ext cx="5183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Problem 1.0 = buffer clear</a:t>
            </a:r>
            <a:endParaRPr lang="en-US" sz="36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73116" y="3732684"/>
            <a:ext cx="1746686" cy="1353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248" y="4076150"/>
            <a:ext cx="6506839" cy="229256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346459" y="5885921"/>
            <a:ext cx="1746686" cy="13534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97343" y="5562755"/>
            <a:ext cx="194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 offset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80582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73" y="32101"/>
            <a:ext cx="4589004" cy="68018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3887" y="5142322"/>
            <a:ext cx="2209102" cy="157932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69068" y="4679452"/>
            <a:ext cx="5561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Render additional “static” geometry into edges exposed by scrolling</a:t>
            </a:r>
            <a:endParaRPr lang="en-US" sz="4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662989" y="5648948"/>
            <a:ext cx="3205113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125" y="650958"/>
            <a:ext cx="3695700" cy="31337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208168" y="770021"/>
            <a:ext cx="1515979" cy="1447799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966157" y="2217821"/>
            <a:ext cx="1" cy="229803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1917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018421" y="5282654"/>
            <a:ext cx="5366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Scrolled in area divided into slabs (thin OBBs)</a:t>
            </a:r>
            <a:endParaRPr lang="en-US" sz="4000" dirty="0"/>
          </a:p>
        </p:txBody>
      </p:sp>
      <p:pic>
        <p:nvPicPr>
          <p:cNvPr id="6" name="Picture 5" descr="scroll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1307" y="494147"/>
            <a:ext cx="5943600" cy="1527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566" y="2205811"/>
            <a:ext cx="3028950" cy="2990850"/>
          </a:xfrm>
          <a:prstGeom prst="rect">
            <a:avLst/>
          </a:prstGeom>
        </p:spPr>
      </p:pic>
      <p:cxnSp>
        <p:nvCxnSpPr>
          <p:cNvPr id="12" name="Elbow Connector 11"/>
          <p:cNvCxnSpPr>
            <a:stCxn id="8" idx="0"/>
            <a:endCxn id="3" idx="3"/>
          </p:cNvCxnSpPr>
          <p:nvPr/>
        </p:nvCxnSpPr>
        <p:spPr>
          <a:xfrm rot="16200000" flipV="1">
            <a:off x="8233781" y="3814971"/>
            <a:ext cx="1581418" cy="1353947"/>
          </a:xfrm>
          <a:prstGeom prst="bent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73" y="32101"/>
            <a:ext cx="4589004" cy="68018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3887" y="5142322"/>
            <a:ext cx="2209102" cy="155525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128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30779" y="5282654"/>
            <a:ext cx="6753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‘Static’ </a:t>
            </a:r>
            <a:r>
              <a:rPr lang="en-US" sz="4000" dirty="0" err="1" smtClean="0"/>
              <a:t>geom</a:t>
            </a:r>
            <a:r>
              <a:rPr lang="en-US" sz="4000" dirty="0" smtClean="0"/>
              <a:t> with overlapping bounding volume rendered</a:t>
            </a:r>
            <a:endParaRPr lang="en-US" sz="4000" dirty="0"/>
          </a:p>
        </p:txBody>
      </p:sp>
      <p:cxnSp>
        <p:nvCxnSpPr>
          <p:cNvPr id="12" name="Elbow Connector 11"/>
          <p:cNvCxnSpPr>
            <a:stCxn id="8" idx="0"/>
            <a:endCxn id="2" idx="3"/>
          </p:cNvCxnSpPr>
          <p:nvPr/>
        </p:nvCxnSpPr>
        <p:spPr>
          <a:xfrm rot="16200000" flipV="1">
            <a:off x="7870572" y="4145584"/>
            <a:ext cx="1614014" cy="660126"/>
          </a:xfrm>
          <a:prstGeom prst="bent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delt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4459" y="467644"/>
            <a:ext cx="5943600" cy="15271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991" y="2144640"/>
            <a:ext cx="3057525" cy="304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73" y="32101"/>
            <a:ext cx="4589004" cy="68018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3887" y="5142322"/>
            <a:ext cx="2209102" cy="155525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917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89855" y="3088104"/>
            <a:ext cx="5718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Observe: Coarseness of geometry relative to view</a:t>
            </a:r>
            <a:endParaRPr lang="en-US" sz="4000" dirty="0"/>
          </a:p>
        </p:txBody>
      </p:sp>
      <p:pic>
        <p:nvPicPr>
          <p:cNvPr id="11" name="Picture 10" descr="delt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4459" y="467644"/>
            <a:ext cx="5943600" cy="152717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8936259" y="2002768"/>
            <a:ext cx="16039" cy="107738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73" y="32101"/>
            <a:ext cx="4589004" cy="68018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3887" y="5142322"/>
            <a:ext cx="2209102" cy="155525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795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30778" y="5828086"/>
            <a:ext cx="6753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Lots of overlapping volumes</a:t>
            </a:r>
            <a:endParaRPr lang="en-US" sz="4000" dirty="0"/>
          </a:p>
        </p:txBody>
      </p:sp>
      <p:cxnSp>
        <p:nvCxnSpPr>
          <p:cNvPr id="12" name="Elbow Connector 11"/>
          <p:cNvCxnSpPr>
            <a:stCxn id="8" idx="0"/>
            <a:endCxn id="2" idx="3"/>
          </p:cNvCxnSpPr>
          <p:nvPr/>
        </p:nvCxnSpPr>
        <p:spPr>
          <a:xfrm rot="16200000" flipV="1">
            <a:off x="7870571" y="4691016"/>
            <a:ext cx="1614014" cy="660126"/>
          </a:xfrm>
          <a:prstGeom prst="bent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delt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4459" y="467644"/>
            <a:ext cx="5943600" cy="15271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990" y="2690072"/>
            <a:ext cx="3057525" cy="304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73" y="32101"/>
            <a:ext cx="4589004" cy="68018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3887" y="5142322"/>
            <a:ext cx="2209102" cy="155525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689558" y="1243263"/>
            <a:ext cx="88231" cy="144680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1141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30779" y="5771938"/>
            <a:ext cx="6753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Very few overlapping volumes</a:t>
            </a:r>
            <a:endParaRPr lang="en-US" sz="4000" dirty="0"/>
          </a:p>
        </p:txBody>
      </p:sp>
      <p:cxnSp>
        <p:nvCxnSpPr>
          <p:cNvPr id="12" name="Elbow Connector 11"/>
          <p:cNvCxnSpPr>
            <a:stCxn id="8" idx="0"/>
          </p:cNvCxnSpPr>
          <p:nvPr/>
        </p:nvCxnSpPr>
        <p:spPr>
          <a:xfrm rot="16200000" flipV="1">
            <a:off x="7870572" y="4634868"/>
            <a:ext cx="1614014" cy="660126"/>
          </a:xfrm>
          <a:prstGeom prst="bent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delt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4459" y="467644"/>
            <a:ext cx="5943600" cy="1527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73" y="32101"/>
            <a:ext cx="4589004" cy="68018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3887" y="5142322"/>
            <a:ext cx="2209102" cy="155525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347516" y="1315453"/>
            <a:ext cx="2825812" cy="132799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566" y="2643448"/>
            <a:ext cx="30289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642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30779" y="5374140"/>
            <a:ext cx="6753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Jagged pattern not relevant: Using square </a:t>
            </a:r>
            <a:r>
              <a:rPr lang="en-US" sz="4000" dirty="0" err="1" smtClean="0"/>
              <a:t>geom</a:t>
            </a:r>
            <a:r>
              <a:rPr lang="en-US" sz="4000" dirty="0" smtClean="0"/>
              <a:t> tiles</a:t>
            </a:r>
          </a:p>
        </p:txBody>
      </p:sp>
      <p:cxnSp>
        <p:nvCxnSpPr>
          <p:cNvPr id="12" name="Elbow Connector 11"/>
          <p:cNvCxnSpPr>
            <a:stCxn id="8" idx="0"/>
            <a:endCxn id="2" idx="3"/>
          </p:cNvCxnSpPr>
          <p:nvPr/>
        </p:nvCxnSpPr>
        <p:spPr>
          <a:xfrm rot="16200000" flipV="1">
            <a:off x="7837472" y="4203970"/>
            <a:ext cx="1543857" cy="796484"/>
          </a:xfrm>
          <a:prstGeom prst="bentConnector2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delt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4459" y="467644"/>
            <a:ext cx="5943600" cy="1527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73" y="32101"/>
            <a:ext cx="4589004" cy="68018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3887" y="5142322"/>
            <a:ext cx="2209102" cy="155525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211158" y="1231231"/>
            <a:ext cx="1406084" cy="113570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633" y="2315808"/>
            <a:ext cx="3057525" cy="3028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61621" y="3376863"/>
            <a:ext cx="16337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(Aside)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55029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147" y="492935"/>
            <a:ext cx="9144000" cy="2387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Cascade refers to multiple resolutions of that slice</a:t>
            </a:r>
            <a:endParaRPr lang="en-US" dirty="0"/>
          </a:p>
        </p:txBody>
      </p:sp>
      <p:pic>
        <p:nvPicPr>
          <p:cNvPr id="4" name="Picture 3" descr="full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5347" y="2880535"/>
            <a:ext cx="5943600" cy="1527175"/>
          </a:xfrm>
          <a:prstGeom prst="rect">
            <a:avLst/>
          </a:prstGeom>
        </p:spPr>
      </p:pic>
      <p:pic>
        <p:nvPicPr>
          <p:cNvPr id="5" name="Picture 4" descr="full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05347" y="4622549"/>
            <a:ext cx="5943600" cy="152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179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73" y="32101"/>
            <a:ext cx="4589004" cy="68018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3887" y="5142322"/>
            <a:ext cx="2209102" cy="157932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53026" y="4987228"/>
            <a:ext cx="5561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Render newly “static” geometry in cached area</a:t>
            </a:r>
            <a:endParaRPr lang="en-US" sz="4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662989" y="5648948"/>
            <a:ext cx="3205113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125" y="650958"/>
            <a:ext cx="3695700" cy="313372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700210" y="1042737"/>
            <a:ext cx="1515979" cy="1447799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458199" y="2544065"/>
            <a:ext cx="1" cy="229803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5257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73" y="32101"/>
            <a:ext cx="4589004" cy="68018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49016" y="5123468"/>
            <a:ext cx="2235762" cy="156716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01679" y="4751641"/>
            <a:ext cx="5561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Copy map to use as final shadow map for current frame</a:t>
            </a:r>
            <a:endParaRPr lang="en-US" sz="4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940968" y="5719011"/>
            <a:ext cx="1190028" cy="212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full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0210" y="484214"/>
            <a:ext cx="5943600" cy="152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388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73" y="32101"/>
            <a:ext cx="4589004" cy="6801852"/>
          </a:xfrm>
          <a:prstGeom prst="rect">
            <a:avLst/>
          </a:prstGeom>
        </p:spPr>
      </p:pic>
      <p:pic>
        <p:nvPicPr>
          <p:cNvPr id="13" name="Picture 12" descr="scrolled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1307" y="494147"/>
            <a:ext cx="5943600" cy="1527175"/>
          </a:xfrm>
          <a:prstGeom prst="rect">
            <a:avLst/>
          </a:prstGeom>
        </p:spPr>
      </p:pic>
      <p:pic>
        <p:nvPicPr>
          <p:cNvPr id="14" name="Picture 13" descr="delta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1307" y="2176128"/>
            <a:ext cx="5943600" cy="15271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03096" y="5142322"/>
            <a:ext cx="2181682" cy="155525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72199" y="5866567"/>
            <a:ext cx="5561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CSM Scrolling</a:t>
            </a:r>
            <a:endParaRPr lang="en-US" sz="4000" dirty="0"/>
          </a:p>
        </p:txBody>
      </p:sp>
      <p:pic>
        <p:nvPicPr>
          <p:cNvPr id="6" name="Picture 5" descr="full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81307" y="3805605"/>
            <a:ext cx="5943600" cy="15271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3887" y="5142322"/>
            <a:ext cx="2143942" cy="155525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3887" y="2853512"/>
            <a:ext cx="2193060" cy="163025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300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73" y="32101"/>
            <a:ext cx="4589004" cy="6801852"/>
          </a:xfrm>
          <a:prstGeom prst="rect">
            <a:avLst/>
          </a:prstGeom>
        </p:spPr>
      </p:pic>
      <p:pic>
        <p:nvPicPr>
          <p:cNvPr id="13" name="Picture 12" descr="scrolled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1307" y="494147"/>
            <a:ext cx="5943600" cy="1527175"/>
          </a:xfrm>
          <a:prstGeom prst="rect">
            <a:avLst/>
          </a:prstGeom>
        </p:spPr>
      </p:pic>
      <p:pic>
        <p:nvPicPr>
          <p:cNvPr id="14" name="Picture 13" descr="delta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1307" y="2176128"/>
            <a:ext cx="5943600" cy="15271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03096" y="5142322"/>
            <a:ext cx="2181682" cy="155525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53363" y="5674062"/>
            <a:ext cx="6199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Each map (512x512) PS3/360</a:t>
            </a:r>
            <a:endParaRPr lang="en-US" sz="4000" dirty="0"/>
          </a:p>
        </p:txBody>
      </p:sp>
      <p:pic>
        <p:nvPicPr>
          <p:cNvPr id="6" name="Picture 5" descr="full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81307" y="3805605"/>
            <a:ext cx="5943600" cy="15271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3887" y="5142322"/>
            <a:ext cx="2143942" cy="155525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3887" y="2853512"/>
            <a:ext cx="2193060" cy="163025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800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ull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1306" y="3805604"/>
            <a:ext cx="5943600" cy="1527175"/>
          </a:xfrm>
          <a:prstGeom prst="rect">
            <a:avLst/>
          </a:prstGeom>
        </p:spPr>
      </p:pic>
      <p:pic>
        <p:nvPicPr>
          <p:cNvPr id="15" name="Picture 14" descr="delta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1306" y="2176128"/>
            <a:ext cx="5943600" cy="1527175"/>
          </a:xfrm>
          <a:prstGeom prst="rect">
            <a:avLst/>
          </a:prstGeom>
        </p:spPr>
      </p:pic>
      <p:pic>
        <p:nvPicPr>
          <p:cNvPr id="16" name="Picture 15" descr="scrolled.B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1306" y="494147"/>
            <a:ext cx="5943600" cy="1527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2199" y="5866567"/>
            <a:ext cx="5561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Another view…</a:t>
            </a:r>
            <a:endParaRPr lang="en-US" sz="4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773" y="32101"/>
            <a:ext cx="4589004" cy="680185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703096" y="5142322"/>
            <a:ext cx="2181682" cy="155525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3887" y="5142322"/>
            <a:ext cx="2143942" cy="155525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3887" y="2853512"/>
            <a:ext cx="2193060" cy="163025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614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en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5968" y="2189748"/>
            <a:ext cx="5943600" cy="4004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768" y="890680"/>
            <a:ext cx="9144000" cy="1299068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Wrap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979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2280" y="2123772"/>
            <a:ext cx="9144000" cy="2387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Straightforward addition to CSM Caching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2151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2280" y="2123772"/>
            <a:ext cx="9144000" cy="2387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Key: </a:t>
            </a:r>
            <a:br>
              <a:rPr lang="en-US" dirty="0" smtClean="0"/>
            </a:br>
            <a:r>
              <a:rPr lang="en-US" dirty="0" smtClean="0"/>
              <a:t>Like 2D bitmap scrolling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0710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07958" y="2111121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Do </a:t>
            </a:r>
            <a:r>
              <a:rPr lang="en-US" dirty="0"/>
              <a:t>not render ~70% of </a:t>
            </a:r>
            <a:br>
              <a:rPr lang="en-US" dirty="0"/>
            </a:br>
            <a:r>
              <a:rPr lang="en-US" dirty="0"/>
              <a:t>‘static’ geometry in to CSM</a:t>
            </a:r>
          </a:p>
        </p:txBody>
      </p:sp>
    </p:spTree>
    <p:extLst>
      <p:ext uri="{BB962C8B-B14F-4D97-AF65-F5344CB8AC3E}">
        <p14:creationId xmlns:p14="http://schemas.microsoft.com/office/powerpoint/2010/main" val="39912418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432" y="304800"/>
            <a:ext cx="5754899" cy="1379621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Detailed paper: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22401" y="1684421"/>
            <a:ext cx="42306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bit.ly/QIoBr9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264" y="994611"/>
            <a:ext cx="5434289" cy="521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40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en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5968" y="2189748"/>
            <a:ext cx="5943600" cy="4004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768" y="890680"/>
            <a:ext cx="9144000" cy="1299068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Assumptions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373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2280" y="2123772"/>
            <a:ext cx="9144000" cy="23876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Most of the time, the </a:t>
            </a:r>
            <a:r>
              <a:rPr lang="en-US" dirty="0"/>
              <a:t>camera does not make radical </a:t>
            </a:r>
            <a:r>
              <a:rPr lang="en-US" dirty="0" smtClean="0"/>
              <a:t>changes across frames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84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2280" y="1869248"/>
            <a:ext cx="9144000" cy="2387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Most geometry is relatively static across frames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874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Dark" id="{D39323B7-B2D6-4C10-818B-A5CD4ACE85BD}" vid="{15FD9199-0511-4D87-8BFB-2FF3F0C5B5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Dark</Template>
  <TotalTime>734</TotalTime>
  <Words>642</Words>
  <Application>Microsoft Office PowerPoint</Application>
  <PresentationFormat>Custom</PresentationFormat>
  <Paragraphs>120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 Dark</vt:lpstr>
      <vt:lpstr>CSM Scrolling</vt:lpstr>
      <vt:lpstr> CSM Scrolling by:  Mike Day  mday@insomniacgames.com  CSM Caching by:  Al Hastings   afh@insomniacgames.com  Who am I?  Mike Acton   macton@insomniacgames.com </vt:lpstr>
      <vt:lpstr>Quick Background</vt:lpstr>
      <vt:lpstr>From light POV, imagine whole world as single mega shadow texture</vt:lpstr>
      <vt:lpstr>On any particular frame, a shadow map represents a 2D rectangular slice of that volume.</vt:lpstr>
      <vt:lpstr>Cascade refers to multiple resolutions of that slice</vt:lpstr>
      <vt:lpstr>Assumptions</vt:lpstr>
      <vt:lpstr>Most of the time, the camera does not make radical changes across frames</vt:lpstr>
      <vt:lpstr>Most geometry is relatively static across frames</vt:lpstr>
      <vt:lpstr>Geometry which has changed from the previous frame can be identified</vt:lpstr>
      <vt:lpstr>The light direction is relatively stable across frames</vt:lpstr>
      <vt:lpstr>Results of spatial queries can be used in the same frame as shadow rendering</vt:lpstr>
      <vt:lpstr>Geometry is divided into small* instances</vt:lpstr>
      <vt:lpstr>Concept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CSM Caching</vt:lpstr>
      <vt:lpstr>Assumption: Camera is not moving (much)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CSM Scrolling</vt:lpstr>
      <vt:lpstr>Assumption: Camera moves a lot (but slowly*)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Wrap up</vt:lpstr>
      <vt:lpstr>Straightforward addition to CSM Caching</vt:lpstr>
      <vt:lpstr>Key:  Like 2D bitmap scrolling</vt:lpstr>
      <vt:lpstr>Do not render ~70% of  ‘static’ geometry in to CSM</vt:lpstr>
      <vt:lpstr>Detailed paper: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CSM Scrolling</dc:title>
  <dc:creator>Mike Acton</dc:creator>
  <cp:lastModifiedBy>Natasha Tatarchuk</cp:lastModifiedBy>
  <cp:revision>42</cp:revision>
  <dcterms:created xsi:type="dcterms:W3CDTF">2012-07-31T22:17:29Z</dcterms:created>
  <dcterms:modified xsi:type="dcterms:W3CDTF">2012-08-23T21:31:04Z</dcterms:modified>
</cp:coreProperties>
</file>