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Override PartName="/ppt/notesSlides/notesSlide92.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94"/>
  </p:notesMasterIdLst>
  <p:handoutMasterIdLst>
    <p:handoutMasterId r:id="rId95"/>
  </p:handoutMasterIdLst>
  <p:sldIdLst>
    <p:sldId id="267" r:id="rId2"/>
    <p:sldId id="333" r:id="rId3"/>
    <p:sldId id="264" r:id="rId4"/>
    <p:sldId id="263" r:id="rId5"/>
    <p:sldId id="337" r:id="rId6"/>
    <p:sldId id="327" r:id="rId7"/>
    <p:sldId id="328" r:id="rId8"/>
    <p:sldId id="268" r:id="rId9"/>
    <p:sldId id="334" r:id="rId10"/>
    <p:sldId id="269" r:id="rId11"/>
    <p:sldId id="387" r:id="rId12"/>
    <p:sldId id="270" r:id="rId13"/>
    <p:sldId id="404" r:id="rId14"/>
    <p:sldId id="271" r:id="rId15"/>
    <p:sldId id="272" r:id="rId16"/>
    <p:sldId id="273" r:id="rId17"/>
    <p:sldId id="277" r:id="rId18"/>
    <p:sldId id="279" r:id="rId19"/>
    <p:sldId id="391" r:id="rId20"/>
    <p:sldId id="280" r:id="rId21"/>
    <p:sldId id="281" r:id="rId22"/>
    <p:sldId id="325" r:id="rId23"/>
    <p:sldId id="326" r:id="rId24"/>
    <p:sldId id="287" r:id="rId25"/>
    <p:sldId id="292" r:id="rId26"/>
    <p:sldId id="290" r:id="rId27"/>
    <p:sldId id="310" r:id="rId28"/>
    <p:sldId id="312" r:id="rId29"/>
    <p:sldId id="293" r:id="rId30"/>
    <p:sldId id="295" r:id="rId31"/>
    <p:sldId id="314" r:id="rId32"/>
    <p:sldId id="315" r:id="rId33"/>
    <p:sldId id="339" r:id="rId34"/>
    <p:sldId id="316" r:id="rId35"/>
    <p:sldId id="355" r:id="rId36"/>
    <p:sldId id="378" r:id="rId37"/>
    <p:sldId id="313" r:id="rId38"/>
    <p:sldId id="350" r:id="rId39"/>
    <p:sldId id="351" r:id="rId40"/>
    <p:sldId id="352" r:id="rId41"/>
    <p:sldId id="353" r:id="rId42"/>
    <p:sldId id="354" r:id="rId43"/>
    <p:sldId id="296" r:id="rId44"/>
    <p:sldId id="297" r:id="rId45"/>
    <p:sldId id="330" r:id="rId46"/>
    <p:sldId id="332" r:id="rId47"/>
    <p:sldId id="331" r:id="rId48"/>
    <p:sldId id="322" r:id="rId49"/>
    <p:sldId id="298" r:id="rId50"/>
    <p:sldId id="299" r:id="rId51"/>
    <p:sldId id="377" r:id="rId52"/>
    <p:sldId id="345" r:id="rId53"/>
    <p:sldId id="346" r:id="rId54"/>
    <p:sldId id="347" r:id="rId55"/>
    <p:sldId id="348" r:id="rId56"/>
    <p:sldId id="300" r:id="rId57"/>
    <p:sldId id="301" r:id="rId58"/>
    <p:sldId id="302" r:id="rId59"/>
    <p:sldId id="304" r:id="rId60"/>
    <p:sldId id="324" r:id="rId61"/>
    <p:sldId id="309" r:id="rId62"/>
    <p:sldId id="340" r:id="rId63"/>
    <p:sldId id="372" r:id="rId64"/>
    <p:sldId id="362" r:id="rId65"/>
    <p:sldId id="363" r:id="rId66"/>
    <p:sldId id="364" r:id="rId67"/>
    <p:sldId id="305" r:id="rId68"/>
    <p:sldId id="382" r:id="rId69"/>
    <p:sldId id="365" r:id="rId70"/>
    <p:sldId id="403" r:id="rId71"/>
    <p:sldId id="367" r:id="rId72"/>
    <p:sldId id="368" r:id="rId73"/>
    <p:sldId id="369" r:id="rId74"/>
    <p:sldId id="374" r:id="rId75"/>
    <p:sldId id="375" r:id="rId76"/>
    <p:sldId id="376" r:id="rId77"/>
    <p:sldId id="400" r:id="rId78"/>
    <p:sldId id="401" r:id="rId79"/>
    <p:sldId id="402" r:id="rId80"/>
    <p:sldId id="392" r:id="rId81"/>
    <p:sldId id="393" r:id="rId82"/>
    <p:sldId id="407" r:id="rId83"/>
    <p:sldId id="394" r:id="rId84"/>
    <p:sldId id="395" r:id="rId85"/>
    <p:sldId id="396" r:id="rId86"/>
    <p:sldId id="397" r:id="rId87"/>
    <p:sldId id="398" r:id="rId88"/>
    <p:sldId id="399" r:id="rId89"/>
    <p:sldId id="406" r:id="rId90"/>
    <p:sldId id="291" r:id="rId91"/>
    <p:sldId id="303" r:id="rId92"/>
    <p:sldId id="371" r:id="rId93"/>
  </p:sldIdLst>
  <p:sldSz cx="7315200" cy="4114800"/>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365125" indent="92075"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730250" indent="18415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096963" indent="274638"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462088" indent="366713"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FFFFF"/>
    <a:srgbClr val="EAEAEA"/>
    <a:srgbClr val="B0AD8A"/>
    <a:srgbClr val="494834"/>
    <a:srgbClr val="483225"/>
    <a:srgbClr val="81C9F0"/>
    <a:srgbClr val="DDDDDD"/>
    <a:srgbClr val="C1272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3" autoAdjust="0"/>
    <p:restoredTop sz="65492" autoAdjust="0"/>
  </p:normalViewPr>
  <p:slideViewPr>
    <p:cSldViewPr snapToGrid="0">
      <p:cViewPr>
        <p:scale>
          <a:sx n="100" d="100"/>
          <a:sy n="100" d="100"/>
        </p:scale>
        <p:origin x="-1164" y="-6"/>
      </p:cViewPr>
      <p:guideLst>
        <p:guide orient="horz" pos="1296"/>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87" d="100"/>
          <a:sy n="87" d="100"/>
        </p:scale>
        <p:origin x="-190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245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ＭＳ Ｐゴシック" pitchFamily="-112" charset="-128"/>
                <a:cs typeface="+mn-cs"/>
              </a:defRPr>
            </a:lvl1pPr>
          </a:lstStyle>
          <a:p>
            <a:pPr>
              <a:defRPr/>
            </a:pPr>
            <a:endParaRPr lang="en-US"/>
          </a:p>
        </p:txBody>
      </p:sp>
      <p:sp>
        <p:nvSpPr>
          <p:cNvPr id="245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245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6F02BA5-4795-994B-81D0-FA94910C4C1A}" type="slidenum">
              <a:rPr lang="en-US"/>
              <a:pPr/>
              <a:t>‹#›</a:t>
            </a:fld>
            <a:endParaRPr lang="en-US"/>
          </a:p>
        </p:txBody>
      </p:sp>
    </p:spTree>
    <p:extLst>
      <p:ext uri="{BB962C8B-B14F-4D97-AF65-F5344CB8AC3E}">
        <p14:creationId xmlns:p14="http://schemas.microsoft.com/office/powerpoint/2010/main" xmlns="" val="2211126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51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ＭＳ Ｐゴシック" pitchFamily="-112" charset="-128"/>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06F8D69-B00F-F44E-9B61-4DC184CA17F8}" type="slidenum">
              <a:rPr lang="en-US"/>
              <a:pPr/>
              <a:t>‹#›</a:t>
            </a:fld>
            <a:endParaRPr lang="en-US"/>
          </a:p>
        </p:txBody>
      </p:sp>
    </p:spTree>
    <p:extLst>
      <p:ext uri="{BB962C8B-B14F-4D97-AF65-F5344CB8AC3E}">
        <p14:creationId xmlns:p14="http://schemas.microsoft.com/office/powerpoint/2010/main" xmlns="" val="1734966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ＭＳ Ｐゴシック" pitchFamily="-108" charset="-128"/>
      </a:defRPr>
    </a:lvl1pPr>
    <a:lvl2pPr marL="365125"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2pPr>
    <a:lvl3pPr marL="730250"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3pPr>
    <a:lvl4pPr marL="1096963"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4pPr>
    <a:lvl5pPr marL="1462088"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5pPr>
    <a:lvl6pPr marL="1828800" algn="l" defTabSz="365760" rtl="0" eaLnBrk="1" latinLnBrk="0" hangingPunct="1">
      <a:defRPr sz="1000" kern="1200">
        <a:solidFill>
          <a:schemeClr val="tx1"/>
        </a:solidFill>
        <a:latin typeface="+mn-lt"/>
        <a:ea typeface="+mn-ea"/>
        <a:cs typeface="+mn-cs"/>
      </a:defRPr>
    </a:lvl6pPr>
    <a:lvl7pPr marL="2194560" algn="l" defTabSz="365760" rtl="0" eaLnBrk="1" latinLnBrk="0" hangingPunct="1">
      <a:defRPr sz="1000" kern="1200">
        <a:solidFill>
          <a:schemeClr val="tx1"/>
        </a:solidFill>
        <a:latin typeface="+mn-lt"/>
        <a:ea typeface="+mn-ea"/>
        <a:cs typeface="+mn-cs"/>
      </a:defRPr>
    </a:lvl7pPr>
    <a:lvl8pPr marL="2560320" algn="l" defTabSz="365760" rtl="0" eaLnBrk="1" latinLnBrk="0" hangingPunct="1">
      <a:defRPr sz="1000" kern="1200">
        <a:solidFill>
          <a:schemeClr val="tx1"/>
        </a:solidFill>
        <a:latin typeface="+mn-lt"/>
        <a:ea typeface="+mn-ea"/>
        <a:cs typeface="+mn-cs"/>
      </a:defRPr>
    </a:lvl8pPr>
    <a:lvl9pPr marL="2926080" algn="l" defTabSz="36576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7335E2F-DD1C-A44A-99A2-57E0AA7C5018}" type="slidenum">
              <a:rPr lang="en-US"/>
              <a:pPr eaLnBrk="1" hangingPunct="1"/>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10</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11</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-Main issue is with this technique performance</a:t>
            </a:r>
          </a:p>
          <a:p>
            <a:pPr eaLnBrk="1" hangingPunct="1">
              <a:buFontTx/>
              <a:buChar char="-"/>
            </a:pPr>
            <a:r>
              <a:rPr lang="en-US" baseline="0" dirty="0" smtClean="0">
                <a:latin typeface="Arial" charset="0"/>
                <a:ea typeface="ＭＳ Ｐゴシック" charset="0"/>
                <a:cs typeface="ＭＳ Ｐゴシック" charset="0"/>
              </a:rPr>
              <a:t>12 blur passes of big </a:t>
            </a:r>
            <a:r>
              <a:rPr lang="en-US" baseline="0" dirty="0" err="1" smtClean="0">
                <a:latin typeface="Arial" charset="0"/>
                <a:ea typeface="ＭＳ Ｐゴシック" charset="0"/>
                <a:cs typeface="ＭＳ Ｐゴシック" charset="0"/>
              </a:rPr>
              <a:t>lightmaps</a:t>
            </a:r>
            <a:endParaRPr lang="en-US" baseline="0" dirty="0" smtClean="0">
              <a:latin typeface="Arial" charset="0"/>
              <a:ea typeface="ＭＳ Ｐゴシック" charset="0"/>
              <a:cs typeface="ＭＳ Ｐゴシック" charset="0"/>
            </a:endParaRPr>
          </a:p>
          <a:p>
            <a:pPr lvl="1" eaLnBrk="1" hangingPunct="1">
              <a:buFontTx/>
              <a:buChar char="-"/>
            </a:pPr>
            <a:r>
              <a:rPr lang="en-US" baseline="0" dirty="0" smtClean="0">
                <a:latin typeface="Arial" charset="0"/>
                <a:ea typeface="ＭＳ Ｐゴシック" charset="0"/>
                <a:cs typeface="ＭＳ Ｐゴシック" charset="0"/>
              </a:rPr>
              <a:t>Tough to fit into real-time engine</a:t>
            </a:r>
          </a:p>
          <a:p>
            <a:pPr eaLnBrk="1" hangingPunct="1">
              <a:buFontTx/>
              <a:buChar char="-"/>
            </a:pPr>
            <a:r>
              <a:rPr lang="en-US" baseline="0" dirty="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It had some great other take home messages too though:</a:t>
            </a:r>
          </a:p>
          <a:p>
            <a:pPr lvl="1" eaLnBrk="1" hangingPunct="1">
              <a:buFontTx/>
              <a:buChar char="-"/>
            </a:pPr>
            <a:r>
              <a:rPr lang="en-US" baseline="0" dirty="0" smtClean="0">
                <a:latin typeface="Arial" charset="0"/>
                <a:ea typeface="ＭＳ Ｐゴシック" charset="0"/>
                <a:cs typeface="ＭＳ Ｐゴシック" charset="0"/>
              </a:rPr>
              <a:t>Such as performing all </a:t>
            </a:r>
            <a:r>
              <a:rPr lang="en-US" baseline="0" dirty="0" err="1" smtClean="0">
                <a:latin typeface="Arial" charset="0"/>
                <a:ea typeface="ＭＳ Ｐゴシック" charset="0"/>
                <a:cs typeface="ＭＳ Ｐゴシック" charset="0"/>
              </a:rPr>
              <a:t>lighing</a:t>
            </a:r>
            <a:r>
              <a:rPr lang="en-US" baseline="0" dirty="0" smtClean="0">
                <a:latin typeface="Arial" charset="0"/>
                <a:ea typeface="ＭＳ Ｐゴシック" charset="0"/>
                <a:cs typeface="ＭＳ Ｐゴシック" charset="0"/>
              </a:rPr>
              <a:t> calculations in a linear space (not gamma space)</a:t>
            </a:r>
          </a:p>
          <a:p>
            <a:pPr lvl="1" eaLnBrk="1" hangingPunct="1">
              <a:buFontTx/>
              <a:buChar char="-"/>
            </a:pPr>
            <a:r>
              <a:rPr lang="en-US" baseline="0" dirty="0" smtClean="0">
                <a:latin typeface="Arial" charset="0"/>
                <a:ea typeface="ＭＳ Ｐゴシック" charset="0"/>
                <a:cs typeface="ＭＳ Ｐゴシック" charset="0"/>
              </a:rPr>
              <a:t>Proposed a great </a:t>
            </a:r>
            <a:r>
              <a:rPr lang="en-US" baseline="0" dirty="0" err="1" smtClean="0">
                <a:latin typeface="Arial" charset="0"/>
                <a:ea typeface="ＭＳ Ｐゴシック" charset="0"/>
                <a:cs typeface="ＭＳ Ｐゴシック" charset="0"/>
              </a:rPr>
              <a:t>specular</a:t>
            </a:r>
            <a:r>
              <a:rPr lang="en-US" baseline="0" dirty="0" smtClean="0">
                <a:latin typeface="Arial" charset="0"/>
                <a:ea typeface="ＭＳ Ｐゴシック" charset="0"/>
                <a:cs typeface="ＭＳ Ｐゴシック" charset="0"/>
              </a:rPr>
              <a:t> model for skin (multiple spec lobes)</a:t>
            </a:r>
          </a:p>
          <a:p>
            <a:pPr lvl="1" eaLnBrk="1" hangingPunct="1">
              <a:buFontTx/>
              <a:buChar char="-"/>
            </a:pPr>
            <a:r>
              <a:rPr lang="en-US" baseline="0" dirty="0" smtClean="0">
                <a:latin typeface="Arial" charset="0"/>
                <a:ea typeface="ＭＳ Ｐゴシック" charset="0"/>
                <a:cs typeface="ＭＳ Ｐゴシック" charset="0"/>
              </a:rPr>
              <a:t>Skin diffusion is not a </a:t>
            </a:r>
            <a:r>
              <a:rPr lang="en-US" baseline="0" dirty="0" err="1" smtClean="0">
                <a:latin typeface="Arial" charset="0"/>
                <a:ea typeface="ＭＳ Ｐゴシック" charset="0"/>
                <a:cs typeface="ＭＳ Ｐゴシック" charset="0"/>
              </a:rPr>
              <a:t>gaussian</a:t>
            </a:r>
            <a:r>
              <a:rPr lang="en-US" baseline="0" dirty="0" smtClean="0">
                <a:latin typeface="Arial" charset="0"/>
                <a:ea typeface="ＭＳ Ｐゴシック" charset="0"/>
                <a:cs typeface="ＭＳ Ｐゴシック" charset="0"/>
              </a:rPr>
              <a:t> (so we can’t get the precise look of scattering in skin using a 2 pass </a:t>
            </a:r>
            <a:r>
              <a:rPr lang="en-US" baseline="0" dirty="0" err="1" smtClean="0">
                <a:latin typeface="Arial" charset="0"/>
                <a:ea typeface="ＭＳ Ｐゴシック" charset="0"/>
                <a:cs typeface="ＭＳ Ｐゴシック" charset="0"/>
              </a:rPr>
              <a:t>gaussian</a:t>
            </a:r>
            <a:r>
              <a:rPr lang="en-US" baseline="0" dirty="0" smtClean="0">
                <a:latin typeface="Arial" charset="0"/>
                <a:ea typeface="ＭＳ Ｐゴシック" charset="0"/>
                <a:cs typeface="ＭＳ Ｐゴシック" charset="0"/>
              </a:rPr>
              <a:t> blur)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12</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Very nice</a:t>
            </a:r>
            <a:r>
              <a:rPr lang="en-US" baseline="0" dirty="0" smtClean="0">
                <a:latin typeface="Arial" charset="0"/>
                <a:ea typeface="ＭＳ Ｐゴシック" charset="0"/>
                <a:cs typeface="ＭＳ Ｐゴシック" charset="0"/>
              </a:rPr>
              <a:t> optimizations of this technique exist</a:t>
            </a:r>
          </a:p>
          <a:p>
            <a:pPr eaLnBrk="1" hangingPunct="1">
              <a:buFontTx/>
              <a:buChar char="-"/>
            </a:pPr>
            <a:r>
              <a:rPr lang="en-US" dirty="0" smtClean="0">
                <a:latin typeface="Arial" charset="0"/>
                <a:ea typeface="ＭＳ Ｐゴシック" charset="0"/>
                <a:cs typeface="ＭＳ Ｐゴシック" charset="0"/>
              </a:rPr>
              <a:t>Fast</a:t>
            </a:r>
            <a:r>
              <a:rPr lang="en-US" baseline="0" dirty="0" smtClean="0">
                <a:latin typeface="Arial" charset="0"/>
                <a:ea typeface="ＭＳ Ｐゴシック" charset="0"/>
                <a:cs typeface="ＭＳ Ｐゴシック" charset="0"/>
              </a:rPr>
              <a:t> subsurface scattering uses a 12 tap jittered blur kernel</a:t>
            </a:r>
          </a:p>
          <a:p>
            <a:pPr lvl="1" eaLnBrk="1" hangingPunct="1">
              <a:buFontTx/>
              <a:buChar char="-"/>
            </a:pPr>
            <a:r>
              <a:rPr lang="en-US" baseline="0" dirty="0" smtClean="0">
                <a:latin typeface="Arial" charset="0"/>
                <a:ea typeface="ＭＳ Ｐゴシック" charset="0"/>
                <a:cs typeface="ＭＳ Ｐゴシック" charset="0"/>
              </a:rPr>
              <a:t>Where each tap gets uniquely weighted for R/G/B</a:t>
            </a:r>
            <a:endParaRPr lang="en-US" dirty="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13</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Uncharted 2 used it. Very</a:t>
            </a:r>
            <a:r>
              <a:rPr lang="en-US" baseline="0" dirty="0" smtClean="0">
                <a:latin typeface="Arial" charset="0"/>
                <a:ea typeface="ＭＳ Ｐゴシック" charset="0"/>
                <a:cs typeface="ＭＳ Ｐゴシック" charset="0"/>
              </a:rPr>
              <a:t> nice!</a:t>
            </a:r>
            <a:endParaRPr lang="en-US" dirty="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14</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15</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16</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What</a:t>
            </a:r>
            <a:r>
              <a:rPr lang="en-US" baseline="0" dirty="0" smtClean="0">
                <a:latin typeface="Arial" charset="0"/>
                <a:ea typeface="ＭＳ Ｐゴシック" charset="0"/>
                <a:cs typeface="ＭＳ Ｐゴシック" charset="0"/>
              </a:rPr>
              <a:t> I thought would be interesting when I looked at skin shading:</a:t>
            </a:r>
          </a:p>
          <a:p>
            <a:pPr eaLnBrk="1" hangingPunct="1"/>
            <a:r>
              <a:rPr lang="en-US" baseline="0" dirty="0" smtClean="0">
                <a:latin typeface="Arial" charset="0"/>
                <a:ea typeface="ＭＳ Ｐゴシック" charset="0"/>
                <a:cs typeface="ＭＳ Ｐゴシック" charset="0"/>
              </a:rPr>
              <a:t>Nobody had looked at just how far we can push a standard pixel-</a:t>
            </a:r>
            <a:r>
              <a:rPr lang="en-US" baseline="0" dirty="0" err="1" smtClean="0">
                <a:latin typeface="Arial" charset="0"/>
                <a:ea typeface="ＭＳ Ｐゴシック" charset="0"/>
                <a:cs typeface="ＭＳ Ｐゴシック" charset="0"/>
              </a:rPr>
              <a:t>shader</a:t>
            </a:r>
            <a:r>
              <a:rPr lang="en-US" baseline="0" dirty="0" smtClean="0">
                <a:latin typeface="Arial" charset="0"/>
                <a:ea typeface="ＭＳ Ｐゴシック" charset="0"/>
                <a:cs typeface="ＭＳ Ｐゴシック" charset="0"/>
              </a:rPr>
              <a:t> to rendering sub-surface scattering</a:t>
            </a:r>
          </a:p>
          <a:p>
            <a:pPr eaLnBrk="1" hangingPunct="1"/>
            <a:r>
              <a:rPr lang="en-US" baseline="0" dirty="0" smtClean="0">
                <a:latin typeface="Arial" charset="0"/>
                <a:ea typeface="ＭＳ Ｐゴシック" charset="0"/>
                <a:cs typeface="ＭＳ Ｐゴシック" charset="0"/>
              </a:rPr>
              <a:t>Especially if we specifically tailor it for skin</a:t>
            </a:r>
          </a:p>
          <a:p>
            <a:pPr eaLnBrk="1" hangingPunct="1"/>
            <a:r>
              <a:rPr lang="en-US" baseline="0" dirty="0" smtClean="0">
                <a:latin typeface="Arial" charset="0"/>
                <a:ea typeface="ＭＳ Ｐゴシック" charset="0"/>
                <a:cs typeface="ＭＳ Ｐゴシック" charset="0"/>
              </a:rPr>
              <a:t>Goal of pre-integrated skin shading is to store all the data we need in vertices/texture maps</a:t>
            </a:r>
          </a:p>
          <a:p>
            <a:pPr eaLnBrk="1" hangingPunct="1">
              <a:buFontTx/>
              <a:buNone/>
            </a:pPr>
            <a:r>
              <a:rPr lang="en-US" dirty="0" smtClean="0">
                <a:latin typeface="Arial" charset="0"/>
                <a:ea typeface="ＭＳ Ｐゴシック" charset="0"/>
                <a:cs typeface="ＭＳ Ｐゴシック" charset="0"/>
              </a:rPr>
              <a:t>No extra blur</a:t>
            </a:r>
            <a:r>
              <a:rPr lang="en-US" baseline="0" dirty="0" smtClean="0">
                <a:latin typeface="Arial" charset="0"/>
                <a:ea typeface="ＭＳ Ｐゴシック" charset="0"/>
                <a:cs typeface="ＭＳ Ｐゴシック" charset="0"/>
              </a:rPr>
              <a:t> or diffusion passes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17</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If we look at what happens</a:t>
            </a:r>
            <a:r>
              <a:rPr lang="en-US" baseline="0" dirty="0" smtClean="0">
                <a:latin typeface="Arial" charset="0"/>
                <a:ea typeface="ＭＳ Ｐゴシック" charset="0"/>
                <a:cs typeface="ＭＳ Ｐゴシック" charset="0"/>
              </a:rPr>
              <a:t> in texture space diffusion</a:t>
            </a:r>
          </a:p>
          <a:p>
            <a:pPr eaLnBrk="1" hangingPunct="1"/>
            <a:r>
              <a:rPr lang="en-US" baseline="0" dirty="0" smtClean="0">
                <a:latin typeface="Arial" charset="0"/>
                <a:ea typeface="ＭＳ Ｐゴシック" charset="0"/>
                <a:cs typeface="ＭＳ Ｐゴシック" charset="0"/>
              </a:rPr>
              <a:t>- I found there is really only few different cases</a:t>
            </a:r>
          </a:p>
          <a:p>
            <a:pPr eaLnBrk="1" hangingPunct="1">
              <a:buFontTx/>
              <a:buChar char="-"/>
            </a:pPr>
            <a:r>
              <a:rPr lang="en-US" baseline="0" dirty="0" smtClean="0">
                <a:latin typeface="Arial" charset="0"/>
                <a:ea typeface="ＭＳ Ｐゴシック" charset="0"/>
                <a:cs typeface="ＭＳ Ｐゴシック" charset="0"/>
              </a:rPr>
              <a:t> One really interesting case is when there is constant incident light</a:t>
            </a:r>
          </a:p>
          <a:p>
            <a:pPr eaLnBrk="1" hangingPunct="1">
              <a:buFontTx/>
              <a:buChar char="-"/>
            </a:pPr>
            <a:r>
              <a:rPr lang="en-US" baseline="0" dirty="0" smtClean="0">
                <a:latin typeface="Arial" charset="0"/>
                <a:ea typeface="ＭＳ Ｐゴシック" charset="0"/>
                <a:cs typeface="ＭＳ Ｐゴシック" charset="0"/>
              </a:rPr>
              <a:t> Interestingly in that case we don’t have to do anything!</a:t>
            </a:r>
          </a:p>
          <a:p>
            <a:pPr eaLnBrk="1" hangingPunct="1">
              <a:buFontTx/>
              <a:buChar char="-"/>
            </a:pPr>
            <a:endParaRPr lang="en-US" dirty="0">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18</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 Over</a:t>
            </a:r>
            <a:r>
              <a:rPr lang="en-US" baseline="0" dirty="0" smtClean="0">
                <a:latin typeface="Arial" charset="0"/>
                <a:ea typeface="ＭＳ Ｐゴシック" charset="0"/>
                <a:cs typeface="ＭＳ Ｐゴシック" charset="0"/>
              </a:rPr>
              <a:t> here, on the other hand, we can see that surface curvature has created a strong diffuse fall-off</a:t>
            </a:r>
          </a:p>
          <a:p>
            <a:pPr eaLnBrk="1" hangingPunct="1">
              <a:buFontTx/>
              <a:buChar char="-"/>
            </a:pPr>
            <a:r>
              <a:rPr lang="en-US" dirty="0" smtClean="0">
                <a:latin typeface="Arial" charset="0"/>
                <a:ea typeface="ＭＳ Ｐゴシック" charset="0"/>
                <a:cs typeface="ＭＳ Ｐゴシック" charset="0"/>
              </a:rPr>
              <a:t> We can see that TSD</a:t>
            </a:r>
            <a:r>
              <a:rPr lang="en-US" baseline="0" dirty="0" smtClean="0">
                <a:latin typeface="Arial" charset="0"/>
                <a:ea typeface="ＭＳ Ｐゴシック" charset="0"/>
                <a:cs typeface="ＭＳ Ｐゴシック" charset="0"/>
              </a:rPr>
              <a:t> would essentially scatter the light around the surface slightly, depending how curved the surface is</a:t>
            </a:r>
          </a:p>
          <a:p>
            <a:pPr eaLnBrk="1" hangingPunct="1">
              <a:buFontTx/>
              <a:buChar char="-"/>
            </a:pPr>
            <a:r>
              <a:rPr lang="en-US" baseline="0" dirty="0" smtClean="0">
                <a:latin typeface="Arial" charset="0"/>
                <a:ea typeface="ＭＳ Ｐゴシック" charset="0"/>
                <a:cs typeface="ＭＳ Ｐゴシック" charset="0"/>
              </a:rPr>
              <a:t> This describes what happens on a big scale…</a:t>
            </a:r>
            <a:endParaRPr lang="en-US"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19</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But </a:t>
            </a:r>
            <a:r>
              <a:rPr lang="en-US" baseline="0" dirty="0" smtClean="0">
                <a:latin typeface="Arial" charset="0"/>
                <a:ea typeface="ＭＳ Ｐゴシック" charset="0"/>
                <a:cs typeface="ＭＳ Ｐゴシック" charset="0"/>
              </a:rPr>
              <a:t>once we get into really small features, </a:t>
            </a:r>
          </a:p>
          <a:p>
            <a:pPr eaLnBrk="1" hangingPunct="1"/>
            <a:r>
              <a:rPr lang="en-US" baseline="0" dirty="0" smtClean="0">
                <a:latin typeface="Arial" charset="0"/>
                <a:ea typeface="ＭＳ Ｐゴシック" charset="0"/>
                <a:cs typeface="ＭＳ Ｐゴシック" charset="0"/>
              </a:rPr>
              <a:t>- Light won’t just wrap around a little bit, it will actually diffuse right through features like wrinkles and bumps</a:t>
            </a:r>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E6BAF3E-ACA0-BC47-9973-35E894746267}" type="slidenum">
              <a:rPr lang="en-US"/>
              <a:pPr eaLnBrk="1" hangingPunct="1"/>
              <a:t>2</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Hi</a:t>
            </a:r>
            <a:r>
              <a:rPr lang="en-US" baseline="0" dirty="0" smtClean="0">
                <a:latin typeface="Arial" charset="0"/>
                <a:ea typeface="ＭＳ Ｐゴシック" charset="0"/>
                <a:cs typeface="ＭＳ Ｐゴシック" charset="0"/>
              </a:rPr>
              <a:t>, everybody</a:t>
            </a:r>
          </a:p>
          <a:p>
            <a:pPr eaLnBrk="1" hangingPunct="1"/>
            <a:r>
              <a:rPr lang="en-US" baseline="0" dirty="0" smtClean="0">
                <a:latin typeface="Arial" charset="0"/>
                <a:ea typeface="ＭＳ Ｐゴシック" charset="0"/>
                <a:cs typeface="ＭＳ Ｐゴシック" charset="0"/>
              </a:rPr>
              <a:t>I just want to welcome everybody to this beautiful city </a:t>
            </a:r>
          </a:p>
          <a:p>
            <a:pPr eaLnBrk="1" hangingPunct="1"/>
            <a:r>
              <a:rPr lang="en-US" baseline="0" dirty="0" smtClean="0">
                <a:latin typeface="Arial" charset="0"/>
                <a:ea typeface="ＭＳ Ｐゴシック" charset="0"/>
                <a:cs typeface="ＭＳ Ｐゴシック" charset="0"/>
              </a:rPr>
              <a:t>And I’m proud to say all the work I’m going to present today was developed here in Vancouver while I was working at Electronic Arts</a:t>
            </a:r>
          </a:p>
          <a:p>
            <a:pPr eaLnBrk="1" hangingPunct="1"/>
            <a:r>
              <a:rPr lang="en-US" baseline="0" dirty="0" smtClean="0">
                <a:latin typeface="Arial" charset="0"/>
                <a:ea typeface="ＭＳ Ｐゴシック" charset="0"/>
                <a:cs typeface="ＭＳ Ｐゴシック" charset="0"/>
              </a:rPr>
              <a:t>Of course Murphy’s law says that after I got accepted to present here in my home town, and opportunity came up and I moved to San Francisco. </a:t>
            </a:r>
          </a:p>
          <a:p>
            <a:pPr eaLnBrk="1" hangingPunct="1"/>
            <a:r>
              <a:rPr lang="en-US" baseline="0" dirty="0" smtClean="0">
                <a:latin typeface="Arial" charset="0"/>
                <a:ea typeface="ＭＳ Ｐゴシック" charset="0"/>
                <a:cs typeface="ＭＳ Ｐゴシック" charset="0"/>
              </a:rPr>
              <a:t>So I can’t say this is my home town anymore.</a:t>
            </a:r>
            <a:endParaRPr lang="en-US" dirty="0">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20</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And</a:t>
            </a:r>
            <a:r>
              <a:rPr lang="en-US" baseline="0" dirty="0" smtClean="0">
                <a:latin typeface="Arial" charset="0"/>
                <a:ea typeface="ＭＳ Ｐゴシック" charset="0"/>
                <a:cs typeface="ＭＳ Ｐゴシック" charset="0"/>
              </a:rPr>
              <a:t> then finally, when shadows fall on the surface, light will scatter into the shadows</a:t>
            </a:r>
          </a:p>
          <a:p>
            <a:pPr eaLnBrk="1" hangingPunct="1"/>
            <a:r>
              <a:rPr lang="en-US" baseline="0" dirty="0" smtClean="0">
                <a:latin typeface="Arial" charset="0"/>
                <a:ea typeface="ＭＳ Ｐゴシック" charset="0"/>
                <a:cs typeface="ＭＳ Ｐゴシック" charset="0"/>
              </a:rPr>
              <a:t>- Again, creating that unique look of skin</a:t>
            </a:r>
            <a:endParaRPr lang="en-US"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21</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Since I</a:t>
            </a:r>
            <a:r>
              <a:rPr lang="en-US" baseline="0" dirty="0" smtClean="0">
                <a:latin typeface="Arial" charset="0"/>
                <a:ea typeface="ＭＳ Ｐゴシック" charset="0"/>
                <a:cs typeface="ＭＳ Ｐゴシック" charset="0"/>
              </a:rPr>
              <a:t> described the one situation where we don’t have to do anything</a:t>
            </a:r>
          </a:p>
          <a:p>
            <a:pPr eaLnBrk="1" hangingPunct="1">
              <a:buFontTx/>
              <a:buChar char="-"/>
            </a:pPr>
            <a:r>
              <a:rPr lang="en-US" baseline="0" dirty="0" smtClean="0">
                <a:latin typeface="Arial" charset="0"/>
                <a:ea typeface="ＭＳ Ｐゴシック" charset="0"/>
                <a:cs typeface="ＭＳ Ｐゴシック" charset="0"/>
              </a:rPr>
              <a:t>We are really left with 3 phenomena to deal with here</a:t>
            </a:r>
            <a:endParaRPr lang="en-US" baseline="0" dirty="0">
              <a:latin typeface="Arial" charset="0"/>
              <a:ea typeface="ＭＳ Ｐゴシック" charset="0"/>
              <a:cs typeface="ＭＳ Ｐゴシック" charset="0"/>
            </a:endParaRPr>
          </a:p>
          <a:p>
            <a:pPr eaLnBrk="1" hangingPunct="1">
              <a:buFontTx/>
              <a:buChar char="-"/>
            </a:pPr>
            <a:r>
              <a:rPr lang="en-US" baseline="0" dirty="0" smtClean="0">
                <a:latin typeface="Arial" charset="0"/>
                <a:ea typeface="ＭＳ Ｐゴシック" charset="0"/>
                <a:cs typeface="ＭＳ Ｐゴシック" charset="0"/>
              </a:rPr>
              <a:t>If we are going to come anywhere close to TSD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22</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23</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Let’s start with</a:t>
            </a:r>
            <a:r>
              <a:rPr lang="en-US" baseline="0" dirty="0" smtClean="0">
                <a:latin typeface="Arial" charset="0"/>
                <a:ea typeface="ＭＳ Ｐゴシック" charset="0"/>
                <a:cs typeface="ＭＳ Ｐゴシック" charset="0"/>
              </a:rPr>
              <a:t> the effect of surface curvature</a:t>
            </a:r>
            <a:endParaRPr lang="en-US"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24</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 Diffuse</a:t>
            </a:r>
            <a:r>
              <a:rPr lang="en-US" baseline="0" dirty="0" smtClean="0">
                <a:latin typeface="Arial" charset="0"/>
                <a:ea typeface="ＭＳ Ｐゴシック" charset="0"/>
                <a:cs typeface="ＭＳ Ｐゴシック" charset="0"/>
              </a:rPr>
              <a:t> or </a:t>
            </a:r>
            <a:r>
              <a:rPr lang="en-US" baseline="0" dirty="0" err="1" smtClean="0">
                <a:latin typeface="Arial" charset="0"/>
                <a:ea typeface="ＭＳ Ｐゴシック" charset="0"/>
                <a:cs typeface="ＭＳ Ｐゴシック" charset="0"/>
              </a:rPr>
              <a:t>lambertian</a:t>
            </a:r>
            <a:r>
              <a:rPr lang="en-US" baseline="0" dirty="0" smtClean="0">
                <a:latin typeface="Arial" charset="0"/>
                <a:ea typeface="ＭＳ Ｐゴシック" charset="0"/>
                <a:cs typeface="ＭＳ Ｐゴシック" charset="0"/>
              </a:rPr>
              <a:t> fall-off  (basically the N.L in your </a:t>
            </a:r>
            <a:r>
              <a:rPr lang="en-US" baseline="0" dirty="0" err="1" smtClean="0">
                <a:latin typeface="Arial" charset="0"/>
                <a:ea typeface="ＭＳ Ｐゴシック" charset="0"/>
                <a:cs typeface="ＭＳ Ｐゴシック" charset="0"/>
              </a:rPr>
              <a:t>shader</a:t>
            </a:r>
            <a:r>
              <a:rPr lang="en-US" baseline="0" dirty="0" smtClean="0">
                <a:latin typeface="Arial" charset="0"/>
                <a:ea typeface="ＭＳ Ｐゴシック" charset="0"/>
                <a:cs typeface="ＭＳ Ｐゴシック" charset="0"/>
              </a:rPr>
              <a:t>)</a:t>
            </a:r>
            <a:r>
              <a:rPr lang="en-US" baseline="0" dirty="0">
                <a:latin typeface="Arial" charset="0"/>
                <a:ea typeface="ＭＳ Ｐゴシック" charset="0"/>
                <a:cs typeface="ＭＳ Ｐゴシック" charset="0"/>
              </a:rPr>
              <a:t> </a:t>
            </a:r>
            <a:endParaRPr lang="en-US" baseline="0" dirty="0" smtClean="0">
              <a:latin typeface="Arial" charset="0"/>
              <a:ea typeface="ＭＳ Ｐゴシック" charset="0"/>
              <a:cs typeface="ＭＳ Ｐゴシック" charset="0"/>
            </a:endParaRPr>
          </a:p>
          <a:p>
            <a:pPr eaLnBrk="1" hangingPunct="1">
              <a:buFontTx/>
              <a:buChar char="-"/>
            </a:pPr>
            <a:r>
              <a:rPr lang="en-US" baseline="0" dirty="0" smtClean="0">
                <a:latin typeface="Arial" charset="0"/>
                <a:ea typeface="ＭＳ Ｐゴシック" charset="0"/>
                <a:cs typeface="ＭＳ Ｐゴシック" charset="0"/>
              </a:rPr>
              <a:t> Causes an incident light gradient on a surface, when a surface is curved</a:t>
            </a:r>
          </a:p>
          <a:p>
            <a:pPr eaLnBrk="1" hangingPunct="1">
              <a:buFontTx/>
              <a:buChar char="-"/>
            </a:pPr>
            <a:r>
              <a:rPr lang="en-US" baseline="0" dirty="0" smtClean="0">
                <a:latin typeface="Arial" charset="0"/>
                <a:ea typeface="ＭＳ Ｐゴシック" charset="0"/>
                <a:cs typeface="ＭＳ Ｐゴシック" charset="0"/>
              </a:rPr>
              <a:t> So one immediately might think, can we just bake the effect of scattering into the N.L calculation</a:t>
            </a:r>
          </a:p>
          <a:p>
            <a:pPr lvl="1" eaLnBrk="1" hangingPunct="1">
              <a:buFontTx/>
              <a:buChar char="-"/>
            </a:pPr>
            <a:r>
              <a:rPr lang="en-US" baseline="0" dirty="0" smtClean="0">
                <a:latin typeface="Arial" charset="0"/>
                <a:ea typeface="ＭＳ Ｐゴシック" charset="0"/>
                <a:cs typeface="ＭＳ Ｐゴシック" charset="0"/>
              </a:rPr>
              <a:t>Well, yes and this has been done a few times and its usually known as wrap lighting</a:t>
            </a:r>
          </a:p>
          <a:p>
            <a:pPr lvl="1" eaLnBrk="1" hangingPunct="1">
              <a:buFontTx/>
              <a:buChar char="-"/>
            </a:pPr>
            <a:r>
              <a:rPr lang="en-US" baseline="0" dirty="0" smtClean="0">
                <a:latin typeface="Arial" charset="0"/>
                <a:ea typeface="ＭＳ Ｐゴシック" charset="0"/>
                <a:cs typeface="ＭＳ Ｐゴシック" charset="0"/>
              </a:rPr>
              <a:t>GPU gems 1 mentioned this together with TSD</a:t>
            </a:r>
          </a:p>
          <a:p>
            <a:pPr lvl="1" eaLnBrk="1" hangingPunct="1">
              <a:buFontTx/>
              <a:buChar char="-"/>
            </a:pPr>
            <a:r>
              <a:rPr lang="en-US" baseline="0" dirty="0" smtClean="0">
                <a:latin typeface="Arial" charset="0"/>
                <a:ea typeface="ＭＳ Ｐゴシック" charset="0"/>
                <a:cs typeface="ＭＳ Ｐゴシック" charset="0"/>
              </a:rPr>
              <a:t>ATI skin fall-off</a:t>
            </a:r>
          </a:p>
          <a:p>
            <a:pPr lvl="1" eaLnBrk="1" hangingPunct="1">
              <a:buFontTx/>
              <a:buChar char="-"/>
            </a:pPr>
            <a:r>
              <a:rPr lang="en-US" baseline="0" dirty="0" smtClean="0">
                <a:latin typeface="Arial" charset="0"/>
                <a:ea typeface="ＭＳ Ｐゴシック" charset="0"/>
                <a:cs typeface="ＭＳ Ｐゴシック" charset="0"/>
              </a:rPr>
              <a:t>Half-life-2 wrap lighting</a:t>
            </a:r>
          </a:p>
          <a:p>
            <a:pPr lvl="1" eaLnBrk="1" hangingPunct="1">
              <a:buFontTx/>
              <a:buChar char="-"/>
            </a:pPr>
            <a:endParaRPr lang="en-US" baseline="0" dirty="0" smtClean="0">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25</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 What are the real problems with wrap</a:t>
            </a:r>
            <a:r>
              <a:rPr lang="en-US" baseline="0" dirty="0" smtClean="0">
                <a:latin typeface="Arial" charset="0"/>
                <a:ea typeface="ＭＳ Ｐゴシック" charset="0"/>
                <a:cs typeface="ＭＳ Ｐゴシック" charset="0"/>
              </a:rPr>
              <a:t> lighting.</a:t>
            </a:r>
          </a:p>
          <a:p>
            <a:pPr eaLnBrk="1" hangingPunct="1">
              <a:buFontTx/>
              <a:buChar char="-"/>
            </a:pPr>
            <a:r>
              <a:rPr lang="en-US" dirty="0" smtClean="0">
                <a:latin typeface="Arial" charset="0"/>
                <a:ea typeface="ＭＳ Ｐゴシック" charset="0"/>
                <a:cs typeface="ＭＳ Ｐゴシック" charset="0"/>
              </a:rPr>
              <a:t> Why do</a:t>
            </a:r>
            <a:r>
              <a:rPr lang="en-US" baseline="0" dirty="0" smtClean="0">
                <a:latin typeface="Arial" charset="0"/>
                <a:ea typeface="ＭＳ Ｐゴシック" charset="0"/>
                <a:cs typeface="ＭＳ Ｐゴシック" charset="0"/>
              </a:rPr>
              <a:t> people like about texture space diffusion over this technique</a:t>
            </a:r>
          </a:p>
          <a:p>
            <a:pPr eaLnBrk="1" hangingPunct="1">
              <a:buFontTx/>
              <a:buChar char="-"/>
            </a:pPr>
            <a:r>
              <a:rPr lang="en-US" baseline="0" dirty="0" smtClean="0">
                <a:latin typeface="Arial" charset="0"/>
                <a:ea typeface="ＭＳ Ｐゴシック" charset="0"/>
                <a:cs typeface="ＭＳ Ｐゴシック" charset="0"/>
              </a:rPr>
              <a:t> Well think there is really two problems</a:t>
            </a:r>
          </a:p>
          <a:p>
            <a:pPr lvl="1" eaLnBrk="1" hangingPunct="1">
              <a:buFontTx/>
              <a:buChar char="-"/>
            </a:pPr>
            <a:r>
              <a:rPr lang="en-US" baseline="0" dirty="0" smtClean="0">
                <a:latin typeface="Arial" charset="0"/>
                <a:ea typeface="ＭＳ Ｐゴシック" charset="0"/>
                <a:cs typeface="ＭＳ Ｐゴシック" charset="0"/>
              </a:rPr>
              <a:t> First, these techniques are not based on real measured skin diffusion profiles</a:t>
            </a:r>
          </a:p>
          <a:p>
            <a:pPr lvl="1" eaLnBrk="1" hangingPunct="1">
              <a:buFontTx/>
              <a:buChar char="-"/>
            </a:pPr>
            <a:r>
              <a:rPr lang="en-US" baseline="0" dirty="0" smtClean="0">
                <a:latin typeface="Arial" charset="0"/>
                <a:ea typeface="ＭＳ Ｐゴシック" charset="0"/>
                <a:cs typeface="ＭＳ Ｐゴシック" charset="0"/>
              </a:rPr>
              <a:t> Biggest problem, IMO is these techniques don’t account for surface curvature</a:t>
            </a:r>
          </a:p>
          <a:p>
            <a:pPr eaLnBrk="1" hangingPunct="1">
              <a:buFontTx/>
              <a:buChar char="-"/>
            </a:pPr>
            <a:r>
              <a:rPr lang="en-US" baseline="0" dirty="0" smtClean="0">
                <a:latin typeface="Arial" charset="0"/>
                <a:ea typeface="ＭＳ Ｐゴシック" charset="0"/>
                <a:cs typeface="ＭＳ Ｐゴシック" charset="0"/>
              </a:rPr>
              <a:t>If we have a big object, light won’t scatter around it nearly as much as it will for a small object</a:t>
            </a:r>
          </a:p>
          <a:p>
            <a:pPr lvl="1" eaLnBrk="1" hangingPunct="1">
              <a:buFontTx/>
              <a:buChar char="-"/>
            </a:pPr>
            <a:endParaRPr lang="en-US" baseline="0" dirty="0" smtClean="0">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26</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So to</a:t>
            </a:r>
            <a:r>
              <a:rPr lang="en-US" baseline="0" dirty="0" smtClean="0">
                <a:latin typeface="Arial" charset="0"/>
                <a:ea typeface="ＭＳ Ｐゴシック" charset="0"/>
                <a:cs typeface="ＭＳ Ｐゴシック" charset="0"/>
              </a:rPr>
              <a:t> address problems:</a:t>
            </a:r>
            <a:endParaRPr lang="en-US" dirty="0" smtClean="0">
              <a:latin typeface="Arial" charset="0"/>
              <a:ea typeface="ＭＳ Ｐゴシック" charset="0"/>
              <a:cs typeface="ＭＳ Ｐゴシック" charset="0"/>
            </a:endParaRPr>
          </a:p>
          <a:p>
            <a:pPr eaLnBrk="1" hangingPunct="1"/>
            <a:r>
              <a:rPr lang="en-US" dirty="0" smtClean="0">
                <a:latin typeface="Arial" charset="0"/>
                <a:ea typeface="ＭＳ Ｐゴシック" charset="0"/>
                <a:cs typeface="ＭＳ Ｐゴシック" charset="0"/>
              </a:rPr>
              <a:t>For the problem of not being based</a:t>
            </a:r>
            <a:r>
              <a:rPr lang="en-US" baseline="0" dirty="0" smtClean="0">
                <a:latin typeface="Arial" charset="0"/>
                <a:ea typeface="ＭＳ Ｐゴシック" charset="0"/>
                <a:cs typeface="ＭＳ Ｐゴシック" charset="0"/>
              </a:rPr>
              <a:t> on a real skin diffusion profile</a:t>
            </a:r>
          </a:p>
          <a:p>
            <a:pPr eaLnBrk="1" hangingPunct="1"/>
            <a:r>
              <a:rPr lang="en-US" baseline="0" dirty="0" smtClean="0">
                <a:latin typeface="Arial" charset="0"/>
                <a:ea typeface="ＭＳ Ｐゴシック" charset="0"/>
                <a:cs typeface="ＭＳ Ｐゴシック" charset="0"/>
              </a:rPr>
              <a:t>Why don’t we do a full simulation of skin on a diffuse BRDF and see if that gets us better results</a:t>
            </a:r>
          </a:p>
          <a:p>
            <a:pPr eaLnBrk="1" hangingPunct="1"/>
            <a:r>
              <a:rPr lang="en-US" baseline="0" dirty="0" smtClean="0">
                <a:latin typeface="Arial" charset="0"/>
                <a:ea typeface="ＭＳ Ｐゴシック" charset="0"/>
                <a:cs typeface="ＭＳ Ｐゴシック" charset="0"/>
              </a:rPr>
              <a:t>And..</a:t>
            </a:r>
            <a:endParaRPr lang="en-US" dirty="0">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27</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 For the problem of not accounting for surface curvature</a:t>
            </a:r>
            <a:r>
              <a:rPr lang="en-US" baseline="0" dirty="0" smtClean="0">
                <a:latin typeface="Arial" charset="0"/>
                <a:ea typeface="ＭＳ Ｐゴシック" charset="0"/>
                <a:cs typeface="ＭＳ Ｐゴシック" charset="0"/>
              </a:rPr>
              <a:t> (or the different sizes of objects)</a:t>
            </a:r>
          </a:p>
          <a:p>
            <a:pPr eaLnBrk="1" hangingPunct="1"/>
            <a:r>
              <a:rPr lang="en-US" dirty="0" smtClean="0">
                <a:latin typeface="Arial" charset="0"/>
                <a:ea typeface="ＭＳ Ｐゴシック" charset="0"/>
                <a:cs typeface="ＭＳ Ｐゴシック" charset="0"/>
              </a:rPr>
              <a:t>- Why don’t add</a:t>
            </a:r>
            <a:r>
              <a:rPr lang="en-US" baseline="0" dirty="0" smtClean="0">
                <a:latin typeface="Arial" charset="0"/>
                <a:ea typeface="ＭＳ Ｐゴシック" charset="0"/>
                <a:cs typeface="ＭＳ Ｐゴシック" charset="0"/>
              </a:rPr>
              <a:t> curvature as an extra parameter to our BRDF</a:t>
            </a:r>
            <a:endParaRPr lang="en-US" dirty="0">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28</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CA" sz="1000" dirty="0" smtClean="0">
                <a:effectLst/>
                <a:ea typeface="ＭＳ Ｐゴシック" pitchFamily="-112" charset="-128"/>
              </a:rPr>
              <a:t>How do we pre-integrate the effect of scattering on a diffuse BRDF?</a:t>
            </a:r>
            <a:endParaRPr lang="en-CA" sz="900" dirty="0" smtClean="0">
              <a:effectLst/>
              <a:ea typeface="ＭＳ Ｐゴシック" pitchFamily="-112" charset="-128"/>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29</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 We can basically take our</a:t>
            </a:r>
            <a:r>
              <a:rPr lang="en-US" baseline="0" dirty="0" smtClean="0">
                <a:latin typeface="Arial" charset="0"/>
                <a:ea typeface="ＭＳ Ｐゴシック" charset="0"/>
                <a:cs typeface="ＭＳ Ｐゴシック" charset="0"/>
              </a:rPr>
              <a:t> regular diffuse light calculation:</a:t>
            </a:r>
          </a:p>
          <a:p>
            <a:pPr eaLnBrk="1" hangingPunct="1">
              <a:buFontTx/>
              <a:buChar char="-"/>
            </a:pPr>
            <a:r>
              <a:rPr lang="en-US" baseline="0" dirty="0" smtClean="0">
                <a:latin typeface="Arial" charset="0"/>
                <a:ea typeface="ＭＳ Ｐゴシック" charset="0"/>
                <a:cs typeface="ＭＳ Ｐゴシック" charset="0"/>
              </a:rPr>
              <a:t> And calculate exactly what scattering would look like on a sphere of a particular size (or of a particular curvature)</a:t>
            </a:r>
          </a:p>
          <a:p>
            <a:pPr eaLnBrk="1" hangingPunct="1">
              <a:buFontTx/>
              <a:buChar char="-"/>
            </a:pPr>
            <a:r>
              <a:rPr lang="en-US" baseline="0" dirty="0" smtClean="0">
                <a:latin typeface="Arial" charset="0"/>
                <a:ea typeface="ＭＳ Ｐゴシック" charset="0"/>
                <a:cs typeface="ＭＳ Ｐゴシック" charset="0"/>
              </a:rPr>
              <a:t> And we do this by gather all the diffuse light incoming from all points on the sphere (or ring, it’s easier)</a:t>
            </a:r>
          </a:p>
          <a:p>
            <a:pPr eaLnBrk="1" hangingPunct="1">
              <a:buFontTx/>
              <a:buChar char="-"/>
            </a:pPr>
            <a:r>
              <a:rPr lang="en-US" baseline="0" dirty="0" smtClean="0">
                <a:latin typeface="Arial" charset="0"/>
                <a:ea typeface="ＭＳ Ｐゴシック" charset="0"/>
                <a:cs typeface="ＭＳ Ｐゴシック" charset="0"/>
              </a:rPr>
              <a:t> We can really use any expensive technique here since we will just record the results.</a:t>
            </a:r>
          </a:p>
          <a:p>
            <a:pPr eaLnBrk="1" hangingPunct="1">
              <a:buFontTx/>
              <a:buChar char="-"/>
            </a:pPr>
            <a:r>
              <a:rPr lang="en-US" baseline="0" dirty="0" smtClean="0">
                <a:latin typeface="Arial" charset="0"/>
                <a:ea typeface="ＭＳ Ｐゴシック" charset="0"/>
                <a:cs typeface="ＭＳ Ｐゴシック" charset="0"/>
              </a:rPr>
              <a:t> So basically for each point on our diffuse fall-off (the diagram on the right shows one angle between the normal and the light)</a:t>
            </a:r>
          </a:p>
          <a:p>
            <a:pPr eaLnBrk="1" hangingPunct="1">
              <a:buFontTx/>
              <a:buChar char="-"/>
            </a:pPr>
            <a:r>
              <a:rPr lang="en-US" baseline="0" dirty="0" smtClean="0">
                <a:latin typeface="Arial" charset="0"/>
                <a:ea typeface="ＭＳ Ｐゴシック" charset="0"/>
                <a:cs typeface="ＭＳ Ｐゴシック" charset="0"/>
              </a:rPr>
              <a:t> we integrate all the light that would arrive from scattering from the entire sphere</a:t>
            </a:r>
          </a:p>
          <a:p>
            <a:pPr eaLnBrk="1" hangingPunct="1">
              <a:buFontTx/>
              <a:buChar char="-"/>
            </a:pPr>
            <a:r>
              <a:rPr lang="en-US" baseline="0" dirty="0" smtClean="0">
                <a:latin typeface="Arial" charset="0"/>
                <a:ea typeface="ＭＳ Ｐゴシック" charset="0"/>
                <a:cs typeface="ＭＳ Ｐゴシック" charset="0"/>
              </a:rPr>
              <a:t> This is expensive, so we record this value so we can use it later</a:t>
            </a:r>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E6BAF3E-ACA0-BC47-9973-35E894746267}" type="slidenum">
              <a:rPr lang="en-US"/>
              <a:pPr eaLnBrk="1" hangingPunct="1"/>
              <a:t>3</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Anyway, moving on to what I want to present today:</a:t>
            </a:r>
          </a:p>
          <a:p>
            <a:pPr eaLnBrk="1" hangingPunct="1"/>
            <a:r>
              <a:rPr lang="en-US" dirty="0" smtClean="0">
                <a:latin typeface="Arial" charset="0"/>
                <a:ea typeface="ＭＳ Ｐゴシック" charset="0"/>
                <a:cs typeface="ＭＳ Ｐゴシック" charset="0"/>
              </a:rPr>
              <a:t>This image</a:t>
            </a:r>
            <a:r>
              <a:rPr lang="en-US" baseline="0" dirty="0" smtClean="0">
                <a:latin typeface="Arial" charset="0"/>
                <a:ea typeface="ＭＳ Ｐゴシック" charset="0"/>
                <a:cs typeface="ＭＳ Ｐゴシック" charset="0"/>
              </a:rPr>
              <a:t> basically sums up what I want to talk about. I want to talk about rendering very realistic characters with nice soft realistic looking skin.</a:t>
            </a:r>
          </a:p>
          <a:p>
            <a:pPr eaLnBrk="1" hangingPunct="1"/>
            <a:r>
              <a:rPr lang="en-US" baseline="0" dirty="0" smtClean="0">
                <a:latin typeface="Arial" charset="0"/>
                <a:ea typeface="ＭＳ Ｐゴシック" charset="0"/>
                <a:cs typeface="ＭＳ Ｐゴシック" charset="0"/>
              </a:rPr>
              <a:t>What makes what I’m going to talk about unique is </a:t>
            </a:r>
            <a:r>
              <a:rPr lang="en-US" dirty="0" smtClean="0">
                <a:latin typeface="Arial" charset="0"/>
                <a:ea typeface="ＭＳ Ｐゴシック" charset="0"/>
                <a:cs typeface="ＭＳ Ｐゴシック" charset="0"/>
              </a:rPr>
              <a:t>I want to do this purely as a simple</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shader</a:t>
            </a:r>
            <a:r>
              <a:rPr lang="en-US" baseline="0" dirty="0" smtClean="0">
                <a:latin typeface="Arial" charset="0"/>
                <a:ea typeface="ＭＳ Ｐゴシック" charset="0"/>
                <a:cs typeface="ＭＳ Ｐゴシック" charset="0"/>
              </a:rPr>
              <a:t> that you can drop into almost any pipeline.</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Also, I think the process of coming up with this approximation occurs a lot in rendering. So I’m going to talk about that a bit.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30</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So let’s just compare</a:t>
            </a:r>
            <a:r>
              <a:rPr lang="en-US" baseline="0" dirty="0" smtClean="0">
                <a:latin typeface="Arial" charset="0"/>
                <a:ea typeface="ＭＳ Ｐゴシック" charset="0"/>
                <a:cs typeface="ＭＳ Ｐゴシック" charset="0"/>
              </a:rPr>
              <a:t>, just using an accurate profile of skin, to some other approaches that modify the diffuse fall-off to mimic the effect of scattering</a:t>
            </a:r>
            <a:endParaRPr lang="en-US" dirty="0">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31</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a:t>
            </a:r>
            <a:r>
              <a:rPr lang="en-US" baseline="0" dirty="0" smtClean="0">
                <a:latin typeface="Arial" charset="0"/>
                <a:ea typeface="ＭＳ Ｐゴシック" charset="0"/>
                <a:cs typeface="ＭＳ Ｐゴシック" charset="0"/>
              </a:rPr>
              <a:t> first technique I could find, from GPU gems 1, still used gamma space lighting , no tone-mapping</a:t>
            </a:r>
          </a:p>
          <a:p>
            <a:pPr eaLnBrk="1" hangingPunct="1"/>
            <a:r>
              <a:rPr lang="en-US" baseline="0" dirty="0" smtClean="0">
                <a:latin typeface="Arial" charset="0"/>
                <a:ea typeface="ＭＳ Ｐゴシック" charset="0"/>
                <a:cs typeface="ＭＳ Ｐゴシック" charset="0"/>
              </a:rPr>
              <a:t>Basically, just wrapped red light a bit further around </a:t>
            </a:r>
            <a:endParaRPr lang="en-US" dirty="0">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32</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Here’s another example of wrap lighting</a:t>
            </a:r>
          </a:p>
          <a:p>
            <a:pPr eaLnBrk="1" hangingPunct="1">
              <a:buFontTx/>
              <a:buChar char="-"/>
            </a:pPr>
            <a:r>
              <a:rPr lang="en-US" dirty="0" smtClean="0">
                <a:latin typeface="Arial" charset="0"/>
                <a:ea typeface="ＭＳ Ｐゴシック" charset="0"/>
                <a:cs typeface="ＭＳ Ｐゴシック" charset="0"/>
              </a:rPr>
              <a:t>This is</a:t>
            </a:r>
            <a:r>
              <a:rPr lang="en-US" baseline="0" dirty="0" smtClean="0">
                <a:latin typeface="Arial" charset="0"/>
                <a:ea typeface="ＭＳ Ｐゴシック" charset="0"/>
                <a:cs typeface="ＭＳ Ｐゴシック" charset="0"/>
              </a:rPr>
              <a:t> using linear lighting and filmic tone-mapping </a:t>
            </a:r>
          </a:p>
          <a:p>
            <a:pPr eaLnBrk="1" hangingPunct="1">
              <a:buFontTx/>
              <a:buChar char="-"/>
            </a:pPr>
            <a:r>
              <a:rPr lang="en-US" baseline="0" dirty="0" smtClean="0">
                <a:latin typeface="Arial" charset="0"/>
                <a:ea typeface="ＭＳ Ｐゴシック" charset="0"/>
                <a:cs typeface="ＭＳ Ｐゴシック" charset="0"/>
              </a:rPr>
              <a:t>You can see this technique basically extends red green and blue light further around the sphere, but</a:t>
            </a:r>
            <a:endParaRPr lang="en-US" dirty="0">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33</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We can basically</a:t>
            </a:r>
            <a:r>
              <a:rPr lang="en-US" baseline="0" dirty="0" smtClean="0">
                <a:latin typeface="Arial" charset="0"/>
                <a:ea typeface="ＭＳ Ｐゴシック" charset="0"/>
                <a:cs typeface="ＭＳ Ｐゴシック" charset="0"/>
              </a:rPr>
              <a:t> clearly the see where the blue green and red cut offs are, so it doesn’t look very natural.</a:t>
            </a:r>
            <a:endParaRPr lang="en-US" dirty="0">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34</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Now, if we look at the fall-of</a:t>
            </a:r>
            <a:r>
              <a:rPr lang="en-US" baseline="0" dirty="0" smtClean="0">
                <a:latin typeface="Arial" charset="0"/>
                <a:ea typeface="ＭＳ Ｐゴシック" charset="0"/>
                <a:cs typeface="ＭＳ Ｐゴシック" charset="0"/>
              </a:rPr>
              <a:t> we get from pre-integration</a:t>
            </a:r>
          </a:p>
          <a:p>
            <a:pPr eaLnBrk="1" hangingPunct="1"/>
            <a:r>
              <a:rPr lang="en-US" baseline="0" dirty="0" smtClean="0">
                <a:latin typeface="Arial" charset="0"/>
                <a:ea typeface="ＭＳ Ｐゴシック" charset="0"/>
                <a:cs typeface="ＭＳ Ｐゴシック" charset="0"/>
              </a:rPr>
              <a:t>We can see it should already look a lot more smooth and natural</a:t>
            </a:r>
          </a:p>
          <a:p>
            <a:pPr eaLnBrk="1" hangingPunct="1"/>
            <a:r>
              <a:rPr lang="en-US" baseline="0" dirty="0" smtClean="0">
                <a:latin typeface="Arial" charset="0"/>
                <a:ea typeface="ＭＳ Ｐゴシック" charset="0"/>
                <a:cs typeface="ＭＳ Ｐゴシック" charset="0"/>
              </a:rPr>
              <a:t>At this point there shouldn’t be any difference from an offline rendering that uses a volumetric technique</a:t>
            </a:r>
          </a:p>
          <a:p>
            <a:pPr eaLnBrk="1" hangingPunct="1"/>
            <a:r>
              <a:rPr lang="en-US" baseline="0" dirty="0" smtClean="0">
                <a:latin typeface="Arial" charset="0"/>
                <a:ea typeface="ＭＳ Ｐゴシック" charset="0"/>
                <a:cs typeface="ＭＳ Ｐゴシック" charset="0"/>
              </a:rPr>
              <a:t>If there is a difference, just use that offline technique. This is pre-computed anyway.</a:t>
            </a:r>
            <a:endParaRPr lang="en-US" dirty="0">
              <a:latin typeface="Arial"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35</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So the next question is, how is</a:t>
            </a:r>
            <a:r>
              <a:rPr lang="en-US" baseline="0" dirty="0" smtClean="0">
                <a:latin typeface="Arial" charset="0"/>
                <a:ea typeface="ＭＳ Ｐゴシック" charset="0"/>
                <a:cs typeface="ＭＳ Ｐゴシック" charset="0"/>
              </a:rPr>
              <a:t> curvature involved in all of this</a:t>
            </a:r>
          </a:p>
          <a:p>
            <a:pPr eaLnBrk="1" hangingPunct="1"/>
            <a:r>
              <a:rPr lang="en-US" baseline="0" dirty="0" smtClean="0">
                <a:latin typeface="Arial" charset="0"/>
                <a:ea typeface="ＭＳ Ｐゴシック" charset="0"/>
                <a:cs typeface="ＭＳ Ｐゴシック" charset="0"/>
              </a:rPr>
              <a:t>And how is it going to help</a:t>
            </a:r>
            <a:endParaRPr lang="en-US" dirty="0">
              <a:latin typeface="Arial"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36</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Well if</a:t>
            </a:r>
            <a:r>
              <a:rPr lang="en-US" baseline="0" dirty="0" smtClean="0">
                <a:latin typeface="Arial" charset="0"/>
                <a:ea typeface="ＭＳ Ｐゴシック" charset="0"/>
                <a:cs typeface="ＭＳ Ｐゴシック" charset="0"/>
              </a:rPr>
              <a:t> we look at this photo, for example, </a:t>
            </a:r>
          </a:p>
          <a:p>
            <a:pPr eaLnBrk="1" hangingPunct="1">
              <a:buFontTx/>
              <a:buChar char="-"/>
            </a:pPr>
            <a:r>
              <a:rPr lang="en-US" baseline="0" dirty="0" smtClean="0">
                <a:latin typeface="Arial" charset="0"/>
                <a:ea typeface="ＭＳ Ｐゴシック" charset="0"/>
                <a:cs typeface="ＭＳ Ｐゴシック" charset="0"/>
              </a:rPr>
              <a:t> We can see that scattering is a lot more visible on the bridge of the nose</a:t>
            </a:r>
          </a:p>
          <a:p>
            <a:pPr eaLnBrk="1" hangingPunct="1">
              <a:buFontTx/>
              <a:buChar char="-"/>
            </a:pPr>
            <a:r>
              <a:rPr lang="en-US" baseline="0" dirty="0" smtClean="0">
                <a:latin typeface="Arial" charset="0"/>
                <a:ea typeface="ＭＳ Ｐゴシック" charset="0"/>
                <a:cs typeface="ＭＳ Ｐゴシック" charset="0"/>
              </a:rPr>
              <a:t> Compared with on the forehead. </a:t>
            </a:r>
          </a:p>
          <a:p>
            <a:pPr eaLnBrk="1" hangingPunct="1">
              <a:buFontTx/>
              <a:buChar char="-"/>
            </a:pPr>
            <a:r>
              <a:rPr lang="en-US" baseline="0" dirty="0" smtClean="0">
                <a:latin typeface="Arial" charset="0"/>
                <a:ea typeface="ＭＳ Ｐゴシック" charset="0"/>
                <a:cs typeface="ＭＳ Ｐゴシック" charset="0"/>
              </a:rPr>
              <a:t> This is because the higher curvature on the nose creates stronger incident light gradient, </a:t>
            </a:r>
          </a:p>
          <a:p>
            <a:pPr eaLnBrk="1" hangingPunct="1">
              <a:buFontTx/>
              <a:buChar char="-"/>
            </a:pPr>
            <a:r>
              <a:rPr lang="en-US" baseline="0" dirty="0" smtClean="0">
                <a:latin typeface="Arial" charset="0"/>
                <a:ea typeface="ＭＳ Ｐゴシック" charset="0"/>
                <a:cs typeface="ＭＳ Ｐゴシック" charset="0"/>
              </a:rPr>
              <a:t> Which will result in a lot more visible scattering. </a:t>
            </a:r>
            <a:endParaRPr lang="en-US" dirty="0">
              <a:latin typeface="Arial"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37</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-We showed the effect of scattering on one particular curvature</a:t>
            </a:r>
          </a:p>
          <a:p>
            <a:pPr eaLnBrk="1" hangingPunct="1"/>
            <a:r>
              <a:rPr lang="en-US" dirty="0" smtClean="0">
                <a:latin typeface="Arial" charset="0"/>
                <a:ea typeface="ＭＳ Ｐゴシック" charset="0"/>
                <a:cs typeface="ＭＳ Ｐゴシック" charset="0"/>
              </a:rPr>
              <a:t>-S</a:t>
            </a:r>
            <a:r>
              <a:rPr lang="en-US" baseline="0" dirty="0" smtClean="0">
                <a:latin typeface="Arial" charset="0"/>
                <a:ea typeface="ＭＳ Ｐゴシック" charset="0"/>
                <a:cs typeface="ＭＳ Ｐゴシック" charset="0"/>
              </a:rPr>
              <a:t>o let’s see how this works if we apply it to different sizes</a:t>
            </a:r>
          </a:p>
          <a:p>
            <a:pPr eaLnBrk="1" hangingPunct="1"/>
            <a:r>
              <a:rPr lang="en-US" baseline="0" dirty="0" smtClean="0">
                <a:latin typeface="Arial" charset="0"/>
                <a:ea typeface="ＭＳ Ｐゴシック" charset="0"/>
                <a:cs typeface="ＭＳ Ｐゴシック" charset="0"/>
              </a:rPr>
              <a:t>-Let’s decrease the sphere size by a power of two</a:t>
            </a:r>
            <a:endParaRPr lang="en-US" dirty="0">
              <a:latin typeface="Arial"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38</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And again</a:t>
            </a:r>
            <a:endParaRPr lang="en-US" dirty="0">
              <a:latin typeface="Arial"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39</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 So</a:t>
            </a:r>
            <a:r>
              <a:rPr lang="en-US" baseline="0" dirty="0" smtClean="0">
                <a:latin typeface="Arial" charset="0"/>
                <a:ea typeface="ＭＳ Ｐゴシック" charset="0"/>
                <a:cs typeface="ＭＳ Ｐゴシック" charset="0"/>
              </a:rPr>
              <a:t> at this point light scatters right through because this is just a few millimeters thick.</a:t>
            </a:r>
          </a:p>
          <a:p>
            <a:pPr eaLnBrk="1" hangingPunct="1"/>
            <a:r>
              <a:rPr lang="en-US" baseline="0" dirty="0" smtClean="0">
                <a:latin typeface="Arial" charset="0"/>
                <a:ea typeface="ＭＳ Ｐゴシック" charset="0"/>
                <a:cs typeface="ＭＳ Ｐゴシック" charset="0"/>
              </a:rPr>
              <a:t>- Now let’s increase the size by powers of two</a:t>
            </a:r>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4</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buFontTx/>
              <a:buNone/>
            </a:pPr>
            <a:r>
              <a:rPr lang="en-US" dirty="0" smtClean="0">
                <a:latin typeface="Arial" charset="0"/>
                <a:ea typeface="ＭＳ Ｐゴシック" charset="0"/>
                <a:cs typeface="ＭＳ Ｐゴシック" charset="0"/>
              </a:rPr>
              <a:t>As</a:t>
            </a:r>
            <a:r>
              <a:rPr lang="en-US" baseline="0" dirty="0" smtClean="0">
                <a:latin typeface="Arial" charset="0"/>
                <a:ea typeface="ＭＳ Ｐゴシック" charset="0"/>
                <a:cs typeface="ＭＳ Ｐゴシック" charset="0"/>
              </a:rPr>
              <a:t> an overview</a:t>
            </a:r>
          </a:p>
          <a:p>
            <a:pPr eaLnBrk="1" hangingPunct="1">
              <a:buFontTx/>
              <a:buNone/>
            </a:pPr>
            <a:r>
              <a:rPr lang="en-US" baseline="0" dirty="0" smtClean="0">
                <a:latin typeface="Arial" charset="0"/>
                <a:ea typeface="ＭＳ Ｐゴシック" charset="0"/>
                <a:cs typeface="ＭＳ Ｐゴシック" charset="0"/>
              </a:rPr>
              <a:t>I’m going to talk a bit about SSS; The best way of doing this in real-time TSD; A new approach called pre-integrated skin shading; and why tone-mapping is important</a:t>
            </a:r>
          </a:p>
          <a:p>
            <a:pPr eaLnBrk="1" hangingPunct="1">
              <a:buFontTx/>
              <a:buNone/>
            </a:pPr>
            <a:r>
              <a:rPr lang="en-US" baseline="0" dirty="0" smtClean="0">
                <a:latin typeface="Arial" charset="0"/>
                <a:ea typeface="ＭＳ Ｐゴシック" charset="0"/>
                <a:cs typeface="ＭＳ Ｐゴシック" charset="0"/>
              </a:rPr>
              <a:t>Two tricks for character shadow rendering: One that lets you get 16x the depth samples when doing PCF; Improving the quality of variance shadow maps, specifically for character faces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40</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41</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So now we get less and less visible</a:t>
            </a:r>
            <a:r>
              <a:rPr lang="en-US" baseline="0" dirty="0" smtClean="0">
                <a:latin typeface="Arial" charset="0"/>
                <a:ea typeface="ＭＳ Ｐゴシック" charset="0"/>
                <a:cs typeface="ＭＳ Ｐゴシック" charset="0"/>
              </a:rPr>
              <a:t> scattering</a:t>
            </a:r>
            <a:endParaRPr lang="en-US" dirty="0">
              <a:latin typeface="Arial"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42</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43</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So, now that we’ve used</a:t>
            </a:r>
            <a:r>
              <a:rPr lang="en-US" baseline="0" dirty="0" smtClean="0">
                <a:latin typeface="Arial" charset="0"/>
                <a:ea typeface="ＭＳ Ｐゴシック" charset="0"/>
                <a:cs typeface="ＭＳ Ｐゴシック" charset="0"/>
              </a:rPr>
              <a:t> the accurate skin profile to capture the look of scattering on various surface curvatures</a:t>
            </a:r>
          </a:p>
          <a:p>
            <a:pPr eaLnBrk="1" hangingPunct="1"/>
            <a:r>
              <a:rPr lang="en-US" baseline="0" dirty="0" smtClean="0">
                <a:latin typeface="Arial" charset="0"/>
                <a:ea typeface="ＭＳ Ｐゴシック" charset="0"/>
                <a:cs typeface="ＭＳ Ｐゴシック" charset="0"/>
              </a:rPr>
              <a:t>We can store all this data in a simple 2D texture that is parameterized by N.L and curvature </a:t>
            </a:r>
            <a:endParaRPr lang="en-US" dirty="0">
              <a:latin typeface="Arial"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44</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So the next question, where do we get</a:t>
            </a:r>
            <a:r>
              <a:rPr lang="en-US" baseline="0" dirty="0" smtClean="0">
                <a:latin typeface="Arial" charset="0"/>
                <a:ea typeface="ＭＳ Ｐゴシック" charset="0"/>
                <a:cs typeface="ＭＳ Ｐゴシック" charset="0"/>
              </a:rPr>
              <a:t> an estimate of curvature from.</a:t>
            </a:r>
            <a:endParaRPr lang="en-US" dirty="0">
              <a:latin typeface="Arial"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45</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Well it</a:t>
            </a:r>
            <a:r>
              <a:rPr lang="en-US" baseline="0" dirty="0" smtClean="0">
                <a:latin typeface="Arial" charset="0"/>
                <a:ea typeface="ＭＳ Ｐゴシック" charset="0"/>
                <a:cs typeface="ＭＳ Ｐゴシック" charset="0"/>
              </a:rPr>
              <a:t> turns out we can get a first order estimate of curvature by just using a simple similar triangles relationship between the rate of change in our normal vector and the rate of change of our position in world space.  And we can get these infinitesimal changes using derivative instructions. </a:t>
            </a: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46</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And</a:t>
            </a:r>
            <a:r>
              <a:rPr lang="en-US" baseline="0" dirty="0" smtClean="0">
                <a:latin typeface="Arial" charset="0"/>
                <a:ea typeface="ＭＳ Ｐゴシック" charset="0"/>
                <a:cs typeface="ＭＳ Ｐゴシック" charset="0"/>
              </a:rPr>
              <a:t> here we can see the result of applying this on a head model. </a:t>
            </a:r>
          </a:p>
          <a:p>
            <a:pPr eaLnBrk="1" hangingPunct="1"/>
            <a:r>
              <a:rPr lang="en-US" baseline="0" dirty="0" smtClean="0">
                <a:latin typeface="Arial" charset="0"/>
                <a:ea typeface="ＭＳ Ｐゴシック" charset="0"/>
                <a:cs typeface="ＭＳ Ｐゴシック" charset="0"/>
              </a:rPr>
              <a:t>Note: This is made to visualize the curvature, but you should use the correct units from the diffusion profile and then correct for the range of curvatures in the lookup texture.</a:t>
            </a:r>
            <a:endParaRPr lang="en-US" dirty="0">
              <a:latin typeface="Arial"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47</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Unfortunately,</a:t>
            </a:r>
            <a:r>
              <a:rPr lang="en-US" baseline="0" dirty="0" smtClean="0">
                <a:latin typeface="Arial" charset="0"/>
                <a:ea typeface="ＭＳ Ｐゴシック" charset="0"/>
                <a:cs typeface="ＭＳ Ｐゴシック" charset="0"/>
              </a:rPr>
              <a:t> since </a:t>
            </a:r>
            <a:r>
              <a:rPr lang="en-US" baseline="0" dirty="0" err="1" smtClean="0">
                <a:latin typeface="Arial" charset="0"/>
                <a:ea typeface="ＭＳ Ｐゴシック" charset="0"/>
                <a:cs typeface="ＭＳ Ｐゴシック" charset="0"/>
              </a:rPr>
              <a:t>shader</a:t>
            </a:r>
            <a:r>
              <a:rPr lang="en-US" baseline="0" dirty="0" smtClean="0">
                <a:latin typeface="Arial" charset="0"/>
                <a:ea typeface="ＭＳ Ｐゴシック" charset="0"/>
                <a:cs typeface="ＭＳ Ｐゴシック" charset="0"/>
              </a:rPr>
              <a:t> derivatives are constant within a triangle, we get a constant curvature value for each triangle using this approach. </a:t>
            </a:r>
          </a:p>
          <a:p>
            <a:pPr eaLnBrk="1" hangingPunct="1"/>
            <a:r>
              <a:rPr lang="en-US" baseline="0" dirty="0" smtClean="0">
                <a:latin typeface="Arial" charset="0"/>
                <a:ea typeface="ＭＳ Ｐゴシック" charset="0"/>
                <a:cs typeface="ＭＳ Ｐゴシック" charset="0"/>
              </a:rPr>
              <a:t>For smooth meshes this isn’t usually a problem, but even if it does become a problem, we can pre-calculate curvature and store in our mesh vertices, or in </a:t>
            </a:r>
            <a:r>
              <a:rPr lang="en-US" baseline="0" dirty="0" smtClean="0">
                <a:latin typeface="Arial" charset="0"/>
                <a:ea typeface="ＭＳ Ｐゴシック" charset="0"/>
                <a:cs typeface="ＭＳ Ｐゴシック" charset="0"/>
              </a:rPr>
              <a:t>an </a:t>
            </a:r>
            <a:r>
              <a:rPr lang="en-US" baseline="0" dirty="0" smtClean="0">
                <a:latin typeface="Arial" charset="0"/>
                <a:ea typeface="ＭＳ Ｐゴシック" charset="0"/>
                <a:cs typeface="ＭＳ Ｐゴシック" charset="0"/>
              </a:rPr>
              <a:t>auxiliary texture. The trade off is we won’t get </a:t>
            </a:r>
            <a:r>
              <a:rPr lang="en-US" baseline="0" dirty="0" smtClean="0">
                <a:latin typeface="Arial" charset="0"/>
                <a:ea typeface="ＭＳ Ｐゴシック" charset="0"/>
                <a:cs typeface="ＭＳ Ｐゴシック" charset="0"/>
              </a:rPr>
              <a:t>dynamic changes.</a:t>
            </a:r>
            <a:endParaRPr lang="en-US" baseline="0" dirty="0" smtClean="0">
              <a:latin typeface="Arial"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48</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ＭＳ Ｐゴシック" charset="0"/>
                <a:cs typeface="ＭＳ Ｐゴシック" charset="0"/>
              </a:rPr>
              <a:t>Okay,</a:t>
            </a:r>
            <a:r>
              <a:rPr lang="en-US" baseline="0" dirty="0" smtClean="0">
                <a:latin typeface="Arial" charset="0"/>
                <a:ea typeface="ＭＳ Ｐゴシック" charset="0"/>
                <a:cs typeface="ＭＳ Ｐゴシック" charset="0"/>
              </a:rPr>
              <a:t> so now that we’ve talked about surface curvature, let’s look at the effect of scattering on small surface bumps </a:t>
            </a:r>
            <a:endParaRPr lang="en-US"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49</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So</a:t>
            </a:r>
            <a:r>
              <a:rPr lang="en-US" baseline="0" dirty="0" smtClean="0">
                <a:latin typeface="Arial" charset="0"/>
                <a:ea typeface="ＭＳ Ｐゴシック" charset="0"/>
                <a:cs typeface="ＭＳ Ｐゴシック" charset="0"/>
              </a:rPr>
              <a:t> our modified BRDF works for very smooth and curvy surfaces</a:t>
            </a:r>
          </a:p>
          <a:p>
            <a:pPr eaLnBrk="1" hangingPunct="1"/>
            <a:r>
              <a:rPr lang="en-US" baseline="0" dirty="0" smtClean="0">
                <a:latin typeface="Arial" charset="0"/>
                <a:ea typeface="ＭＳ Ｐゴシック" charset="0"/>
                <a:cs typeface="ＭＳ Ｐゴシック" charset="0"/>
              </a:rPr>
              <a:t>What about very small bumps in normal maps that are common on skin</a:t>
            </a:r>
          </a:p>
          <a:p>
            <a:pPr eaLnBrk="1" hangingPunct="1"/>
            <a:r>
              <a:rPr lang="en-US" baseline="0" dirty="0" smtClean="0">
                <a:latin typeface="Arial" charset="0"/>
                <a:ea typeface="ＭＳ Ｐゴシック" charset="0"/>
                <a:cs typeface="ＭＳ Ｐゴシック" charset="0"/>
              </a:rPr>
              <a:t>In this case light should scatter past several surface bumps, so using curvature breaks down at small sizes. </a:t>
            </a:r>
          </a:p>
          <a:p>
            <a:pPr eaLnBrk="1" hangingPunct="1"/>
            <a:r>
              <a:rPr lang="en-US" baseline="0"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5</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When</a:t>
            </a:r>
            <a:r>
              <a:rPr lang="en-US" baseline="0" dirty="0" smtClean="0">
                <a:latin typeface="Arial" charset="0"/>
                <a:ea typeface="ＭＳ Ｐゴシック" charset="0"/>
                <a:cs typeface="ＭＳ Ｐゴシック" charset="0"/>
              </a:rPr>
              <a:t> people talk about realistic skin rendering they usually mention SSS. The first time people realized we might be able get realistic sub-surface scattering in real-time was around 2003 (Matrix sequels). In those films they realized that because skin has limited scattering distance and limited curvature. They could get away without more expensive techniques (ray-tracing or volumetric scattering simulations). Instead, they gathered incident light in a texture (light map), performed a custom tailored blur to mimic scattering of R/G/B light. This wasn’t real-time, but it was still faster/easier.</a:t>
            </a:r>
          </a:p>
          <a:p>
            <a:pPr eaLnBrk="1" hangingPunct="1"/>
            <a:endParaRPr lang="en-US" baseline="0"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50</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A</a:t>
            </a:r>
            <a:r>
              <a:rPr lang="en-US" baseline="0" dirty="0" smtClean="0">
                <a:latin typeface="Arial" charset="0"/>
                <a:ea typeface="ＭＳ Ｐゴシック" charset="0"/>
                <a:cs typeface="ＭＳ Ｐゴシック" charset="0"/>
              </a:rPr>
              <a:t> unique thing about a</a:t>
            </a:r>
            <a:r>
              <a:rPr lang="en-US" dirty="0" smtClean="0">
                <a:latin typeface="Arial" charset="0"/>
                <a:ea typeface="ＭＳ Ｐゴシック" charset="0"/>
                <a:cs typeface="ＭＳ Ｐゴシック" charset="0"/>
              </a:rPr>
              <a:t> normal</a:t>
            </a:r>
            <a:r>
              <a:rPr lang="en-US" baseline="0" dirty="0" smtClean="0">
                <a:latin typeface="Arial" charset="0"/>
                <a:ea typeface="ＭＳ Ｐゴシック" charset="0"/>
                <a:cs typeface="ＭＳ Ｐゴシック" charset="0"/>
              </a:rPr>
              <a:t> map is, now we have easy access to the neighboring bumps in the surface. </a:t>
            </a:r>
          </a:p>
          <a:p>
            <a:pPr eaLnBrk="1" hangingPunct="1"/>
            <a:r>
              <a:rPr lang="en-US" baseline="0" dirty="0" smtClean="0">
                <a:latin typeface="Arial" charset="0"/>
                <a:ea typeface="ＭＳ Ｐゴシック" charset="0"/>
                <a:cs typeface="ＭＳ Ｐゴシック" charset="0"/>
              </a:rPr>
              <a:t>So, we could for example:</a:t>
            </a:r>
          </a:p>
          <a:p>
            <a:pPr eaLnBrk="1" hangingPunct="1"/>
            <a:r>
              <a:rPr lang="en-US" baseline="0" dirty="0" smtClean="0">
                <a:latin typeface="Arial" charset="0"/>
                <a:ea typeface="ＭＳ Ｐゴシック" charset="0"/>
                <a:cs typeface="ＭＳ Ｐゴシック" charset="0"/>
              </a:rPr>
              <a:t>    - Take several samples from our normal map</a:t>
            </a:r>
          </a:p>
          <a:p>
            <a:pPr eaLnBrk="1" hangingPunct="1"/>
            <a:r>
              <a:rPr lang="en-US" baseline="0" dirty="0" smtClean="0">
                <a:latin typeface="Arial" charset="0"/>
                <a:ea typeface="ＭＳ Ｐゴシック" charset="0"/>
                <a:cs typeface="ＭＳ Ｐゴシック" charset="0"/>
              </a:rPr>
              <a:t>    - Perform diffuse lighting  and then sum the results using our skin profile to weight them</a:t>
            </a:r>
          </a:p>
          <a:p>
            <a:pPr eaLnBrk="1" hangingPunct="1"/>
            <a:r>
              <a:rPr lang="en-US" baseline="0" dirty="0" smtClean="0">
                <a:latin typeface="Arial" charset="0"/>
                <a:ea typeface="ＭＳ Ｐゴシック" charset="0"/>
                <a:cs typeface="ＭＳ Ｐゴシック" charset="0"/>
              </a:rPr>
              <a:t>    - But that sounds very inefficient</a:t>
            </a:r>
          </a:p>
          <a:p>
            <a:pPr eaLnBrk="1" hangingPunct="1"/>
            <a:r>
              <a:rPr lang="en-US" baseline="0" dirty="0" smtClean="0">
                <a:latin typeface="Arial" charset="0"/>
                <a:ea typeface="ＭＳ Ｐゴシック" charset="0"/>
                <a:cs typeface="ＭＳ Ｐゴシック" charset="0"/>
              </a:rPr>
              <a:t>What we would rather do, is pre-filter the normal map! So we can use one sample to get the same result.</a:t>
            </a:r>
          </a:p>
          <a:p>
            <a:pPr eaLnBrk="1" hangingPunct="1"/>
            <a:r>
              <a:rPr lang="en-US" baseline="0" dirty="0" smtClean="0">
                <a:latin typeface="Arial" charset="0"/>
                <a:ea typeface="ＭＳ Ｐゴシック" charset="0"/>
                <a:cs typeface="ＭＳ Ｐゴシック" charset="0"/>
              </a:rPr>
              <a:t>It turns out pre-filtering the </a:t>
            </a:r>
            <a:r>
              <a:rPr lang="en-US" baseline="0" dirty="0" err="1" smtClean="0">
                <a:latin typeface="Arial" charset="0"/>
                <a:ea typeface="ＭＳ Ｐゴシック" charset="0"/>
                <a:cs typeface="ＭＳ Ｐゴシック" charset="0"/>
              </a:rPr>
              <a:t>normals</a:t>
            </a:r>
            <a:r>
              <a:rPr lang="en-US" baseline="0" dirty="0" smtClean="0">
                <a:latin typeface="Arial" charset="0"/>
                <a:ea typeface="ＭＳ Ｐゴシック" charset="0"/>
                <a:cs typeface="ＭＳ Ｐゴシック" charset="0"/>
              </a:rPr>
              <a:t> by just simply blurring them, is still correct if all we need is N.L</a:t>
            </a:r>
          </a:p>
          <a:p>
            <a:pPr eaLnBrk="1" hangingPunct="1">
              <a:buFontTx/>
              <a:buNone/>
            </a:pPr>
            <a:r>
              <a:rPr lang="en-US" baseline="0" dirty="0" smtClean="0">
                <a:latin typeface="Arial" charset="0"/>
                <a:ea typeface="ＭＳ Ｐゴシック" charset="0"/>
                <a:cs typeface="ＭＳ Ｐゴシック" charset="0"/>
              </a:rPr>
              <a:t>Unfortunately it isn’t strictly correct when we add diffuse self shadowing term (basically not allowing negative values, saturate(N.L)).</a:t>
            </a:r>
          </a:p>
          <a:p>
            <a:pPr eaLnBrk="1" hangingPunct="1">
              <a:buFontTx/>
              <a:buNone/>
            </a:pPr>
            <a:r>
              <a:rPr lang="en-US" baseline="0" dirty="0" smtClean="0">
                <a:latin typeface="Arial" charset="0"/>
                <a:ea typeface="ＭＳ Ｐゴシック" charset="0"/>
                <a:cs typeface="ＭＳ Ｐゴシック" charset="0"/>
              </a:rPr>
              <a:t>But it’s still very close</a:t>
            </a:r>
          </a:p>
          <a:p>
            <a:pPr eaLnBrk="1" hangingPunct="1"/>
            <a:endParaRPr lang="en-US" baseline="0"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51</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 best</a:t>
            </a:r>
            <a:r>
              <a:rPr lang="en-US" baseline="0" dirty="0" smtClean="0">
                <a:latin typeface="Arial" charset="0"/>
                <a:ea typeface="ＭＳ Ｐゴシック" charset="0"/>
                <a:cs typeface="ＭＳ Ｐゴシック" charset="0"/>
              </a:rPr>
              <a:t> work that I think best demonstrates this, is actually trying to solve the inverse problem of capturing normal maps</a:t>
            </a:r>
          </a:p>
          <a:p>
            <a:pPr eaLnBrk="1" hangingPunct="1"/>
            <a:r>
              <a:rPr lang="en-US" baseline="0" dirty="0" smtClean="0">
                <a:latin typeface="Arial" charset="0"/>
                <a:ea typeface="ＭＳ Ｐゴシック" charset="0"/>
                <a:cs typeface="ＭＳ Ｐゴシック" charset="0"/>
              </a:rPr>
              <a:t>- What these researchers found was when they used different colors of light in their capture system they got different normal maps out.</a:t>
            </a:r>
            <a:endParaRPr lang="en-US" dirty="0">
              <a:latin typeface="Arial"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52</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53</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54</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55</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This</a:t>
            </a:r>
            <a:r>
              <a:rPr lang="en-US" baseline="0" dirty="0" smtClean="0">
                <a:latin typeface="Arial" charset="0"/>
                <a:ea typeface="ＭＳ Ｐゴシック" charset="0"/>
                <a:cs typeface="ＭＳ Ｐゴシック" charset="0"/>
              </a:rPr>
              <a:t> paper also </a:t>
            </a:r>
            <a:r>
              <a:rPr lang="en-US" dirty="0" smtClean="0">
                <a:latin typeface="Arial" charset="0"/>
                <a:ea typeface="ＭＳ Ｐゴシック" charset="0"/>
                <a:cs typeface="ＭＳ Ｐゴシック" charset="0"/>
              </a:rPr>
              <a:t>had nice rendering results</a:t>
            </a:r>
            <a:r>
              <a:rPr lang="en-US" baseline="0" dirty="0" smtClean="0">
                <a:latin typeface="Arial" charset="0"/>
                <a:ea typeface="ＭＳ Ｐゴシック" charset="0"/>
                <a:cs typeface="ＭＳ Ｐゴシック" charset="0"/>
              </a:rPr>
              <a:t> that used 4 normal maps.</a:t>
            </a:r>
          </a:p>
          <a:p>
            <a:pPr eaLnBrk="1" hangingPunct="1"/>
            <a:r>
              <a:rPr lang="en-US" baseline="0" dirty="0" smtClean="0">
                <a:latin typeface="Arial" charset="0"/>
                <a:ea typeface="ＭＳ Ｐゴシック" charset="0"/>
                <a:cs typeface="ＭＳ Ｐゴシック" charset="0"/>
              </a:rPr>
              <a:t>Where each normal map was used to calculate red, green and blue diffuse light, and </a:t>
            </a:r>
            <a:r>
              <a:rPr lang="en-US" baseline="0" dirty="0" err="1" smtClean="0">
                <a:latin typeface="Arial" charset="0"/>
                <a:ea typeface="ＭＳ Ｐゴシック" charset="0"/>
                <a:cs typeface="ＭＳ Ｐゴシック" charset="0"/>
              </a:rPr>
              <a:t>specular</a:t>
            </a:r>
            <a:r>
              <a:rPr lang="en-US" baseline="0" dirty="0" smtClean="0">
                <a:latin typeface="Arial" charset="0"/>
                <a:ea typeface="ＭＳ Ｐゴシック" charset="0"/>
                <a:cs typeface="ＭＳ Ｐゴシック" charset="0"/>
              </a:rPr>
              <a:t> light respectively</a:t>
            </a:r>
            <a:endParaRPr lang="en-US" dirty="0">
              <a:latin typeface="Arial" charset="0"/>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56</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-However,</a:t>
            </a:r>
            <a:r>
              <a:rPr lang="en-US" baseline="0" dirty="0" smtClean="0">
                <a:latin typeface="Arial" charset="0"/>
                <a:ea typeface="ＭＳ Ｐゴシック" charset="0"/>
                <a:cs typeface="ＭＳ Ｐゴシック" charset="0"/>
              </a:rPr>
              <a:t> we don’t need captured normal maps to  use this technique</a:t>
            </a:r>
          </a:p>
          <a:p>
            <a:pPr eaLnBrk="1" hangingPunct="1"/>
            <a:r>
              <a:rPr lang="en-US" baseline="0" dirty="0" smtClean="0">
                <a:latin typeface="Arial" charset="0"/>
                <a:ea typeface="ＭＳ Ｐゴシック" charset="0"/>
                <a:cs typeface="ＭＳ Ｐゴシック" charset="0"/>
              </a:rPr>
              <a:t>-Since blurring normal maps is adequate for pre-filtering</a:t>
            </a:r>
          </a:p>
          <a:p>
            <a:pPr lvl="1" eaLnBrk="1" hangingPunct="1">
              <a:buFontTx/>
              <a:buChar char="-"/>
            </a:pPr>
            <a:r>
              <a:rPr lang="en-US" dirty="0" smtClean="0">
                <a:latin typeface="Arial" charset="0"/>
                <a:ea typeface="ＭＳ Ｐゴシック" charset="0"/>
                <a:cs typeface="ＭＳ Ｐゴシック" charset="0"/>
              </a:rPr>
              <a:t>We can basically start</a:t>
            </a:r>
            <a:r>
              <a:rPr lang="en-US" baseline="0" dirty="0" smtClean="0">
                <a:latin typeface="Arial" charset="0"/>
                <a:ea typeface="ＭＳ Ｐゴシック" charset="0"/>
                <a:cs typeface="ＭＳ Ｐゴシック" charset="0"/>
              </a:rPr>
              <a:t> with our true surface normal (the normal we would use for </a:t>
            </a:r>
            <a:r>
              <a:rPr lang="en-US" baseline="0" dirty="0" err="1" smtClean="0">
                <a:latin typeface="Arial" charset="0"/>
                <a:ea typeface="ＭＳ Ｐゴシック" charset="0"/>
                <a:cs typeface="ＭＳ Ｐゴシック" charset="0"/>
              </a:rPr>
              <a:t>specular</a:t>
            </a:r>
            <a:r>
              <a:rPr lang="en-US" baseline="0" dirty="0" smtClean="0">
                <a:latin typeface="Arial" charset="0"/>
                <a:ea typeface="ＭＳ Ｐゴシック" charset="0"/>
                <a:cs typeface="ＭＳ Ｐゴシック" charset="0"/>
              </a:rPr>
              <a:t>)</a:t>
            </a:r>
          </a:p>
          <a:p>
            <a:pPr lvl="1" eaLnBrk="1" hangingPunct="1">
              <a:buFontTx/>
              <a:buChar char="-"/>
            </a:pPr>
            <a:r>
              <a:rPr lang="en-US" dirty="0" smtClean="0">
                <a:latin typeface="Arial" charset="0"/>
                <a:ea typeface="ＭＳ Ｐゴシック" charset="0"/>
                <a:cs typeface="ＭＳ Ｐゴシック" charset="0"/>
              </a:rPr>
              <a:t>Pre-filter</a:t>
            </a:r>
            <a:r>
              <a:rPr lang="en-US" baseline="0" dirty="0" smtClean="0">
                <a:latin typeface="Arial" charset="0"/>
                <a:ea typeface="ＭＳ Ｐゴシック" charset="0"/>
                <a:cs typeface="ＭＳ Ｐゴシック" charset="0"/>
              </a:rPr>
              <a:t> new normal maps for R/G/B using our skin profile again.</a:t>
            </a:r>
          </a:p>
          <a:p>
            <a:pPr eaLnBrk="1" hangingPunct="1">
              <a:buFontTx/>
              <a:buChar char="-"/>
            </a:pPr>
            <a:r>
              <a:rPr lang="en-US" baseline="0" dirty="0" smtClean="0">
                <a:latin typeface="Arial" charset="0"/>
                <a:ea typeface="ＭＳ Ｐゴシック" charset="0"/>
                <a:cs typeface="ＭＳ Ｐゴシック" charset="0"/>
              </a:rPr>
              <a:t>Optimally for this technique we need 4 normal maps</a:t>
            </a:r>
          </a:p>
          <a:p>
            <a:pPr lvl="1" eaLnBrk="1" hangingPunct="1">
              <a:buFontTx/>
              <a:buNone/>
            </a:pPr>
            <a:r>
              <a:rPr lang="en-US" baseline="0" dirty="0" smtClean="0">
                <a:latin typeface="Arial" charset="0"/>
                <a:ea typeface="ＭＳ Ｐゴシック" charset="0"/>
                <a:cs typeface="ＭＳ Ｐゴシック" charset="0"/>
              </a:rPr>
              <a:t>-I tried this and found it looked really good</a:t>
            </a:r>
          </a:p>
          <a:p>
            <a:pPr lvl="1" eaLnBrk="1" hangingPunct="1">
              <a:buFontTx/>
              <a:buChar char="-"/>
            </a:pPr>
            <a:r>
              <a:rPr lang="en-US" baseline="0" dirty="0" smtClean="0">
                <a:latin typeface="Arial" charset="0"/>
                <a:ea typeface="ＭＳ Ｐゴシック" charset="0"/>
                <a:cs typeface="ＭＳ Ｐゴシック" charset="0"/>
              </a:rPr>
              <a:t>But, that also takes a lot of memory</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baseline="0" dirty="0" smtClean="0">
                <a:latin typeface="Arial" charset="0"/>
                <a:ea typeface="ＭＳ Ｐゴシック" charset="0"/>
                <a:cs typeface="ＭＳ Ｐゴシック" charset="0"/>
              </a:rPr>
              <a:t>So there are some ways to optimize this</a:t>
            </a:r>
          </a:p>
          <a:p>
            <a:pPr lvl="1" eaLnBrk="1" hangingPunct="1">
              <a:buFontTx/>
              <a:buChar char="-"/>
            </a:pPr>
            <a:endParaRPr lang="en-US" baseline="0" dirty="0" smtClean="0">
              <a:latin typeface="Arial" charset="0"/>
              <a:ea typeface="ＭＳ Ｐゴシック" charset="0"/>
              <a:cs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57</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Explain</a:t>
            </a:r>
          </a:p>
          <a:p>
            <a:pPr eaLnBrk="1" hangingPunct="1"/>
            <a:endParaRPr lang="en-US" dirty="0" smtClean="0">
              <a:latin typeface="Arial" charset="0"/>
              <a:ea typeface="ＭＳ Ｐゴシック" charset="0"/>
              <a:cs typeface="ＭＳ Ｐゴシック" charset="0"/>
            </a:endParaRPr>
          </a:p>
          <a:p>
            <a:pPr eaLnBrk="1" hangingPunct="1"/>
            <a:r>
              <a:rPr lang="en-US" dirty="0" smtClean="0">
                <a:latin typeface="Arial" charset="0"/>
                <a:ea typeface="ＭＳ Ｐゴシック" charset="0"/>
                <a:cs typeface="ＭＳ Ｐゴシック" charset="0"/>
              </a:rPr>
              <a:t>Okay let’s look at some</a:t>
            </a:r>
            <a:r>
              <a:rPr lang="en-US" baseline="0" dirty="0" smtClean="0">
                <a:latin typeface="Arial" charset="0"/>
                <a:ea typeface="ＭＳ Ｐゴシック" charset="0"/>
                <a:cs typeface="ＭＳ Ｐゴシック" charset="0"/>
              </a:rPr>
              <a:t> results</a:t>
            </a:r>
            <a:endParaRPr lang="en-US" dirty="0">
              <a:latin typeface="Arial" charset="0"/>
              <a:ea typeface="ＭＳ Ｐゴシック" charset="0"/>
              <a:cs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58</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59</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Explain </a:t>
            </a:r>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6</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buFontTx/>
              <a:buNone/>
            </a:pPr>
            <a:r>
              <a:rPr lang="en-US" dirty="0" smtClean="0">
                <a:latin typeface="Arial" charset="0"/>
                <a:ea typeface="ＭＳ Ｐゴシック" charset="0"/>
                <a:cs typeface="ＭＳ Ｐゴシック" charset="0"/>
              </a:rPr>
              <a:t>The first real-time approach</a:t>
            </a:r>
            <a:r>
              <a:rPr lang="en-US" baseline="0" dirty="0" smtClean="0">
                <a:latin typeface="Arial" charset="0"/>
                <a:ea typeface="ＭＳ Ｐゴシック" charset="0"/>
                <a:cs typeface="ＭＳ Ｐゴシック" charset="0"/>
              </a:rPr>
              <a:t> applied the basically same technique using a 2-pass </a:t>
            </a:r>
            <a:r>
              <a:rPr lang="en-US" baseline="0" dirty="0" err="1" smtClean="0">
                <a:latin typeface="Arial" charset="0"/>
                <a:ea typeface="ＭＳ Ｐゴシック" charset="0"/>
                <a:cs typeface="ＭＳ Ｐゴシック" charset="0"/>
              </a:rPr>
              <a:t>gaussian</a:t>
            </a:r>
            <a:r>
              <a:rPr lang="en-US" baseline="0" dirty="0" smtClean="0">
                <a:latin typeface="Arial" charset="0"/>
                <a:ea typeface="ＭＳ Ｐゴシック" charset="0"/>
                <a:cs typeface="ＭＳ Ｐゴシック" charset="0"/>
              </a:rPr>
              <a:t> blur</a:t>
            </a:r>
          </a:p>
          <a:p>
            <a:pPr eaLnBrk="1" hangingPunct="1">
              <a:buFontTx/>
              <a:buNone/>
            </a:pPr>
            <a:endParaRPr lang="en-US" baseline="0" dirty="0" smtClean="0">
              <a:latin typeface="Arial" charset="0"/>
              <a:ea typeface="ＭＳ Ｐゴシック" charset="0"/>
              <a:cs typeface="ＭＳ Ｐゴシック" charset="0"/>
            </a:endParaRPr>
          </a:p>
          <a:p>
            <a:pPr eaLnBrk="1" hangingPunct="1">
              <a:buFontTx/>
              <a:buNone/>
            </a:pPr>
            <a:endParaRPr lang="en-US" dirty="0">
              <a:latin typeface="Arial" charset="0"/>
              <a:ea typeface="ＭＳ Ｐゴシック" charset="0"/>
              <a:cs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60</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61</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62</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Turns out we can apply a very similar</a:t>
            </a:r>
            <a:r>
              <a:rPr lang="en-US" baseline="0" dirty="0" smtClean="0">
                <a:latin typeface="Arial" charset="0"/>
                <a:ea typeface="ＭＳ Ｐゴシック" charset="0"/>
                <a:cs typeface="ＭＳ Ｐゴシック" charset="0"/>
              </a:rPr>
              <a:t> technique</a:t>
            </a:r>
          </a:p>
          <a:p>
            <a:pPr eaLnBrk="1" hangingPunct="1"/>
            <a:r>
              <a:rPr lang="en-US" baseline="0" dirty="0" smtClean="0">
                <a:latin typeface="Arial" charset="0"/>
                <a:ea typeface="ＭＳ Ｐゴシック" charset="0"/>
                <a:cs typeface="ＭＳ Ｐゴシック" charset="0"/>
              </a:rPr>
              <a:t>If we think of the problem from the perspective of the light, rather than from the perspective of the skin UV</a:t>
            </a:r>
            <a:endParaRPr lang="en-US" dirty="0">
              <a:latin typeface="Arial" charset="0"/>
              <a:ea typeface="ＭＳ Ｐゴシック" charset="0"/>
              <a:cs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63</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This is the result of blurring a hard shadow edge with a box</a:t>
            </a:r>
            <a:r>
              <a:rPr lang="en-US" baseline="0" dirty="0" smtClean="0">
                <a:latin typeface="Arial" charset="0"/>
                <a:ea typeface="ＭＳ Ｐゴシック" charset="0"/>
                <a:cs typeface="ＭＳ Ｐゴシック" charset="0"/>
              </a:rPr>
              <a:t> filter during percentage closer filtering, or something like variance shadow maps</a:t>
            </a:r>
          </a:p>
          <a:p>
            <a:pPr eaLnBrk="1" hangingPunct="1"/>
            <a:r>
              <a:rPr lang="en-US" baseline="0" dirty="0" smtClean="0">
                <a:latin typeface="Arial" charset="0"/>
                <a:ea typeface="ＭＳ Ｐゴシック" charset="0"/>
                <a:cs typeface="ＭＳ Ｐゴシック" charset="0"/>
              </a:rPr>
              <a:t>What I found is that it helps to think of this not as a shadow yet,</a:t>
            </a:r>
          </a:p>
          <a:p>
            <a:pPr eaLnBrk="1" hangingPunct="1"/>
            <a:r>
              <a:rPr lang="en-US" baseline="0" dirty="0" smtClean="0">
                <a:latin typeface="Arial" charset="0"/>
                <a:ea typeface="ＭＳ Ｐゴシック" charset="0"/>
                <a:cs typeface="ＭＳ Ｐゴシック" charset="0"/>
              </a:rPr>
              <a:t>but just a fall-off function we have created from blurring a hard edge (step function) </a:t>
            </a:r>
          </a:p>
          <a:p>
            <a:pPr eaLnBrk="1" hangingPunct="1"/>
            <a:endParaRPr lang="en-US" baseline="0"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64</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In</a:t>
            </a:r>
            <a:r>
              <a:rPr lang="en-US" baseline="0" dirty="0" smtClean="0">
                <a:latin typeface="Arial" charset="0"/>
                <a:ea typeface="ＭＳ Ｐゴシック" charset="0"/>
                <a:cs typeface="ＭＳ Ｐゴシック" charset="0"/>
              </a:rPr>
              <a:t> that situation,</a:t>
            </a:r>
            <a:endParaRPr lang="en-US" dirty="0" smtClean="0">
              <a:latin typeface="Arial" charset="0"/>
              <a:ea typeface="ＭＳ Ｐゴシック" charset="0"/>
              <a:cs typeface="ＭＳ Ｐゴシック" charset="0"/>
            </a:endParaRPr>
          </a:p>
          <a:p>
            <a:pPr eaLnBrk="1" hangingPunct="1"/>
            <a:r>
              <a:rPr lang="en-US" dirty="0" smtClean="0">
                <a:latin typeface="Arial" charset="0"/>
                <a:ea typeface="ＭＳ Ｐゴシック" charset="0"/>
                <a:cs typeface="ＭＳ Ｐゴシック" charset="0"/>
              </a:rPr>
              <a:t>If</a:t>
            </a:r>
            <a:r>
              <a:rPr lang="en-US" baseline="0" dirty="0" smtClean="0">
                <a:latin typeface="Arial" charset="0"/>
                <a:ea typeface="ＭＳ Ｐゴシック" charset="0"/>
                <a:cs typeface="ＭＳ Ｐゴシック" charset="0"/>
              </a:rPr>
              <a:t> we know the blur kernel we used (and again, </a:t>
            </a:r>
            <a:r>
              <a:rPr lang="en-US" b="0" baseline="0" dirty="0" smtClean="0">
                <a:latin typeface="Arial" charset="0"/>
                <a:ea typeface="ＭＳ Ｐゴシック" charset="0"/>
                <a:cs typeface="ＭＳ Ｐゴシック" charset="0"/>
              </a:rPr>
              <a:t>assuming</a:t>
            </a:r>
            <a:r>
              <a:rPr lang="en-US" baseline="0" dirty="0" smtClean="0">
                <a:latin typeface="Arial" charset="0"/>
                <a:ea typeface="ＭＳ Ｐゴシック" charset="0"/>
                <a:cs typeface="ＭＳ Ｐゴシック" charset="0"/>
              </a:rPr>
              <a:t> this is a hard shadow edge)</a:t>
            </a:r>
          </a:p>
          <a:p>
            <a:pPr eaLnBrk="1" hangingPunct="1"/>
            <a:r>
              <a:rPr lang="en-US" baseline="0" dirty="0" smtClean="0">
                <a:latin typeface="Arial" charset="0"/>
                <a:ea typeface="ＭＳ Ｐゴシック" charset="0"/>
                <a:cs typeface="ＭＳ Ｐゴシック" charset="0"/>
              </a:rPr>
              <a:t>Then given the value of the value we get out of our shadow calculation…</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65</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We can actually invert this</a:t>
            </a:r>
            <a:r>
              <a:rPr lang="en-US" baseline="0" dirty="0" smtClean="0">
                <a:latin typeface="Arial" charset="0"/>
                <a:ea typeface="ＭＳ Ｐゴシック" charset="0"/>
                <a:cs typeface="ＭＳ Ｐゴシック" charset="0"/>
              </a:rPr>
              <a:t> fall-off function (at least approximately)</a:t>
            </a:r>
          </a:p>
          <a:p>
            <a:pPr eaLnBrk="1" hangingPunct="1"/>
            <a:r>
              <a:rPr lang="en-US" baseline="0" dirty="0" smtClean="0">
                <a:latin typeface="Arial" charset="0"/>
                <a:ea typeface="ＭＳ Ｐゴシック" charset="0"/>
                <a:cs typeface="ＭＳ Ｐゴシック" charset="0"/>
              </a:rPr>
              <a:t>And get the original position within our fall-off function. So the fall off function can be used as a distance.</a:t>
            </a:r>
            <a:endParaRPr lang="en-US" dirty="0">
              <a:latin typeface="Arial" charset="0"/>
              <a:ea typeface="ＭＳ Ｐゴシック" charset="0"/>
              <a:cs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66</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67</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And</a:t>
            </a:r>
            <a:r>
              <a:rPr lang="en-US"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if have the position/distance</a:t>
            </a:r>
            <a:r>
              <a:rPr lang="en-US" baseline="0" dirty="0" smtClean="0">
                <a:latin typeface="Arial" charset="0"/>
                <a:ea typeface="ＭＳ Ｐゴシック" charset="0"/>
                <a:cs typeface="ＭＳ Ｐゴシック" charset="0"/>
              </a:rPr>
              <a:t> in our fall-off function, we can basically specify a new fall-off function</a:t>
            </a:r>
          </a:p>
          <a:p>
            <a:pPr eaLnBrk="1" hangingPunct="1"/>
            <a:r>
              <a:rPr lang="en-US" baseline="0" dirty="0" smtClean="0">
                <a:latin typeface="Arial" charset="0"/>
                <a:ea typeface="ＭＳ Ｐゴシック" charset="0"/>
                <a:cs typeface="ＭＳ Ｐゴシック" charset="0"/>
              </a:rPr>
              <a:t>One that leaves a bunch of extra space for scattering</a:t>
            </a:r>
          </a:p>
          <a:p>
            <a:pPr eaLnBrk="1" hangingPunct="1"/>
            <a:r>
              <a:rPr lang="en-US" baseline="0" dirty="0" smtClean="0">
                <a:latin typeface="Arial" charset="0"/>
                <a:ea typeface="ＭＳ Ｐゴシック" charset="0"/>
                <a:cs typeface="ＭＳ Ｐゴシック" charset="0"/>
              </a:rPr>
              <a:t>Explain</a:t>
            </a:r>
            <a:endParaRPr lang="en-US" dirty="0">
              <a:latin typeface="Arial" charset="0"/>
              <a:ea typeface="ＭＳ Ｐゴシック" charset="0"/>
              <a:cs typeface="ＭＳ Ｐゴシック"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68</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And then.. And I’m sure this is getting repetitive</a:t>
            </a:r>
            <a:r>
              <a:rPr lang="en-US" baseline="0" dirty="0" smtClean="0">
                <a:latin typeface="Arial" charset="0"/>
                <a:ea typeface="ＭＳ Ｐゴシック" charset="0"/>
                <a:cs typeface="ＭＳ Ｐゴシック" charset="0"/>
              </a:rPr>
              <a:t> by now</a:t>
            </a:r>
          </a:p>
          <a:p>
            <a:pPr eaLnBrk="1" hangingPunct="1"/>
            <a:r>
              <a:rPr lang="en-US" baseline="0" dirty="0" smtClean="0">
                <a:latin typeface="Arial" charset="0"/>
                <a:ea typeface="ＭＳ Ｐゴシック" charset="0"/>
                <a:cs typeface="ＭＳ Ｐゴシック" charset="0"/>
              </a:rPr>
              <a:t>- We can pre-integrate the effect of scattering into shadows using the skin diffusion profile</a:t>
            </a:r>
            <a:endParaRPr lang="en-US" dirty="0">
              <a:latin typeface="Arial" charset="0"/>
              <a:ea typeface="ＭＳ Ｐゴシック" charset="0"/>
              <a:cs typeface="ＭＳ Ｐゴシック"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69</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buFontTx/>
              <a:buChar char="-"/>
            </a:pPr>
            <a:r>
              <a:rPr lang="en-US" dirty="0" smtClean="0">
                <a:latin typeface="Arial" charset="0"/>
                <a:ea typeface="ＭＳ Ｐゴシック" charset="0"/>
                <a:cs typeface="ＭＳ Ｐゴシック" charset="0"/>
              </a:rPr>
              <a:t>And this is what we get. </a:t>
            </a:r>
          </a:p>
          <a:p>
            <a:pPr eaLnBrk="1" hangingPunct="1">
              <a:buFontTx/>
              <a:buChar char="-"/>
            </a:pPr>
            <a:r>
              <a:rPr lang="en-US" dirty="0" smtClean="0">
                <a:latin typeface="Arial" charset="0"/>
                <a:ea typeface="ＭＳ Ｐゴシック" charset="0"/>
                <a:cs typeface="ＭＳ Ｐゴシック" charset="0"/>
              </a:rPr>
              <a:t>So</a:t>
            </a:r>
            <a:r>
              <a:rPr lang="en-US" baseline="0" dirty="0" smtClean="0">
                <a:latin typeface="Arial" charset="0"/>
                <a:ea typeface="ＭＳ Ｐゴシック" charset="0"/>
                <a:cs typeface="ＭＳ Ｐゴシック" charset="0"/>
              </a:rPr>
              <a:t> here, similar to in our diffuse calculation, we have a 2D lookup</a:t>
            </a:r>
          </a:p>
          <a:p>
            <a:pPr lvl="1" eaLnBrk="1" hangingPunct="1">
              <a:buFontTx/>
              <a:buChar char="-"/>
            </a:pPr>
            <a:r>
              <a:rPr lang="en-US" baseline="0" dirty="0" smtClean="0">
                <a:latin typeface="Arial" charset="0"/>
                <a:ea typeface="ＭＳ Ｐゴシック" charset="0"/>
                <a:cs typeface="ＭＳ Ｐゴシック" charset="0"/>
              </a:rPr>
              <a:t>This time the second dimension represents the size of our penumbra in world space</a:t>
            </a:r>
          </a:p>
          <a:p>
            <a:pPr lvl="1" eaLnBrk="1" hangingPunct="1">
              <a:buFontTx/>
              <a:buChar char="-"/>
            </a:pPr>
            <a:r>
              <a:rPr lang="en-US" baseline="0" dirty="0" smtClean="0">
                <a:latin typeface="Arial" charset="0"/>
                <a:ea typeface="ＭＳ Ｐゴシック" charset="0"/>
                <a:cs typeface="ＭＳ Ｐゴシック" charset="0"/>
              </a:rPr>
              <a:t>There might be different sizes due to the slope of the surface, or how much you blur your shadows</a:t>
            </a:r>
          </a:p>
          <a:p>
            <a:pPr eaLnBrk="1" hangingPunct="1">
              <a:buFontTx/>
              <a:buNone/>
            </a:pPr>
            <a:r>
              <a:rPr lang="en-US" baseline="0" dirty="0" smtClean="0">
                <a:latin typeface="Arial" charset="0"/>
                <a:ea typeface="ＭＳ Ｐゴシック" charset="0"/>
                <a:cs typeface="ＭＳ Ｐゴシック" charset="0"/>
              </a:rPr>
              <a:t>-This width can be calculated a number of ways. You can use surface slope </a:t>
            </a:r>
            <a:r>
              <a:rPr lang="en-US" baseline="0" dirty="0" err="1" smtClean="0">
                <a:latin typeface="Arial" charset="0"/>
                <a:ea typeface="ＭＳ Ｐゴシック" charset="0"/>
                <a:cs typeface="ＭＳ Ｐゴシック" charset="0"/>
              </a:rPr>
              <a:t>wrt</a:t>
            </a:r>
            <a:r>
              <a:rPr lang="en-US" baseline="0" dirty="0" smtClean="0">
                <a:latin typeface="Arial" charset="0"/>
                <a:ea typeface="ＭＳ Ｐゴシック" charset="0"/>
                <a:cs typeface="ＭＳ Ｐゴシック" charset="0"/>
              </a:rPr>
              <a:t> the light, or possibly even the derivative of the shadow itself.</a:t>
            </a:r>
          </a:p>
          <a:p>
            <a:pPr eaLnBrk="1" hangingPunct="1">
              <a:buFontTx/>
              <a:buChar char="-"/>
            </a:pPr>
            <a:r>
              <a:rPr lang="en-US" baseline="0" dirty="0" smtClean="0">
                <a:latin typeface="Arial" charset="0"/>
                <a:ea typeface="ＭＳ Ｐゴシック" charset="0"/>
                <a:cs typeface="ＭＳ Ｐゴシック" charset="0"/>
              </a:rPr>
              <a:t>Note, if we had something crazy like a dithered shadow map, we won’t have a hard edge and we might get incorrect scattering.</a:t>
            </a:r>
          </a:p>
          <a:p>
            <a:pPr eaLnBrk="1" hangingPunct="1">
              <a:buFontTx/>
              <a:buChar char="-"/>
            </a:pPr>
            <a:r>
              <a:rPr lang="en-US" baseline="0" dirty="0" smtClean="0">
                <a:latin typeface="Arial" charset="0"/>
                <a:ea typeface="ＭＳ Ｐゴシック" charset="0"/>
                <a:cs typeface="ＭＳ Ｐゴシック" charset="0"/>
              </a:rPr>
              <a:t>Also, in 2D the distance won’t quite be correct, but the look is what’s important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7</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And finally</a:t>
            </a:r>
            <a:r>
              <a:rPr lang="en-US" baseline="0" dirty="0" smtClean="0">
                <a:latin typeface="Arial" charset="0"/>
                <a:ea typeface="ＭＳ Ｐゴシック" charset="0"/>
                <a:cs typeface="ＭＳ Ｐゴシック" charset="0"/>
              </a:rPr>
              <a:t> we got quality matching offline rendered results in the NVIDIA human head demo</a:t>
            </a:r>
            <a:endParaRPr lang="en-US" dirty="0">
              <a:latin typeface="Arial" charset="0"/>
              <a:ea typeface="ＭＳ Ｐゴシック" charset="0"/>
              <a:cs typeface="ＭＳ Ｐゴシック"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70</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71</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72</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73</a:t>
            </a:fld>
            <a:endParaRPr 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Unfortunately</a:t>
            </a:r>
            <a:r>
              <a:rPr lang="en-US" baseline="0" dirty="0" smtClean="0">
                <a:latin typeface="Arial" charset="0"/>
                <a:ea typeface="ＭＳ Ｐゴシック" charset="0"/>
                <a:cs typeface="ＭＳ Ｐゴシック" charset="0"/>
              </a:rPr>
              <a:t> the shadows jump a bit, I should have lined them up for a better comparison.</a:t>
            </a:r>
            <a:endParaRPr lang="en-US" dirty="0">
              <a:latin typeface="Arial" charset="0"/>
              <a:ea typeface="ＭＳ Ｐゴシック" charset="0"/>
              <a:cs typeface="ＭＳ Ｐゴシック"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74</a:t>
            </a:fld>
            <a:endParaRPr 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75</a:t>
            </a:fld>
            <a:endParaRPr 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76</a:t>
            </a:fld>
            <a:endParaRPr 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Same here. Shadows on the cheek change a bit. Should</a:t>
            </a:r>
            <a:r>
              <a:rPr lang="en-US" baseline="0" dirty="0" smtClean="0">
                <a:latin typeface="Arial" charset="0"/>
                <a:ea typeface="ＭＳ Ｐゴシック" charset="0"/>
                <a:cs typeface="ＭＳ Ｐゴシック" charset="0"/>
              </a:rPr>
              <a:t> be lined up to compare.</a:t>
            </a:r>
          </a:p>
          <a:p>
            <a:pPr eaLnBrk="1" hangingPunct="1"/>
            <a:endParaRPr lang="en-US" baseline="0" dirty="0" smtClean="0">
              <a:latin typeface="Arial" charset="0"/>
              <a:ea typeface="ＭＳ Ｐゴシック" charset="0"/>
              <a:cs typeface="ＭＳ Ｐゴシック" charset="0"/>
            </a:endParaRPr>
          </a:p>
          <a:p>
            <a:pPr eaLnBrk="1" hangingPunct="1"/>
            <a:r>
              <a:rPr lang="en-US" baseline="0" dirty="0" smtClean="0">
                <a:latin typeface="Arial" charset="0"/>
                <a:ea typeface="ＭＳ Ｐゴシック" charset="0"/>
                <a:cs typeface="ＭＳ Ｐゴシック" charset="0"/>
              </a:rPr>
              <a:t>Note, spec is probably way too low, but this talk is mostly about SSS and spec is not affected by SSS.</a:t>
            </a:r>
            <a:endParaRPr lang="en-US" dirty="0">
              <a:latin typeface="Arial" charset="0"/>
              <a:ea typeface="ＭＳ Ｐゴシック" charset="0"/>
              <a:cs typeface="ＭＳ Ｐゴシック"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77</a:t>
            </a:fld>
            <a:endParaRPr 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Coming back to touch on shadows a bit</a:t>
            </a:r>
          </a:p>
          <a:p>
            <a:pPr eaLnBrk="1" hangingPunct="1">
              <a:buFontTx/>
              <a:buChar char="-"/>
            </a:pPr>
            <a:r>
              <a:rPr lang="en-US" dirty="0" smtClean="0">
                <a:latin typeface="Arial" charset="0"/>
                <a:ea typeface="ＭＳ Ｐゴシック" charset="0"/>
                <a:cs typeface="ＭＳ Ｐゴシック" charset="0"/>
              </a:rPr>
              <a:t>We need a large</a:t>
            </a:r>
            <a:r>
              <a:rPr lang="en-US" baseline="0" dirty="0" smtClean="0">
                <a:latin typeface="Arial" charset="0"/>
                <a:ea typeface="ＭＳ Ｐゴシック" charset="0"/>
                <a:cs typeface="ＭＳ Ｐゴシック" charset="0"/>
              </a:rPr>
              <a:t> shadow blur kernel if we are going to use part of  it for scattering</a:t>
            </a:r>
          </a:p>
          <a:p>
            <a:pPr eaLnBrk="1" hangingPunct="1">
              <a:buFontTx/>
              <a:buNone/>
            </a:pPr>
            <a:endParaRPr lang="en-US" baseline="0" dirty="0" smtClean="0">
              <a:latin typeface="Arial" charset="0"/>
              <a:ea typeface="ＭＳ Ｐゴシック" charset="0"/>
              <a:cs typeface="ＭＳ Ｐゴシック" charset="0"/>
            </a:endParaRPr>
          </a:p>
          <a:p>
            <a:pPr eaLnBrk="1" hangingPunct="1">
              <a:buFontTx/>
              <a:buNone/>
            </a:pPr>
            <a:r>
              <a:rPr lang="en-US" baseline="0" dirty="0" smtClean="0">
                <a:latin typeface="Arial" charset="0"/>
                <a:ea typeface="ＭＳ Ｐゴシック" charset="0"/>
                <a:cs typeface="ＭＳ Ｐゴシック" charset="0"/>
              </a:rPr>
              <a:t>I want to talk about two improvements for rendering shadows: </a:t>
            </a:r>
          </a:p>
          <a:p>
            <a:pPr eaLnBrk="1" hangingPunct="1">
              <a:buFontTx/>
              <a:buNone/>
            </a:pPr>
            <a:r>
              <a:rPr lang="en-US" baseline="0" dirty="0" smtClean="0">
                <a:latin typeface="Arial" charset="0"/>
                <a:ea typeface="ＭＳ Ｐゴシック" charset="0"/>
                <a:cs typeface="ＭＳ Ｐゴシック" charset="0"/>
              </a:rPr>
              <a:t>- In both cases though, we found that it really helps if you dedicate some extra shadow maps just for close ups on characters</a:t>
            </a:r>
          </a:p>
          <a:p>
            <a:pPr eaLnBrk="1" hangingPunct="1">
              <a:buFontTx/>
              <a:buNone/>
            </a:pPr>
            <a:endParaRPr lang="en-US" dirty="0" smtClean="0">
              <a:latin typeface="Arial" charset="0"/>
              <a:ea typeface="ＭＳ Ｐゴシック" charset="0"/>
              <a:cs typeface="ＭＳ Ｐゴシック" charset="0"/>
            </a:endParaRPr>
          </a:p>
          <a:p>
            <a:pPr eaLnBrk="1" hangingPunct="1">
              <a:buFontTx/>
              <a:buNone/>
            </a:pPr>
            <a:r>
              <a:rPr lang="en-US" dirty="0" smtClean="0">
                <a:latin typeface="Arial" charset="0"/>
                <a:ea typeface="ＭＳ Ｐゴシック" charset="0"/>
                <a:cs typeface="ＭＳ Ｐゴシック" charset="0"/>
              </a:rPr>
              <a:t>Explain</a:t>
            </a:r>
            <a:r>
              <a:rPr lang="en-US" baseline="0" dirty="0" smtClean="0">
                <a:latin typeface="Arial" charset="0"/>
                <a:ea typeface="ＭＳ Ｐゴシック" charset="0"/>
                <a:cs typeface="ＭＳ Ｐゴシック" charset="0"/>
              </a:rPr>
              <a:t> cheating</a:t>
            </a:r>
            <a:endParaRPr lang="en-US" dirty="0">
              <a:latin typeface="Arial" charset="0"/>
              <a:ea typeface="ＭＳ Ｐゴシック" charset="0"/>
              <a:cs typeface="ＭＳ Ｐゴシック"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78</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One technique</a:t>
            </a:r>
            <a:r>
              <a:rPr lang="en-US" baseline="0" dirty="0" smtClean="0">
                <a:latin typeface="Arial" charset="0"/>
                <a:ea typeface="ＭＳ Ｐゴシック" charset="0"/>
                <a:cs typeface="ＭＳ Ｐゴシック" charset="0"/>
              </a:rPr>
              <a:t> is called pixel quad amortization</a:t>
            </a:r>
          </a:p>
          <a:p>
            <a:pPr eaLnBrk="1" hangingPunct="1">
              <a:buFontTx/>
              <a:buNone/>
            </a:pPr>
            <a:r>
              <a:rPr lang="en-US" baseline="0" dirty="0" smtClean="0">
                <a:latin typeface="Arial" charset="0"/>
                <a:ea typeface="ＭＳ Ｐゴシック" charset="0"/>
                <a:cs typeface="ＭＳ Ｐゴシック" charset="0"/>
              </a:rPr>
              <a:t>And this is really a more general technique that I hope that will be more formally supported in the future APIs, but the one sentence summary of this is that hardware doesn’t actually render pixels, it renders quads on the screen. Since the derivative instructions compare neighboring pixels in a quad, we can basically share calculations across one quad. So we used this for PCF and we could basically reduce the number of PCF samples by a factor of 4. </a:t>
            </a:r>
          </a:p>
          <a:p>
            <a:pPr eaLnBrk="1" hangingPunct="1">
              <a:buFontTx/>
              <a:buNone/>
            </a:pPr>
            <a:r>
              <a:rPr lang="en-US" baseline="0" dirty="0" smtClean="0">
                <a:latin typeface="Arial" charset="0"/>
                <a:ea typeface="ＭＳ Ｐゴシック" charset="0"/>
                <a:cs typeface="ＭＳ Ｐゴシック" charset="0"/>
              </a:rPr>
              <a:t>- 8x8 PCF kernel that touches 64 shadow map </a:t>
            </a:r>
            <a:r>
              <a:rPr lang="en-US" baseline="0" dirty="0" err="1" smtClean="0">
                <a:latin typeface="Arial" charset="0"/>
                <a:ea typeface="ＭＳ Ｐゴシック" charset="0"/>
                <a:cs typeface="ＭＳ Ｐゴシック" charset="0"/>
              </a:rPr>
              <a:t>texels</a:t>
            </a:r>
            <a:r>
              <a:rPr lang="en-US" baseline="0" dirty="0" smtClean="0">
                <a:latin typeface="Arial" charset="0"/>
                <a:ea typeface="ＭＳ Ｐゴシック" charset="0"/>
                <a:cs typeface="ＭＳ Ｐゴシック" charset="0"/>
              </a:rPr>
              <a:t> with only 4 samples</a:t>
            </a:r>
          </a:p>
          <a:p>
            <a:pPr eaLnBrk="1" hangingPunct="1">
              <a:buFontTx/>
              <a:buChar char="-"/>
            </a:pPr>
            <a:r>
              <a:rPr lang="en-US" baseline="0" dirty="0" smtClean="0">
                <a:latin typeface="Arial" charset="0"/>
                <a:ea typeface="ＭＳ Ｐゴシック" charset="0"/>
                <a:cs typeface="ＭＳ Ｐゴシック" charset="0"/>
              </a:rPr>
              <a:t> Unfortunately this only works on certain hardware due to the different ways derivatives are calculated</a:t>
            </a:r>
          </a:p>
          <a:p>
            <a:pPr eaLnBrk="1" hangingPunct="1">
              <a:buFontTx/>
              <a:buChar char="-"/>
            </a:pPr>
            <a:r>
              <a:rPr lang="en-US" baseline="0" dirty="0" smtClean="0">
                <a:latin typeface="Arial" charset="0"/>
                <a:ea typeface="ＭＳ Ｐゴシック" charset="0"/>
                <a:cs typeface="ＭＳ Ｐゴシック" charset="0"/>
              </a:rPr>
              <a:t> I think DX11 might solve this, since they support both coarse and fine derivatives</a:t>
            </a:r>
          </a:p>
          <a:p>
            <a:pPr eaLnBrk="1" hangingPunct="1">
              <a:buFontTx/>
              <a:buChar char="-"/>
            </a:pPr>
            <a:r>
              <a:rPr lang="en-US" baseline="0" dirty="0" smtClean="0">
                <a:latin typeface="Arial" charset="0"/>
                <a:ea typeface="ＭＳ Ｐゴシック" charset="0"/>
                <a:cs typeface="ＭＳ Ｐゴシック" charset="0"/>
              </a:rPr>
              <a:t> Read more about this in GPU Pro 2</a:t>
            </a:r>
          </a:p>
          <a:p>
            <a:pPr eaLnBrk="1" hangingPunct="1">
              <a:buFontTx/>
              <a:buChar char="-"/>
            </a:pPr>
            <a:r>
              <a:rPr lang="en-US" baseline="0" dirty="0" smtClean="0">
                <a:latin typeface="Arial" charset="0"/>
                <a:ea typeface="ＭＳ Ｐゴシック" charset="0"/>
                <a:cs typeface="ＭＳ Ｐゴシック" charset="0"/>
              </a:rPr>
              <a:t> Please contact me if you try this in DX11 </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79</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a:t>
            </a:r>
            <a:r>
              <a:rPr lang="en-US" baseline="0" dirty="0" smtClean="0">
                <a:latin typeface="Arial" charset="0"/>
                <a:ea typeface="ＭＳ Ｐゴシック" charset="0"/>
                <a:cs typeface="ＭＳ Ｐゴシック" charset="0"/>
              </a:rPr>
              <a:t> second shadow map technique I want to mention is a variant on variance shadow maps</a:t>
            </a:r>
          </a:p>
          <a:p>
            <a:pPr eaLnBrk="1" hangingPunct="1"/>
            <a:r>
              <a:rPr lang="en-US" baseline="0" dirty="0" smtClean="0">
                <a:latin typeface="Arial" charset="0"/>
                <a:ea typeface="ＭＳ Ｐゴシック" charset="0"/>
                <a:cs typeface="ＭＳ Ｐゴシック" charset="0"/>
              </a:rPr>
              <a:t>-Basically if you use variance shadows for characters I noticed that there are a lot of artifacts that become apparent</a:t>
            </a:r>
            <a:endParaRPr lang="en-US" baseline="0" dirty="0">
              <a:latin typeface="Arial" charset="0"/>
              <a:ea typeface="ＭＳ Ｐゴシック" charset="0"/>
              <a:cs typeface="ＭＳ Ｐゴシック" charset="0"/>
            </a:endParaRPr>
          </a:p>
          <a:p>
            <a:pPr eaLnBrk="1" hangingPunct="1"/>
            <a:r>
              <a:rPr lang="en-US" baseline="0" dirty="0" smtClean="0">
                <a:latin typeface="Arial" charset="0"/>
                <a:ea typeface="ＭＳ Ｐゴシック" charset="0"/>
                <a:cs typeface="ＭＳ Ｐゴシック" charset="0"/>
              </a:rPr>
              <a:t>-Explain the reason this happens</a:t>
            </a:r>
          </a:p>
          <a:p>
            <a:pPr eaLnBrk="1" hangingPunct="1"/>
            <a:r>
              <a:rPr lang="en-US" baseline="0" dirty="0" smtClean="0">
                <a:latin typeface="Arial" charset="0"/>
                <a:ea typeface="ＭＳ Ｐゴシック" charset="0"/>
                <a:cs typeface="ＭＳ Ｐゴシック" charset="0"/>
              </a:rPr>
              <a:t>-I found that when we used a dedicated shadow map</a:t>
            </a:r>
          </a:p>
          <a:p>
            <a:pPr eaLnBrk="1" hangingPunct="1"/>
            <a:r>
              <a:rPr lang="en-US" baseline="0" dirty="0" smtClean="0">
                <a:latin typeface="Arial" charset="0"/>
                <a:ea typeface="ＭＳ Ｐゴシック" charset="0"/>
                <a:cs typeface="ＭＳ Ｐゴシック" charset="0"/>
              </a:rPr>
              <a:t>    - Can basically correct from this by adding an extra channel in our variance shadow map (</a:t>
            </a:r>
            <a:r>
              <a:rPr lang="en-US" baseline="0" dirty="0" err="1" smtClean="0">
                <a:latin typeface="Arial" charset="0"/>
                <a:ea typeface="ＭＳ Ｐゴシック" charset="0"/>
                <a:cs typeface="ＭＳ Ｐゴシック" charset="0"/>
              </a:rPr>
              <a:t>eg</a:t>
            </a:r>
            <a:r>
              <a:rPr lang="en-US" baseline="0" dirty="0" smtClean="0">
                <a:latin typeface="Arial" charset="0"/>
                <a:ea typeface="ＭＳ Ｐゴシック" charset="0"/>
                <a:cs typeface="ＭＳ Ｐゴシック" charset="0"/>
              </a:rPr>
              <a:t>. 10 bits each)</a:t>
            </a:r>
          </a:p>
          <a:p>
            <a:pPr eaLnBrk="1" hangingPunct="1"/>
            <a:endParaRPr lang="en-US" baseline="0" dirty="0" smtClean="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8</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NVIDIA</a:t>
            </a:r>
            <a:r>
              <a:rPr lang="en-US" baseline="0" dirty="0" smtClean="0">
                <a:latin typeface="Arial" charset="0"/>
                <a:ea typeface="ＭＳ Ｐゴシック" charset="0"/>
                <a:cs typeface="ＭＳ Ｐゴシック" charset="0"/>
              </a:rPr>
              <a:t> Human Head </a:t>
            </a:r>
          </a:p>
          <a:p>
            <a:pPr eaLnBrk="1" hangingPunct="1">
              <a:buFontTx/>
              <a:buNone/>
            </a:pPr>
            <a:r>
              <a:rPr lang="en-US" baseline="0" dirty="0" smtClean="0">
                <a:latin typeface="Arial" charset="0"/>
                <a:ea typeface="ＭＳ Ｐゴシック" charset="0"/>
                <a:cs typeface="ＭＳ Ｐゴシック" charset="0"/>
              </a:rPr>
              <a:t>Still probably the gold standard for real-time skin rendering</a:t>
            </a:r>
          </a:p>
          <a:p>
            <a:pPr eaLnBrk="1" hangingPunct="1">
              <a:buFontTx/>
              <a:buChar char="-"/>
            </a:pPr>
            <a:endParaRPr lang="en-US" dirty="0">
              <a:latin typeface="Arial" charset="0"/>
              <a:ea typeface="ＭＳ Ｐゴシック" charset="0"/>
              <a:cs typeface="ＭＳ Ｐゴシック"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80</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81</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Film actually looks a lot better than digital in this respect.</a:t>
            </a:r>
            <a:endParaRPr lang="en-US" dirty="0">
              <a:latin typeface="Arial" charset="0"/>
              <a:ea typeface="ＭＳ Ｐゴシック" charset="0"/>
              <a:cs typeface="ＭＳ Ｐゴシック"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82</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83</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84</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85</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86</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87</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88</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89</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9</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What was unique about this approach:</a:t>
            </a:r>
            <a:r>
              <a:rPr lang="en-US" baseline="0" dirty="0" smtClean="0">
                <a:latin typeface="Arial" charset="0"/>
                <a:ea typeface="ＭＳ Ｐゴシック" charset="0"/>
                <a:cs typeface="ＭＳ Ｐゴシック" charset="0"/>
              </a:rPr>
              <a:t> Used measured data from real skin, and then fit that data with a sum of </a:t>
            </a:r>
            <a:r>
              <a:rPr lang="en-US" baseline="0" dirty="0" err="1" smtClean="0">
                <a:latin typeface="Arial" charset="0"/>
                <a:ea typeface="ＭＳ Ｐゴシック" charset="0"/>
                <a:cs typeface="ＭＳ Ｐゴシック" charset="0"/>
              </a:rPr>
              <a:t>gaussians</a:t>
            </a:r>
            <a:r>
              <a:rPr lang="en-US" baseline="0" dirty="0" smtClean="0">
                <a:latin typeface="Arial" charset="0"/>
                <a:ea typeface="ＭＳ Ｐゴシック" charset="0"/>
                <a:cs typeface="ＭＳ Ｐゴシック" charset="0"/>
              </a:rPr>
              <a:t> approximation. Could be performed using a set of 2-pass </a:t>
            </a:r>
            <a:r>
              <a:rPr lang="en-US" baseline="0" dirty="0" err="1" smtClean="0">
                <a:latin typeface="Arial" charset="0"/>
                <a:ea typeface="ＭＳ Ｐゴシック" charset="0"/>
                <a:cs typeface="ＭＳ Ｐゴシック" charset="0"/>
              </a:rPr>
              <a:t>gaussian</a:t>
            </a:r>
            <a:r>
              <a:rPr lang="en-US" baseline="0" dirty="0" smtClean="0">
                <a:latin typeface="Arial" charset="0"/>
                <a:ea typeface="ＭＳ Ｐゴシック" charset="0"/>
                <a:cs typeface="ＭＳ Ｐゴシック" charset="0"/>
              </a:rPr>
              <a:t> blurs (which had different weights for R/G/B)</a:t>
            </a:r>
            <a:endParaRPr lang="en-US" dirty="0">
              <a:latin typeface="Arial" charset="0"/>
              <a:ea typeface="ＭＳ Ｐゴシック" charset="0"/>
              <a:cs typeface="ＭＳ Ｐゴシック"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90</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7335E2F-DD1C-A44A-99A2-57E0AA7C5018}" type="slidenum">
              <a:rPr lang="en-US"/>
              <a:pPr eaLnBrk="1" hangingPunct="1"/>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92</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Thanks</a:t>
            </a:r>
            <a:r>
              <a:rPr lang="en-US" baseline="0" dirty="0" smtClean="0">
                <a:latin typeface="Arial" charset="0"/>
                <a:ea typeface="ＭＳ Ｐゴシック" charset="0"/>
                <a:cs typeface="ＭＳ Ｐゴシック" charset="0"/>
              </a:rPr>
              <a:t> to Angelo </a:t>
            </a:r>
            <a:r>
              <a:rPr lang="en-US" baseline="0" dirty="0" err="1" smtClean="0">
                <a:latin typeface="Arial" charset="0"/>
                <a:ea typeface="ＭＳ Ｐゴシック" charset="0"/>
                <a:cs typeface="ＭＳ Ｐゴシック" charset="0"/>
              </a:rPr>
              <a:t>Pesce</a:t>
            </a:r>
            <a:r>
              <a:rPr lang="en-US" baseline="0" dirty="0" smtClean="0">
                <a:latin typeface="Arial" charset="0"/>
                <a:ea typeface="ＭＳ Ｐゴシック" charset="0"/>
                <a:cs typeface="ＭＳ Ｐゴシック" charset="0"/>
              </a:rPr>
              <a:t> for pointing out this </a:t>
            </a:r>
            <a:r>
              <a:rPr lang="en-US" baseline="0" dirty="0" err="1" smtClean="0">
                <a:latin typeface="Arial" charset="0"/>
                <a:ea typeface="ＭＳ Ｐゴシック" charset="0"/>
                <a:cs typeface="ＭＳ Ｐゴシック" charset="0"/>
              </a:rPr>
              <a:t>cos</a:t>
            </a:r>
            <a:r>
              <a:rPr lang="en-US" baseline="0" dirty="0" smtClean="0">
                <a:latin typeface="Arial" charset="0"/>
                <a:ea typeface="ＭＳ Ｐゴシック" charset="0"/>
                <a:cs typeface="ＭＳ Ｐゴシック" charset="0"/>
              </a:rPr>
              <a:t> should be clamped!  The included code doesn’t have this mistake, but the included code integrates from -pi/2 to pi/2.  This should be -pi to pi. </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294642" y="838200"/>
            <a:ext cx="6746015" cy="946683"/>
          </a:xfrm>
        </p:spPr>
        <p:txBody>
          <a:bodyPr/>
          <a:lstStyle>
            <a:lvl1pPr algn="ctr">
              <a:defRPr sz="3200">
                <a:solidFill>
                  <a:schemeClr val="bg2"/>
                </a:solidFill>
              </a:defRPr>
            </a:lvl1pPr>
          </a:lstStyle>
          <a:p>
            <a:r>
              <a:rPr lang="en-US" dirty="0"/>
              <a:t>Click to edit Master title style</a:t>
            </a:r>
          </a:p>
        </p:txBody>
      </p:sp>
      <p:sp>
        <p:nvSpPr>
          <p:cNvPr id="44035" name="Rectangle 3"/>
          <p:cNvSpPr>
            <a:spLocks noGrp="1" noChangeArrowheads="1"/>
          </p:cNvSpPr>
          <p:nvPr>
            <p:ph type="subTitle" idx="1"/>
          </p:nvPr>
        </p:nvSpPr>
        <p:spPr>
          <a:xfrm>
            <a:off x="297181" y="1981200"/>
            <a:ext cx="6744970" cy="1680211"/>
          </a:xfrm>
        </p:spPr>
        <p:txBody>
          <a:bodyPr/>
          <a:lstStyle>
            <a:lvl1pPr marL="0" indent="0" algn="ctr">
              <a:buFontTx/>
              <a:buNone/>
              <a:defRPr>
                <a:solidFill>
                  <a:schemeClr val="tx1"/>
                </a:solidFill>
              </a:defRPr>
            </a:lvl1pPr>
          </a:lstStyle>
          <a:p>
            <a:r>
              <a:rPr lang="en-US" dirty="0"/>
              <a:t>Click to edit Master subtitle style</a:t>
            </a:r>
          </a:p>
        </p:txBody>
      </p:sp>
      <p:pic>
        <p:nvPicPr>
          <p:cNvPr id="4" name="Picture 3" descr="Logo-Right.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6200" y="3432670"/>
            <a:ext cx="2133600" cy="605930"/>
          </a:xfrm>
          <a:prstGeom prst="rect">
            <a:avLst/>
          </a:prstGeom>
        </p:spPr>
      </p:pic>
      <p:sp>
        <p:nvSpPr>
          <p:cNvPr id="5" name="TextBox 4"/>
          <p:cNvSpPr txBox="1"/>
          <p:nvPr userDrawn="1"/>
        </p:nvSpPr>
        <p:spPr>
          <a:xfrm>
            <a:off x="1143000" y="2971800"/>
            <a:ext cx="5334000" cy="261610"/>
          </a:xfrm>
          <a:prstGeom prst="rect">
            <a:avLst/>
          </a:prstGeom>
          <a:noFill/>
        </p:spPr>
        <p:txBody>
          <a:bodyPr wrap="square" rtlCol="0">
            <a:spAutoFit/>
          </a:bodyPr>
          <a:lstStyle/>
          <a:p>
            <a:pPr algn="ctr"/>
            <a:r>
              <a:rPr lang="en-US" sz="1100" b="1" dirty="0" smtClean="0">
                <a:latin typeface="Calibri" pitchFamily="34" charset="0"/>
                <a:cs typeface="Calibri" pitchFamily="34" charset="0"/>
              </a:rPr>
              <a:t>Advances in Real-Time Rendering in</a:t>
            </a:r>
            <a:r>
              <a:rPr lang="en-US" sz="1100" b="1" baseline="0" dirty="0" smtClean="0">
                <a:latin typeface="Calibri" pitchFamily="34" charset="0"/>
                <a:cs typeface="Calibri" pitchFamily="34" charset="0"/>
              </a:rPr>
              <a:t> Games</a:t>
            </a:r>
            <a:endParaRPr lang="en-US" sz="1100" b="1" dirty="0">
              <a:latin typeface="Calibri" pitchFamily="34" charset="0"/>
              <a:cs typeface="Calibri" pitchFamily="34" charset="0"/>
            </a:endParaRPr>
          </a:p>
        </p:txBody>
      </p:sp>
    </p:spTree>
    <p:extLst>
      <p:ext uri="{BB962C8B-B14F-4D97-AF65-F5344CB8AC3E}">
        <p14:creationId xmlns:p14="http://schemas.microsoft.com/office/powerpoint/2010/main" xmlns="" val="39506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3"/>
          <p:cNvGrpSpPr/>
          <p:nvPr userDrawn="1"/>
        </p:nvGrpSpPr>
        <p:grpSpPr>
          <a:xfrm>
            <a:off x="0" y="0"/>
            <a:ext cx="7315200" cy="647700"/>
            <a:chOff x="0" y="0"/>
            <a:chExt cx="7315200" cy="647700"/>
          </a:xfrm>
        </p:grpSpPr>
        <p:pic>
          <p:nvPicPr>
            <p:cNvPr id="5" name="Picture 4" descr="S11_SlideBack3.png"/>
            <p:cNvPicPr>
              <a:picLocks noChangeAspect="1"/>
            </p:cNvPicPr>
            <p:nvPr/>
          </p:nvPicPr>
          <p:blipFill rotWithShape="1">
            <a:blip r:embed="rId2">
              <a:extLst>
                <a:ext uri="{28A0092B-C50C-407E-A947-70E740481C1C}">
                  <a14:useLocalDpi xmlns:a14="http://schemas.microsoft.com/office/drawing/2010/main" xmlns="" val="0"/>
                </a:ext>
              </a:extLst>
            </a:blip>
            <a:srcRect b="84259"/>
            <a:stretch/>
          </p:blipFill>
          <p:spPr>
            <a:xfrm>
              <a:off x="0" y="0"/>
              <a:ext cx="7315200" cy="647700"/>
            </a:xfrm>
            <a:prstGeom prst="rect">
              <a:avLst/>
            </a:prstGeom>
          </p:spPr>
        </p:pic>
        <p:pic>
          <p:nvPicPr>
            <p:cNvPr id="6" name="Picture 5" descr="S11_LogoHor.png"/>
            <p:cNvPicPr>
              <a:picLocks noChangeAspect="1"/>
            </p:cNvPicPr>
            <p:nvPr/>
          </p:nvPicPr>
          <p:blipFill rotWithShape="1">
            <a:blip r:embed="rId3">
              <a:extLst>
                <a:ext uri="{28A0092B-C50C-407E-A947-70E740481C1C}">
                  <a14:useLocalDpi xmlns:a14="http://schemas.microsoft.com/office/drawing/2010/main" xmlns="" val="0"/>
                </a:ext>
              </a:extLst>
            </a:blip>
            <a:srcRect t="79630" r="54197"/>
            <a:stretch/>
          </p:blipFill>
          <p:spPr>
            <a:xfrm>
              <a:off x="5638800" y="40256"/>
              <a:ext cx="1584039" cy="493144"/>
            </a:xfrm>
            <a:prstGeom prst="rect">
              <a:avLst/>
            </a:prstGeom>
          </p:spPr>
        </p:pic>
      </p:grpSp>
      <p:sp>
        <p:nvSpPr>
          <p:cNvPr id="2" name="Title 1"/>
          <p:cNvSpPr>
            <a:spLocks noGrp="1"/>
          </p:cNvSpPr>
          <p:nvPr>
            <p:ph type="title"/>
          </p:nvPr>
        </p:nvSpPr>
        <p:spPr>
          <a:xfrm>
            <a:off x="152400" y="0"/>
            <a:ext cx="6721475" cy="57943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44475" y="762001"/>
            <a:ext cx="67310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1143000" y="3810000"/>
            <a:ext cx="5334000" cy="261610"/>
          </a:xfrm>
          <a:prstGeom prst="rect">
            <a:avLst/>
          </a:prstGeom>
          <a:noFill/>
        </p:spPr>
        <p:txBody>
          <a:bodyPr wrap="square" rtlCol="0">
            <a:spAutoFit/>
          </a:bodyPr>
          <a:lstStyle/>
          <a:p>
            <a:pPr algn="ctr"/>
            <a:r>
              <a:rPr lang="en-US" sz="1100" dirty="0" smtClean="0">
                <a:latin typeface="Calibri" pitchFamily="34" charset="0"/>
                <a:cs typeface="Calibri" pitchFamily="34" charset="0"/>
              </a:rPr>
              <a:t>Advances in Real-Time Rendering in</a:t>
            </a:r>
            <a:r>
              <a:rPr lang="en-US" sz="1100" baseline="0" dirty="0" smtClean="0">
                <a:latin typeface="Calibri" pitchFamily="34" charset="0"/>
                <a:cs typeface="Calibri" pitchFamily="34" charset="0"/>
              </a:rPr>
              <a:t> Games</a:t>
            </a:r>
            <a:endParaRPr lang="en-US" sz="1100" dirty="0">
              <a:latin typeface="Calibri" pitchFamily="34" charset="0"/>
              <a:cs typeface="Calibri" pitchFamily="34" charset="0"/>
            </a:endParaRPr>
          </a:p>
        </p:txBody>
      </p:sp>
    </p:spTree>
    <p:extLst>
      <p:ext uri="{BB962C8B-B14F-4D97-AF65-F5344CB8AC3E}">
        <p14:creationId xmlns:p14="http://schemas.microsoft.com/office/powerpoint/2010/main" xmlns="" val="200143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grpSp>
        <p:nvGrpSpPr>
          <p:cNvPr id="5" name="Group 4"/>
          <p:cNvGrpSpPr/>
          <p:nvPr userDrawn="1"/>
        </p:nvGrpSpPr>
        <p:grpSpPr>
          <a:xfrm>
            <a:off x="0" y="0"/>
            <a:ext cx="7315200" cy="647700"/>
            <a:chOff x="0" y="0"/>
            <a:chExt cx="7315200" cy="647700"/>
          </a:xfrm>
        </p:grpSpPr>
        <p:pic>
          <p:nvPicPr>
            <p:cNvPr id="6" name="Picture 5" descr="S11_SlideBack3.png"/>
            <p:cNvPicPr>
              <a:picLocks noChangeAspect="1"/>
            </p:cNvPicPr>
            <p:nvPr/>
          </p:nvPicPr>
          <p:blipFill rotWithShape="1">
            <a:blip r:embed="rId2">
              <a:extLst>
                <a:ext uri="{28A0092B-C50C-407E-A947-70E740481C1C}">
                  <a14:useLocalDpi xmlns:a14="http://schemas.microsoft.com/office/drawing/2010/main" xmlns="" val="0"/>
                </a:ext>
              </a:extLst>
            </a:blip>
            <a:srcRect b="84259"/>
            <a:stretch/>
          </p:blipFill>
          <p:spPr>
            <a:xfrm>
              <a:off x="0" y="0"/>
              <a:ext cx="7315200" cy="647700"/>
            </a:xfrm>
            <a:prstGeom prst="rect">
              <a:avLst/>
            </a:prstGeom>
          </p:spPr>
        </p:pic>
        <p:pic>
          <p:nvPicPr>
            <p:cNvPr id="7" name="Picture 6" descr="S11_LogoHor.png"/>
            <p:cNvPicPr>
              <a:picLocks noChangeAspect="1"/>
            </p:cNvPicPr>
            <p:nvPr/>
          </p:nvPicPr>
          <p:blipFill rotWithShape="1">
            <a:blip r:embed="rId3">
              <a:extLst>
                <a:ext uri="{28A0092B-C50C-407E-A947-70E740481C1C}">
                  <a14:useLocalDpi xmlns:a14="http://schemas.microsoft.com/office/drawing/2010/main" xmlns="" val="0"/>
                </a:ext>
              </a:extLst>
            </a:blip>
            <a:srcRect t="79630" r="54197"/>
            <a:stretch/>
          </p:blipFill>
          <p:spPr>
            <a:xfrm>
              <a:off x="5638800" y="40256"/>
              <a:ext cx="1584039" cy="493144"/>
            </a:xfrm>
            <a:prstGeom prst="rect">
              <a:avLst/>
            </a:prstGeom>
          </p:spPr>
        </p:pic>
      </p:grpSp>
      <p:sp>
        <p:nvSpPr>
          <p:cNvPr id="2" name="Title 1"/>
          <p:cNvSpPr>
            <a:spLocks noGrp="1"/>
          </p:cNvSpPr>
          <p:nvPr>
            <p:ph type="title"/>
          </p:nvPr>
        </p:nvSpPr>
        <p:spPr>
          <a:xfrm>
            <a:off x="152400" y="0"/>
            <a:ext cx="6722110" cy="57912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243841" y="762000"/>
            <a:ext cx="3304540" cy="32156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670301" y="762000"/>
            <a:ext cx="3305810" cy="32156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1143000" y="3810000"/>
            <a:ext cx="5334000" cy="261610"/>
          </a:xfrm>
          <a:prstGeom prst="rect">
            <a:avLst/>
          </a:prstGeom>
          <a:noFill/>
        </p:spPr>
        <p:txBody>
          <a:bodyPr wrap="square" rtlCol="0">
            <a:spAutoFit/>
          </a:bodyPr>
          <a:lstStyle/>
          <a:p>
            <a:pPr algn="ctr"/>
            <a:r>
              <a:rPr lang="en-US" sz="1100" dirty="0" smtClean="0">
                <a:latin typeface="Calibri" pitchFamily="34" charset="0"/>
                <a:cs typeface="Calibri" pitchFamily="34" charset="0"/>
              </a:rPr>
              <a:t>Advances in Real-Time Rendering in</a:t>
            </a:r>
            <a:r>
              <a:rPr lang="en-US" sz="1100" baseline="0" dirty="0" smtClean="0">
                <a:latin typeface="Calibri" pitchFamily="34" charset="0"/>
                <a:cs typeface="Calibri" pitchFamily="34" charset="0"/>
              </a:rPr>
              <a:t> Games</a:t>
            </a:r>
            <a:endParaRPr lang="en-US" sz="1100" dirty="0">
              <a:latin typeface="Calibri" pitchFamily="34" charset="0"/>
              <a:cs typeface="Calibri" pitchFamily="34" charset="0"/>
            </a:endParaRPr>
          </a:p>
        </p:txBody>
      </p:sp>
    </p:spTree>
    <p:extLst>
      <p:ext uri="{BB962C8B-B14F-4D97-AF65-F5344CB8AC3E}">
        <p14:creationId xmlns:p14="http://schemas.microsoft.com/office/powerpoint/2010/main" xmlns="" val="3955369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244475" y="106362"/>
            <a:ext cx="6721475" cy="579438"/>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73152" tIns="36576" rIns="73152" bIns="36576"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244475" y="914400"/>
            <a:ext cx="6731000" cy="3063875"/>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Lst>
  <p:txStyles>
    <p:titleStyle>
      <a:lvl1pPr algn="l" rtl="0" eaLnBrk="0" fontAlgn="base" hangingPunct="0">
        <a:spcBef>
          <a:spcPct val="0"/>
        </a:spcBef>
        <a:spcAft>
          <a:spcPct val="0"/>
        </a:spcAft>
        <a:defRPr sz="3000" b="1">
          <a:solidFill>
            <a:schemeClr val="bg2"/>
          </a:solidFill>
          <a:effectLst>
            <a:outerShdw blurRad="50800" dist="38100" dir="2700000">
              <a:schemeClr val="accent1">
                <a:alpha val="43000"/>
              </a:schemeClr>
            </a:outerShdw>
          </a:effectLst>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5pPr>
      <a:lvl6pPr marL="365760" algn="l" rtl="0" fontAlgn="base">
        <a:spcBef>
          <a:spcPct val="0"/>
        </a:spcBef>
        <a:spcAft>
          <a:spcPct val="0"/>
        </a:spcAft>
        <a:defRPr sz="3000" b="1">
          <a:solidFill>
            <a:schemeClr val="tx2"/>
          </a:solidFill>
          <a:latin typeface="Arial" pitchFamily="-108" charset="0"/>
        </a:defRPr>
      </a:lvl6pPr>
      <a:lvl7pPr marL="731520" algn="l" rtl="0" fontAlgn="base">
        <a:spcBef>
          <a:spcPct val="0"/>
        </a:spcBef>
        <a:spcAft>
          <a:spcPct val="0"/>
        </a:spcAft>
        <a:defRPr sz="3000" b="1">
          <a:solidFill>
            <a:schemeClr val="tx2"/>
          </a:solidFill>
          <a:latin typeface="Arial" pitchFamily="-108" charset="0"/>
        </a:defRPr>
      </a:lvl7pPr>
      <a:lvl8pPr marL="1097280" algn="l" rtl="0" fontAlgn="base">
        <a:spcBef>
          <a:spcPct val="0"/>
        </a:spcBef>
        <a:spcAft>
          <a:spcPct val="0"/>
        </a:spcAft>
        <a:defRPr sz="3000" b="1">
          <a:solidFill>
            <a:schemeClr val="tx2"/>
          </a:solidFill>
          <a:latin typeface="Arial" pitchFamily="-108" charset="0"/>
        </a:defRPr>
      </a:lvl8pPr>
      <a:lvl9pPr marL="1463040" algn="l" rtl="0" fontAlgn="base">
        <a:spcBef>
          <a:spcPct val="0"/>
        </a:spcBef>
        <a:spcAft>
          <a:spcPct val="0"/>
        </a:spcAft>
        <a:defRPr sz="3000" b="1">
          <a:solidFill>
            <a:schemeClr val="tx2"/>
          </a:solidFill>
          <a:latin typeface="Arial" pitchFamily="-108" charset="0"/>
        </a:defRPr>
      </a:lvl9pPr>
    </p:titleStyle>
    <p:bodyStyle>
      <a:lvl1pPr marL="273050" indent="-273050" algn="l" rtl="0" eaLnBrk="0" fontAlgn="base" hangingPunct="0">
        <a:lnSpc>
          <a:spcPct val="110000"/>
        </a:lnSpc>
        <a:spcBef>
          <a:spcPts val="475"/>
        </a:spcBef>
        <a:spcAft>
          <a:spcPts val="475"/>
        </a:spcAft>
        <a:buClr>
          <a:schemeClr val="accent6"/>
        </a:buClr>
        <a:buSzPct val="110000"/>
        <a:buChar char="•"/>
        <a:defRPr sz="2500">
          <a:solidFill>
            <a:schemeClr val="tx1"/>
          </a:solidFill>
          <a:effectLst>
            <a:outerShdw blurRad="50800" dist="38100" dir="2700000">
              <a:srgbClr val="000000">
                <a:alpha val="43000"/>
              </a:srgbClr>
            </a:outerShdw>
          </a:effectLst>
          <a:latin typeface="+mn-lt"/>
          <a:ea typeface="ＭＳ Ｐゴシック" pitchFamily="-108" charset="-128"/>
          <a:cs typeface="ＭＳ Ｐゴシック" pitchFamily="-108" charset="-128"/>
        </a:defRPr>
      </a:lvl1pPr>
      <a:lvl2pPr marL="593725" indent="-228600" algn="l" rtl="0" eaLnBrk="0" fontAlgn="base" hangingPunct="0">
        <a:lnSpc>
          <a:spcPct val="110000"/>
        </a:lnSpc>
        <a:spcBef>
          <a:spcPts val="475"/>
        </a:spcBef>
        <a:spcAft>
          <a:spcPts val="475"/>
        </a:spcAft>
        <a:buClr>
          <a:schemeClr val="accent6"/>
        </a:buClr>
        <a:buSzPct val="110000"/>
        <a:buFont typeface="Arial" charset="0"/>
        <a:buChar char="–"/>
        <a:defRPr sz="2100">
          <a:solidFill>
            <a:schemeClr val="tx1"/>
          </a:solidFill>
          <a:effectLst>
            <a:outerShdw blurRad="50800" dist="38100" dir="2700000">
              <a:srgbClr val="000000">
                <a:alpha val="43000"/>
              </a:srgbClr>
            </a:outerShdw>
          </a:effectLst>
          <a:latin typeface="+mn-lt"/>
          <a:ea typeface="ＭＳ Ｐゴシック" pitchFamily="-108" charset="-128"/>
        </a:defRPr>
      </a:lvl2pPr>
      <a:lvl3pPr marL="914400" indent="-182563" algn="l" rtl="0" eaLnBrk="0" fontAlgn="base" hangingPunct="0">
        <a:lnSpc>
          <a:spcPct val="110000"/>
        </a:lnSpc>
        <a:spcBef>
          <a:spcPts val="475"/>
        </a:spcBef>
        <a:spcAft>
          <a:spcPts val="475"/>
        </a:spcAft>
        <a:buClr>
          <a:schemeClr val="accent6"/>
        </a:buClr>
        <a:buSzPct val="110000"/>
        <a:buChar char="•"/>
        <a:defRPr sz="1700">
          <a:solidFill>
            <a:schemeClr val="tx1"/>
          </a:solidFill>
          <a:effectLst>
            <a:outerShdw blurRad="50800" dist="38100" dir="2700000">
              <a:srgbClr val="000000">
                <a:alpha val="43000"/>
              </a:srgbClr>
            </a:outerShdw>
          </a:effectLst>
          <a:latin typeface="+mn-lt"/>
          <a:ea typeface="ＭＳ Ｐゴシック" pitchFamily="-108" charset="-128"/>
        </a:defRPr>
      </a:lvl3pPr>
      <a:lvl4pPr marL="1279525"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outerShdw blurRad="50800" dist="38100" dir="2700000">
              <a:srgbClr val="000000">
                <a:alpha val="43000"/>
              </a:srgbClr>
            </a:outerShdw>
          </a:effectLst>
          <a:latin typeface="+mn-lt"/>
          <a:ea typeface="ＭＳ Ｐゴシック" pitchFamily="-108" charset="-128"/>
        </a:defRPr>
      </a:lvl4pPr>
      <a:lvl5pPr marL="1644650"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outerShdw blurRad="50800" dist="38100" dir="2700000">
              <a:srgbClr val="000000">
                <a:alpha val="43000"/>
              </a:srgbClr>
            </a:outerShdw>
          </a:effectLst>
          <a:latin typeface="+mn-lt"/>
          <a:ea typeface="ＭＳ Ｐゴシック" pitchFamily="-108" charset="-128"/>
        </a:defRPr>
      </a:lvl5pPr>
      <a:lvl6pPr marL="201168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6pPr>
      <a:lvl7pPr marL="237744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7pPr>
      <a:lvl8pPr marL="274320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8pPr>
      <a:lvl9pPr marL="310896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9pPr>
    </p:bodyStyle>
    <p:otherStyle>
      <a:defPPr>
        <a:defRPr lang="en-US"/>
      </a:defPPr>
      <a:lvl1pPr marL="0" algn="l" defTabSz="365760" rtl="0" eaLnBrk="1" latinLnBrk="0" hangingPunct="1">
        <a:defRPr sz="1400" kern="1200">
          <a:solidFill>
            <a:schemeClr val="tx1"/>
          </a:solidFill>
          <a:latin typeface="+mn-lt"/>
          <a:ea typeface="+mn-ea"/>
          <a:cs typeface="+mn-cs"/>
        </a:defRPr>
      </a:lvl1pPr>
      <a:lvl2pPr marL="365760" algn="l" defTabSz="365760" rtl="0" eaLnBrk="1" latinLnBrk="0" hangingPunct="1">
        <a:defRPr sz="1400" kern="1200">
          <a:solidFill>
            <a:schemeClr val="tx1"/>
          </a:solidFill>
          <a:latin typeface="+mn-lt"/>
          <a:ea typeface="+mn-ea"/>
          <a:cs typeface="+mn-cs"/>
        </a:defRPr>
      </a:lvl2pPr>
      <a:lvl3pPr marL="731520" algn="l" defTabSz="365760" rtl="0" eaLnBrk="1" latinLnBrk="0" hangingPunct="1">
        <a:defRPr sz="1400" kern="1200">
          <a:solidFill>
            <a:schemeClr val="tx1"/>
          </a:solidFill>
          <a:latin typeface="+mn-lt"/>
          <a:ea typeface="+mn-ea"/>
          <a:cs typeface="+mn-cs"/>
        </a:defRPr>
      </a:lvl3pPr>
      <a:lvl4pPr marL="1097280" algn="l" defTabSz="365760" rtl="0" eaLnBrk="1" latinLnBrk="0" hangingPunct="1">
        <a:defRPr sz="1400" kern="1200">
          <a:solidFill>
            <a:schemeClr val="tx1"/>
          </a:solidFill>
          <a:latin typeface="+mn-lt"/>
          <a:ea typeface="+mn-ea"/>
          <a:cs typeface="+mn-cs"/>
        </a:defRPr>
      </a:lvl4pPr>
      <a:lvl5pPr marL="1463040" algn="l" defTabSz="365760" rtl="0" eaLnBrk="1" latinLnBrk="0" hangingPunct="1">
        <a:defRPr sz="1400" kern="1200">
          <a:solidFill>
            <a:schemeClr val="tx1"/>
          </a:solidFill>
          <a:latin typeface="+mn-lt"/>
          <a:ea typeface="+mn-ea"/>
          <a:cs typeface="+mn-cs"/>
        </a:defRPr>
      </a:lvl5pPr>
      <a:lvl6pPr marL="1828800" algn="l" defTabSz="365760" rtl="0" eaLnBrk="1" latinLnBrk="0" hangingPunct="1">
        <a:defRPr sz="1400" kern="1200">
          <a:solidFill>
            <a:schemeClr val="tx1"/>
          </a:solidFill>
          <a:latin typeface="+mn-lt"/>
          <a:ea typeface="+mn-ea"/>
          <a:cs typeface="+mn-cs"/>
        </a:defRPr>
      </a:lvl6pPr>
      <a:lvl7pPr marL="2194560" algn="l" defTabSz="365760" rtl="0" eaLnBrk="1" latinLnBrk="0" hangingPunct="1">
        <a:defRPr sz="1400" kern="1200">
          <a:solidFill>
            <a:schemeClr val="tx1"/>
          </a:solidFill>
          <a:latin typeface="+mn-lt"/>
          <a:ea typeface="+mn-ea"/>
          <a:cs typeface="+mn-cs"/>
        </a:defRPr>
      </a:lvl7pPr>
      <a:lvl8pPr marL="2560320" algn="l" defTabSz="365760" rtl="0" eaLnBrk="1" latinLnBrk="0" hangingPunct="1">
        <a:defRPr sz="1400" kern="1200">
          <a:solidFill>
            <a:schemeClr val="tx1"/>
          </a:solidFill>
          <a:latin typeface="+mn-lt"/>
          <a:ea typeface="+mn-ea"/>
          <a:cs typeface="+mn-cs"/>
        </a:defRPr>
      </a:lvl8pPr>
      <a:lvl9pPr marL="2926080" algn="l" defTabSz="36576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42.png"/></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2.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8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8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2.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 descr="S11_PosterElements-Mountains.png"/>
          <p:cNvPicPr>
            <a:picLocks noGrp="1" noChangeAspect="1"/>
          </p:cNvPicPr>
          <p:nvPr>
            <p:ph idx="1"/>
          </p:nvPr>
        </p:nvPicPr>
        <p:blipFill rotWithShape="1">
          <a:blip r:embed="rId3">
            <a:extLst>
              <a:ext uri="{28A0092B-C50C-407E-A947-70E740481C1C}">
                <a14:useLocalDpi xmlns:a14="http://schemas.microsoft.com/office/drawing/2010/main" xmlns="" val="0"/>
              </a:ext>
            </a:extLst>
          </a:blip>
          <a:srcRect l="7344" r="7533" b="13830"/>
          <a:stretch/>
        </p:blipFill>
        <p:spPr>
          <a:xfrm>
            <a:off x="1" y="-12700"/>
            <a:ext cx="7391399" cy="4208811"/>
          </a:xfrm>
        </p:spPr>
      </p:pic>
      <p:pic>
        <p:nvPicPr>
          <p:cNvPr id="4" name="Picture 3" descr="S11_LogoVer.png"/>
          <p:cNvPicPr>
            <a:picLocks noChangeAspect="1"/>
          </p:cNvPicPr>
          <p:nvPr/>
        </p:nvPicPr>
        <p:blipFill rotWithShape="1">
          <a:blip r:embed="rId4">
            <a:extLst>
              <a:ext uri="{28A0092B-C50C-407E-A947-70E740481C1C}">
                <a14:useLocalDpi xmlns:a14="http://schemas.microsoft.com/office/drawing/2010/main" xmlns="" val="0"/>
              </a:ext>
            </a:extLst>
          </a:blip>
          <a:srcRect t="74691" r="60570"/>
          <a:stretch/>
        </p:blipFill>
        <p:spPr>
          <a:xfrm>
            <a:off x="2057400" y="1031469"/>
            <a:ext cx="3517900" cy="216893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Subsurface Scattering - TSD</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US" sz="2000" dirty="0" smtClean="0">
                <a:effectLst/>
                <a:ea typeface="ＭＳ Ｐゴシック" pitchFamily="-112" charset="-128"/>
              </a:rPr>
              <a:t>GPU Gems 3 - Diffusion Profile</a:t>
            </a:r>
          </a:p>
        </p:txBody>
      </p:sp>
      <p:pic>
        <p:nvPicPr>
          <p:cNvPr id="4" name="Picture 2" descr="C:\Users\Eric\Desktop\GPUProChapters New - FROM OSX\Figures\SkinGaussians.jpg"/>
          <p:cNvPicPr>
            <a:picLocks noChangeAspect="1" noChangeArrowheads="1"/>
          </p:cNvPicPr>
          <p:nvPr/>
        </p:nvPicPr>
        <p:blipFill>
          <a:blip r:embed="rId3" cstate="print"/>
          <a:srcRect/>
          <a:stretch>
            <a:fillRect/>
          </a:stretch>
        </p:blipFill>
        <p:spPr bwMode="auto">
          <a:xfrm>
            <a:off x="209550" y="1405089"/>
            <a:ext cx="4048125" cy="2281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C:\Documents and Settings\epenner\Desktop\Skin and Shadows\Figures\SkinCurvature2_flatonly.JPG"/>
          <p:cNvPicPr>
            <a:picLocks noChangeAspect="1" noChangeArrowheads="1"/>
          </p:cNvPicPr>
          <p:nvPr/>
        </p:nvPicPr>
        <p:blipFill>
          <a:blip r:embed="rId4" cstate="print"/>
          <a:srcRect/>
          <a:stretch>
            <a:fillRect/>
          </a:stretch>
        </p:blipFill>
        <p:spPr bwMode="auto">
          <a:xfrm>
            <a:off x="4794995" y="1400174"/>
            <a:ext cx="2088543" cy="2276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Subsurface Scattering - TSD</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US" sz="2000" dirty="0" smtClean="0">
                <a:effectLst/>
                <a:ea typeface="ＭＳ Ｐゴシック" pitchFamily="-112" charset="-128"/>
              </a:rPr>
              <a:t>NVIDIA Human Head</a:t>
            </a:r>
          </a:p>
          <a:p>
            <a:pPr lvl="1" eaLnBrk="1" hangingPunct="1">
              <a:buClr>
                <a:schemeClr val="accent6"/>
              </a:buClr>
              <a:buFont typeface="Wingdings" pitchFamily="-112" charset="2"/>
              <a:buChar char="§"/>
              <a:defRPr/>
            </a:pPr>
            <a:r>
              <a:rPr lang="en-US" sz="1700" dirty="0" smtClean="0">
                <a:effectLst/>
                <a:ea typeface="ＭＳ Ｐゴシック" pitchFamily="-112" charset="-128"/>
              </a:rPr>
              <a:t>Gold standard for quality in real-time </a:t>
            </a:r>
          </a:p>
          <a:p>
            <a:pPr lvl="1" eaLnBrk="1" hangingPunct="1">
              <a:buClr>
                <a:schemeClr val="accent6"/>
              </a:buClr>
              <a:buFont typeface="Wingdings" pitchFamily="-112" charset="2"/>
              <a:buChar char="§"/>
              <a:defRPr/>
            </a:pPr>
            <a:r>
              <a:rPr lang="en-US" sz="1700" dirty="0" smtClean="0">
                <a:effectLst/>
                <a:ea typeface="ＭＳ Ｐゴシック" pitchFamily="-112" charset="-128"/>
              </a:rPr>
              <a:t>Lots of 1024</a:t>
            </a:r>
            <a:r>
              <a:rPr lang="en-US" sz="1700" baseline="30000" dirty="0" smtClean="0">
                <a:effectLst/>
                <a:ea typeface="ＭＳ Ｐゴシック" pitchFamily="-112" charset="-128"/>
              </a:rPr>
              <a:t>2</a:t>
            </a:r>
            <a:r>
              <a:rPr lang="en-US" sz="1700" dirty="0" smtClean="0">
                <a:effectLst/>
                <a:ea typeface="ＭＳ Ｐゴシック" pitchFamily="-112" charset="-128"/>
              </a:rPr>
              <a:t> or 2048</a:t>
            </a:r>
            <a:r>
              <a:rPr lang="en-US" sz="1700" baseline="30000" dirty="0" smtClean="0">
                <a:effectLst/>
                <a:ea typeface="ＭＳ Ｐゴシック" pitchFamily="-112" charset="-128"/>
              </a:rPr>
              <a:t>2</a:t>
            </a:r>
            <a:r>
              <a:rPr lang="en-US" sz="1700" dirty="0" smtClean="0">
                <a:effectLst/>
                <a:ea typeface="ＭＳ Ｐゴシック" pitchFamily="-112" charset="-128"/>
              </a:rPr>
              <a:t> maps</a:t>
            </a:r>
          </a:p>
          <a:p>
            <a:pPr lvl="1" eaLnBrk="1" hangingPunct="1">
              <a:buClr>
                <a:schemeClr val="accent6"/>
              </a:buClr>
              <a:buFont typeface="Wingdings" pitchFamily="-112" charset="2"/>
              <a:buChar char="§"/>
              <a:defRPr/>
            </a:pPr>
            <a:r>
              <a:rPr lang="en-US" sz="1700" dirty="0" smtClean="0">
                <a:effectLst/>
                <a:ea typeface="ＭＳ Ｐゴシック" pitchFamily="-112" charset="-128"/>
              </a:rPr>
              <a:t>Many Gaussian blur passes</a:t>
            </a:r>
            <a:endParaRPr lang="en-US" sz="1700" baseline="30000" dirty="0" smtClean="0">
              <a:effectLst/>
              <a:ea typeface="ＭＳ Ｐゴシック" pitchFamily="-112" charset="-128"/>
            </a:endParaRPr>
          </a:p>
          <a:p>
            <a:pPr eaLnBrk="1" hangingPunct="1">
              <a:spcBef>
                <a:spcPts val="200"/>
              </a:spcBef>
              <a:spcAft>
                <a:spcPts val="200"/>
              </a:spcAft>
              <a:buClr>
                <a:schemeClr val="accent6"/>
              </a:buClr>
              <a:buFont typeface="Wingdings" charset="0"/>
              <a:buChar char="§"/>
            </a:pPr>
            <a:r>
              <a:rPr lang="en-US" sz="2100" dirty="0" smtClean="0">
                <a:effectLst/>
                <a:latin typeface="Arial" charset="0"/>
                <a:ea typeface="ＭＳ Ｐゴシック" charset="0"/>
                <a:cs typeface="ＭＳ Ｐゴシック" charset="0"/>
              </a:rPr>
              <a:t>Take Home Messages</a:t>
            </a:r>
          </a:p>
          <a:p>
            <a:pPr lvl="1" eaLnBrk="1" hangingPunct="1">
              <a:buClr>
                <a:schemeClr val="accent6"/>
              </a:buClr>
              <a:buFont typeface="Wingdings" pitchFamily="-112" charset="2"/>
              <a:buChar char="§"/>
              <a:defRPr/>
            </a:pPr>
            <a:r>
              <a:rPr lang="en-US" sz="1700" dirty="0" smtClean="0">
                <a:effectLst/>
                <a:ea typeface="ＭＳ Ｐゴシック" pitchFamily="-112" charset="-128"/>
              </a:rPr>
              <a:t>Linear Lighting!   Needs Good Spec! (multiple lobes)</a:t>
            </a:r>
          </a:p>
          <a:p>
            <a:pPr lvl="1" eaLnBrk="1" hangingPunct="1">
              <a:buClr>
                <a:schemeClr val="accent6"/>
              </a:buClr>
              <a:buFont typeface="Wingdings" pitchFamily="-112" charset="2"/>
              <a:buChar char="§"/>
              <a:defRPr/>
            </a:pPr>
            <a:r>
              <a:rPr lang="en-US" sz="1700" dirty="0" smtClean="0">
                <a:effectLst/>
                <a:ea typeface="ＭＳ Ｐゴシック" pitchFamily="-112" charset="-128"/>
              </a:rPr>
              <a:t>Skin diffusion is not Gaussian (two pass blur isn’t enough)</a:t>
            </a:r>
          </a:p>
        </p:txBody>
      </p:sp>
      <p:pic>
        <p:nvPicPr>
          <p:cNvPr id="6" name="Picture 2"/>
          <p:cNvPicPr>
            <a:picLocks noChangeAspect="1" noChangeArrowheads="1"/>
          </p:cNvPicPr>
          <p:nvPr/>
        </p:nvPicPr>
        <p:blipFill>
          <a:blip r:embed="rId3"/>
          <a:srcRect/>
          <a:stretch>
            <a:fillRect/>
          </a:stretch>
        </p:blipFill>
        <p:spPr bwMode="auto">
          <a:xfrm>
            <a:off x="5015609" y="901516"/>
            <a:ext cx="1566165" cy="1662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Fast Subsurface Scattering</a:t>
            </a:r>
            <a:endParaRPr lang="en-US" sz="2200" b="1" dirty="0" smtClean="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1"/>
          </p:nvPr>
        </p:nvSpPr>
        <p:spPr>
          <a:xfrm>
            <a:off x="241300" y="838200"/>
            <a:ext cx="6732588" cy="3143250"/>
          </a:xfrm>
        </p:spPr>
        <p:txBody>
          <a:bodyPr/>
          <a:lstStyle/>
          <a:p>
            <a:pPr eaLnBrk="1" hangingPunct="1">
              <a:spcBef>
                <a:spcPts val="200"/>
              </a:spcBef>
              <a:spcAft>
                <a:spcPts val="200"/>
              </a:spcAft>
              <a:buClr>
                <a:schemeClr val="accent6"/>
              </a:buClr>
              <a:buFont typeface="Wingdings" pitchFamily="-112" charset="2"/>
              <a:buChar char="§"/>
              <a:defRPr/>
            </a:pPr>
            <a:r>
              <a:rPr lang="en-US" sz="2000" dirty="0" smtClean="0">
                <a:effectLst/>
                <a:ea typeface="ＭＳ Ｐゴシック" pitchFamily="-112" charset="-128"/>
              </a:rPr>
              <a:t>Fast Subsurface Scattering</a:t>
            </a:r>
          </a:p>
          <a:p>
            <a:pPr lvl="1" eaLnBrk="1" hangingPunct="1">
              <a:buClr>
                <a:schemeClr val="accent6"/>
              </a:buClr>
              <a:buFont typeface="Wingdings" pitchFamily="-112" charset="2"/>
              <a:buChar char="§"/>
              <a:defRPr/>
            </a:pPr>
            <a:r>
              <a:rPr lang="en-US" sz="1700" dirty="0" smtClean="0">
                <a:effectLst/>
                <a:ea typeface="ＭＳ Ｐゴシック" pitchFamily="-112" charset="-128"/>
              </a:rPr>
              <a:t>ShaderX</a:t>
            </a:r>
            <a:r>
              <a:rPr lang="en-US" sz="1700" baseline="30000" dirty="0" smtClean="0">
                <a:effectLst/>
                <a:ea typeface="ＭＳ Ｐゴシック" pitchFamily="-112" charset="-128"/>
              </a:rPr>
              <a:t>7</a:t>
            </a:r>
            <a:r>
              <a:rPr lang="en-US" sz="1700" dirty="0" smtClean="0">
                <a:effectLst/>
                <a:ea typeface="ＭＳ Ｐゴシック" pitchFamily="-112" charset="-128"/>
              </a:rPr>
              <a:t> </a:t>
            </a:r>
            <a:r>
              <a:rPr lang="en-US" sz="1700" baseline="-25000" dirty="0" smtClean="0">
                <a:effectLst/>
                <a:ea typeface="ＭＳ Ｐゴシック" pitchFamily="-112" charset="-128"/>
              </a:rPr>
              <a:t>(</a:t>
            </a:r>
            <a:r>
              <a:rPr lang="en-US" sz="1700" baseline="-25000" dirty="0" err="1" smtClean="0">
                <a:effectLst/>
                <a:ea typeface="ＭＳ Ｐゴシック" pitchFamily="-112" charset="-128"/>
              </a:rPr>
              <a:t>Hable</a:t>
            </a:r>
            <a:r>
              <a:rPr lang="en-US" sz="1700" baseline="-25000" dirty="0" smtClean="0">
                <a:effectLst/>
                <a:ea typeface="ＭＳ Ｐゴシック" pitchFamily="-112" charset="-128"/>
              </a:rPr>
              <a:t> et al.)</a:t>
            </a:r>
          </a:p>
          <a:p>
            <a:pPr lvl="1" eaLnBrk="1" hangingPunct="1">
              <a:buClr>
                <a:schemeClr val="accent6"/>
              </a:buClr>
              <a:buFont typeface="Wingdings" pitchFamily="-112" charset="2"/>
              <a:buChar char="§"/>
              <a:defRPr/>
            </a:pPr>
            <a:r>
              <a:rPr lang="en-US" sz="1700" dirty="0" smtClean="0">
                <a:effectLst/>
                <a:ea typeface="ＭＳ Ｐゴシック" pitchFamily="-112" charset="-128"/>
              </a:rPr>
              <a:t>Make a custom jittered kernel</a:t>
            </a:r>
          </a:p>
          <a:p>
            <a:pPr lvl="1" eaLnBrk="1" hangingPunct="1">
              <a:buClr>
                <a:schemeClr val="accent6"/>
              </a:buClr>
              <a:buFont typeface="Wingdings" pitchFamily="-112" charset="2"/>
              <a:buChar char="§"/>
              <a:defRPr/>
            </a:pPr>
            <a:r>
              <a:rPr lang="en-US" sz="1700" dirty="0" smtClean="0">
                <a:effectLst/>
                <a:ea typeface="ＭＳ Ｐゴシック" pitchFamily="-112" charset="-128"/>
              </a:rPr>
              <a:t>Unique weights for r/g/b</a:t>
            </a: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3" name="Picture 2" descr="S11_LogoHor.png"/>
          <p:cNvPicPr>
            <a:picLocks noChangeAspect="1"/>
          </p:cNvPicPr>
          <p:nvPr/>
        </p:nvPicPr>
        <p:blipFill rotWithShape="1">
          <a:blip r:embed="rId3">
            <a:extLst>
              <a:ext uri="{28A0092B-C50C-407E-A947-70E740481C1C}">
                <a14:useLocalDpi xmlns:a14="http://schemas.microsoft.com/office/drawing/2010/main" xmlns="" val="0"/>
              </a:ext>
            </a:extLst>
          </a:blip>
          <a:srcRect t="79630" r="54197"/>
          <a:stretch/>
        </p:blipFill>
        <p:spPr>
          <a:xfrm>
            <a:off x="5638800" y="40256"/>
            <a:ext cx="1584039" cy="493144"/>
          </a:xfrm>
          <a:prstGeom prst="rect">
            <a:avLst/>
          </a:prstGeom>
        </p:spPr>
      </p:pic>
      <p:sp>
        <p:nvSpPr>
          <p:cNvPr id="6" name="Text Box 3"/>
          <p:cNvSpPr txBox="1">
            <a:spLocks noChangeArrowheads="1"/>
          </p:cNvSpPr>
          <p:nvPr/>
        </p:nvSpPr>
        <p:spPr bwMode="auto">
          <a:xfrm>
            <a:off x="4295335" y="2346961"/>
            <a:ext cx="2783645" cy="1371600"/>
          </a:xfrm>
          <a:prstGeom prst="rect">
            <a:avLst/>
          </a:prstGeom>
          <a:noFill/>
          <a:ln w="9525">
            <a:noFill/>
            <a:round/>
            <a:headEnd/>
            <a:tailEnd/>
          </a:ln>
          <a:effectLst/>
        </p:spPr>
        <p:txBody>
          <a:bodyPr lIns="90000" tIns="45000" rIns="90000" bIns="45000"/>
          <a:lstStyle/>
          <a:p>
            <a:pPr eaLnBrk="1">
              <a:lnSpc>
                <a:spcPct val="95000"/>
              </a:lnSpc>
              <a:buClr>
                <a:srgbClr val="FFFFFF"/>
              </a:buClr>
              <a:buSzPct val="45000"/>
              <a:buFont typeface="Wingdings" charset="2"/>
              <a:buNone/>
              <a:tabLst>
                <a:tab pos="723900" algn="l"/>
                <a:tab pos="1447800" algn="l"/>
                <a:tab pos="2171700" algn="l"/>
                <a:tab pos="2895600" algn="l"/>
                <a:tab pos="3619500" algn="l"/>
              </a:tabLst>
            </a:pPr>
            <a:r>
              <a:rPr lang="en-GB" sz="1200" dirty="0">
                <a:latin typeface="Times New Roman" pitchFamily="16" charset="0"/>
              </a:rPr>
              <a:t>float3 </a:t>
            </a:r>
            <a:r>
              <a:rPr lang="en-GB" sz="1200" dirty="0" err="1">
                <a:latin typeface="Times New Roman" pitchFamily="16" charset="0"/>
              </a:rPr>
              <a:t>blurJitteredWeights</a:t>
            </a:r>
            <a:r>
              <a:rPr lang="en-GB" sz="1200" dirty="0">
                <a:latin typeface="Times New Roman" pitchFamily="16" charset="0"/>
              </a:rPr>
              <a:t>[13] = </a:t>
            </a:r>
            <a:r>
              <a:rPr lang="en-GB" sz="1200" dirty="0" smtClean="0">
                <a:latin typeface="Times New Roman" pitchFamily="16" charset="0"/>
              </a:rPr>
              <a:t> { </a:t>
            </a:r>
            <a:endParaRPr lang="en-GB" sz="1200" dirty="0">
              <a:latin typeface="Times New Roman" pitchFamily="16" charset="0"/>
            </a:endParaRPr>
          </a:p>
          <a:p>
            <a:pPr eaLnBrk="1">
              <a:lnSpc>
                <a:spcPct val="95000"/>
              </a:lnSpc>
              <a:buClr>
                <a:srgbClr val="FFFFFF"/>
              </a:buClr>
              <a:buSzPct val="45000"/>
              <a:buFont typeface="Wingdings" charset="2"/>
              <a:buNone/>
              <a:tabLst>
                <a:tab pos="723900" algn="l"/>
                <a:tab pos="1447800" algn="l"/>
                <a:tab pos="2171700" algn="l"/>
                <a:tab pos="2895600" algn="l"/>
                <a:tab pos="3619500" algn="l"/>
              </a:tabLst>
            </a:pPr>
            <a:r>
              <a:rPr lang="en-GB" sz="1200" dirty="0">
                <a:latin typeface="Times New Roman" pitchFamily="16" charset="0"/>
              </a:rPr>
              <a:t>            { 0.220441, 0.437000, 0.635000 }, </a:t>
            </a:r>
          </a:p>
          <a:p>
            <a:pPr eaLnBrk="1">
              <a:lnSpc>
                <a:spcPct val="95000"/>
              </a:lnSpc>
              <a:buClr>
                <a:srgbClr val="FFFFFF"/>
              </a:buClr>
              <a:buSzPct val="45000"/>
              <a:buFont typeface="Wingdings" charset="2"/>
              <a:buNone/>
              <a:tabLst>
                <a:tab pos="723900" algn="l"/>
                <a:tab pos="1447800" algn="l"/>
                <a:tab pos="2171700" algn="l"/>
                <a:tab pos="2895600" algn="l"/>
                <a:tab pos="3619500" algn="l"/>
              </a:tabLst>
            </a:pPr>
            <a:r>
              <a:rPr lang="en-GB" sz="1200" dirty="0">
                <a:latin typeface="Times New Roman" pitchFamily="16" charset="0"/>
              </a:rPr>
              <a:t>            { 0.076356, 0.064487, 0.039097 }, </a:t>
            </a:r>
          </a:p>
          <a:p>
            <a:pPr eaLnBrk="1">
              <a:lnSpc>
                <a:spcPct val="95000"/>
              </a:lnSpc>
              <a:buClr>
                <a:srgbClr val="FFFFFF"/>
              </a:buClr>
              <a:buSzPct val="45000"/>
              <a:buFont typeface="Wingdings" charset="2"/>
              <a:buNone/>
              <a:tabLst>
                <a:tab pos="723900" algn="l"/>
                <a:tab pos="1447800" algn="l"/>
                <a:tab pos="2171700" algn="l"/>
                <a:tab pos="2895600" algn="l"/>
                <a:tab pos="3619500" algn="l"/>
              </a:tabLst>
            </a:pPr>
            <a:r>
              <a:rPr lang="en-GB" sz="1200" dirty="0">
                <a:latin typeface="Times New Roman" pitchFamily="16" charset="0"/>
              </a:rPr>
              <a:t>            { 0.116515, 0.103222, 0.064912 }, </a:t>
            </a:r>
          </a:p>
          <a:p>
            <a:pPr eaLnBrk="1">
              <a:lnSpc>
                <a:spcPct val="95000"/>
              </a:lnSpc>
              <a:buClr>
                <a:srgbClr val="FFFFFF"/>
              </a:buClr>
              <a:buSzPct val="45000"/>
              <a:buFont typeface="Wingdings" charset="2"/>
              <a:buNone/>
              <a:tabLst>
                <a:tab pos="723900" algn="l"/>
                <a:tab pos="1447800" algn="l"/>
                <a:tab pos="2171700" algn="l"/>
                <a:tab pos="2895600" algn="l"/>
                <a:tab pos="3619500" algn="l"/>
              </a:tabLst>
            </a:pPr>
            <a:r>
              <a:rPr lang="en-GB" sz="1200" dirty="0">
                <a:latin typeface="Times New Roman" pitchFamily="16" charset="0"/>
              </a:rPr>
              <a:t>            { 0.064844, 0.086388, 0.062272 }, </a:t>
            </a:r>
            <a:endParaRPr lang="en-GB" sz="1200" dirty="0" smtClean="0">
              <a:latin typeface="Times New Roman" pitchFamily="16" charset="0"/>
            </a:endParaRPr>
          </a:p>
          <a:p>
            <a:pPr eaLnBrk="1">
              <a:lnSpc>
                <a:spcPct val="95000"/>
              </a:lnSpc>
              <a:buClr>
                <a:srgbClr val="FFFFFF"/>
              </a:buClr>
              <a:buSzPct val="45000"/>
              <a:buFont typeface="Wingdings" charset="2"/>
              <a:buNone/>
              <a:tabLst>
                <a:tab pos="723900" algn="l"/>
                <a:tab pos="1447800" algn="l"/>
                <a:tab pos="2171700" algn="l"/>
                <a:tab pos="2895600" algn="l"/>
                <a:tab pos="3619500" algn="l"/>
              </a:tabLst>
            </a:pPr>
            <a:r>
              <a:rPr lang="en-GB" sz="1200" dirty="0" smtClean="0">
                <a:latin typeface="Times New Roman" pitchFamily="16" charset="0"/>
              </a:rPr>
              <a:t>....</a:t>
            </a:r>
            <a:endParaRPr lang="en-GB" sz="1200" dirty="0">
              <a:latin typeface="Times New Roman" pitchFamily="16" charset="0"/>
            </a:endParaRPr>
          </a:p>
          <a:p>
            <a:pPr eaLnBrk="1">
              <a:lnSpc>
                <a:spcPct val="95000"/>
              </a:lnSpc>
              <a:buClr>
                <a:srgbClr val="FFFFFF"/>
              </a:buClr>
              <a:buSzPct val="45000"/>
              <a:buFont typeface="Wingdings" charset="2"/>
              <a:buNone/>
              <a:tabLst>
                <a:tab pos="723900" algn="l"/>
                <a:tab pos="1447800" algn="l"/>
                <a:tab pos="2171700" algn="l"/>
                <a:tab pos="2895600" algn="l"/>
                <a:tab pos="3619500" algn="l"/>
              </a:tabLst>
            </a:pPr>
            <a:r>
              <a:rPr lang="en-GB" sz="1200" dirty="0" smtClean="0">
                <a:latin typeface="Times New Roman" pitchFamily="16" charset="0"/>
              </a:rPr>
              <a:t>}; </a:t>
            </a:r>
            <a:endParaRPr lang="en-GB" sz="1200" dirty="0">
              <a:latin typeface="Times New Roman" pitchFamily="16" charset="0"/>
            </a:endParaRPr>
          </a:p>
        </p:txBody>
      </p:sp>
      <p:sp>
        <p:nvSpPr>
          <p:cNvPr id="7" name="Text Box 4"/>
          <p:cNvSpPr txBox="1">
            <a:spLocks noChangeArrowheads="1"/>
          </p:cNvSpPr>
          <p:nvPr/>
        </p:nvSpPr>
        <p:spPr bwMode="auto">
          <a:xfrm>
            <a:off x="4305300" y="947297"/>
            <a:ext cx="2377440" cy="1315843"/>
          </a:xfrm>
          <a:prstGeom prst="rect">
            <a:avLst/>
          </a:prstGeom>
          <a:noFill/>
          <a:ln w="9525">
            <a:noFill/>
            <a:round/>
            <a:headEnd/>
            <a:tailEnd/>
          </a:ln>
          <a:effectLst/>
        </p:spPr>
        <p:txBody>
          <a:bodyPr lIns="90000" tIns="45000" rIns="90000" bIns="45000"/>
          <a:lstStyle/>
          <a:p>
            <a:pPr eaLnBrk="1">
              <a:lnSpc>
                <a:spcPct val="95000"/>
              </a:lnSpc>
              <a:buClr>
                <a:srgbClr val="FFFFFF"/>
              </a:buClr>
              <a:buSzPct val="45000"/>
              <a:buFont typeface="Wingdings" charset="2"/>
              <a:buNone/>
              <a:tabLst>
                <a:tab pos="723900" algn="l"/>
                <a:tab pos="1447800" algn="l"/>
                <a:tab pos="2171700" algn="l"/>
                <a:tab pos="2895600" algn="l"/>
              </a:tabLst>
            </a:pPr>
            <a:r>
              <a:rPr lang="en-GB" sz="1200" dirty="0">
                <a:latin typeface="Times New Roman" pitchFamily="16" charset="0"/>
              </a:rPr>
              <a:t>float2 </a:t>
            </a:r>
            <a:r>
              <a:rPr lang="en-GB" sz="1200" dirty="0" err="1">
                <a:latin typeface="Times New Roman" pitchFamily="16" charset="0"/>
              </a:rPr>
              <a:t>blurJitteredSamples</a:t>
            </a:r>
            <a:r>
              <a:rPr lang="en-GB" sz="1200" dirty="0">
                <a:latin typeface="Times New Roman" pitchFamily="16" charset="0"/>
              </a:rPr>
              <a:t>[13] = </a:t>
            </a:r>
            <a:r>
              <a:rPr lang="en-GB" sz="1200" dirty="0" smtClean="0">
                <a:latin typeface="Times New Roman" pitchFamily="16" charset="0"/>
              </a:rPr>
              <a:t> { </a:t>
            </a:r>
            <a:endParaRPr lang="en-GB" sz="1200" dirty="0">
              <a:latin typeface="Times New Roman" pitchFamily="16" charset="0"/>
            </a:endParaRPr>
          </a:p>
          <a:p>
            <a:pPr eaLnBrk="1">
              <a:lnSpc>
                <a:spcPct val="95000"/>
              </a:lnSpc>
              <a:buClr>
                <a:srgbClr val="FFFFFF"/>
              </a:buClr>
              <a:buSzPct val="45000"/>
              <a:buFont typeface="Wingdings" charset="2"/>
              <a:buNone/>
              <a:tabLst>
                <a:tab pos="723900" algn="l"/>
                <a:tab pos="1447800" algn="l"/>
                <a:tab pos="2171700" algn="l"/>
                <a:tab pos="2895600" algn="l"/>
              </a:tabLst>
            </a:pPr>
            <a:r>
              <a:rPr lang="en-GB" sz="1200" dirty="0">
                <a:latin typeface="Times New Roman" pitchFamily="16" charset="0"/>
              </a:rPr>
              <a:t>            { 0.000000, 0.000000 }, </a:t>
            </a:r>
          </a:p>
          <a:p>
            <a:pPr eaLnBrk="1">
              <a:lnSpc>
                <a:spcPct val="95000"/>
              </a:lnSpc>
              <a:buClr>
                <a:srgbClr val="FFFFFF"/>
              </a:buClr>
              <a:buSzPct val="45000"/>
              <a:buFont typeface="Wingdings" charset="2"/>
              <a:buNone/>
              <a:tabLst>
                <a:tab pos="723900" algn="l"/>
                <a:tab pos="1447800" algn="l"/>
                <a:tab pos="2171700" algn="l"/>
                <a:tab pos="2895600" algn="l"/>
              </a:tabLst>
            </a:pPr>
            <a:r>
              <a:rPr lang="en-GB" sz="1200" dirty="0">
                <a:latin typeface="Times New Roman" pitchFamily="16" charset="0"/>
              </a:rPr>
              <a:t>            { 1.633992, 0.036795 }, </a:t>
            </a:r>
          </a:p>
          <a:p>
            <a:pPr eaLnBrk="1">
              <a:lnSpc>
                <a:spcPct val="95000"/>
              </a:lnSpc>
              <a:buClr>
                <a:srgbClr val="FFFFFF"/>
              </a:buClr>
              <a:buSzPct val="45000"/>
              <a:buFont typeface="Wingdings" charset="2"/>
              <a:buNone/>
              <a:tabLst>
                <a:tab pos="723900" algn="l"/>
                <a:tab pos="1447800" algn="l"/>
                <a:tab pos="2171700" algn="l"/>
                <a:tab pos="2895600" algn="l"/>
              </a:tabLst>
            </a:pPr>
            <a:r>
              <a:rPr lang="en-GB" sz="1200" dirty="0">
                <a:latin typeface="Times New Roman" pitchFamily="16" charset="0"/>
              </a:rPr>
              <a:t>            { 0.177801, 1.717593 }, </a:t>
            </a:r>
          </a:p>
          <a:p>
            <a:pPr eaLnBrk="1">
              <a:lnSpc>
                <a:spcPct val="95000"/>
              </a:lnSpc>
              <a:buClr>
                <a:srgbClr val="FFFFFF"/>
              </a:buClr>
              <a:buSzPct val="45000"/>
              <a:buFont typeface="Wingdings" charset="2"/>
              <a:buNone/>
              <a:tabLst>
                <a:tab pos="723900" algn="l"/>
                <a:tab pos="1447800" algn="l"/>
                <a:tab pos="2171700" algn="l"/>
                <a:tab pos="2895600" algn="l"/>
              </a:tabLst>
            </a:pPr>
            <a:r>
              <a:rPr lang="en-GB" sz="1200" dirty="0" smtClean="0">
                <a:latin typeface="Times New Roman" pitchFamily="16" charset="0"/>
              </a:rPr>
              <a:t>            { -0.194906, 0.091094 }, </a:t>
            </a:r>
          </a:p>
          <a:p>
            <a:pPr eaLnBrk="1">
              <a:lnSpc>
                <a:spcPct val="95000"/>
              </a:lnSpc>
              <a:buClr>
                <a:srgbClr val="FFFFFF"/>
              </a:buClr>
              <a:buSzPct val="45000"/>
              <a:buFont typeface="Wingdings" charset="2"/>
              <a:buNone/>
              <a:tabLst>
                <a:tab pos="723900" algn="l"/>
                <a:tab pos="1447800" algn="l"/>
                <a:tab pos="2171700" algn="l"/>
                <a:tab pos="2895600" algn="l"/>
              </a:tabLst>
            </a:pPr>
            <a:r>
              <a:rPr lang="en-GB" sz="1200" dirty="0" smtClean="0">
                <a:latin typeface="Times New Roman" pitchFamily="16" charset="0"/>
              </a:rPr>
              <a:t>....</a:t>
            </a:r>
          </a:p>
          <a:p>
            <a:pPr eaLnBrk="1">
              <a:lnSpc>
                <a:spcPct val="95000"/>
              </a:lnSpc>
              <a:buClr>
                <a:srgbClr val="FFFFFF"/>
              </a:buClr>
              <a:buSzPct val="45000"/>
              <a:buFont typeface="Wingdings" charset="2"/>
              <a:buNone/>
              <a:tabLst>
                <a:tab pos="723900" algn="l"/>
                <a:tab pos="1447800" algn="l"/>
                <a:tab pos="2171700" algn="l"/>
                <a:tab pos="2895600" algn="l"/>
              </a:tabLst>
            </a:pPr>
            <a:r>
              <a:rPr lang="en-GB" sz="1200" dirty="0" smtClean="0">
                <a:latin typeface="Times New Roman" pitchFamily="16" charset="0"/>
              </a:rPr>
              <a:t>}; </a:t>
            </a:r>
            <a:endParaRPr lang="en-GB" sz="1200" dirty="0">
              <a:latin typeface="Times New Roman" pitchFamily="1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Fast Subsurface Scattering</a:t>
            </a:r>
            <a:endParaRPr lang="en-US" sz="2200" b="1" dirty="0" smtClean="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1"/>
          </p:nvPr>
        </p:nvSpPr>
        <p:spPr>
          <a:xfrm>
            <a:off x="241300" y="838200"/>
            <a:ext cx="6732588" cy="3143250"/>
          </a:xfrm>
        </p:spPr>
        <p:txBody>
          <a:bodyPr/>
          <a:lstStyle/>
          <a:p>
            <a:pPr eaLnBrk="1" hangingPunct="1">
              <a:spcBef>
                <a:spcPts val="200"/>
              </a:spcBef>
              <a:spcAft>
                <a:spcPts val="200"/>
              </a:spcAft>
              <a:buClr>
                <a:schemeClr val="accent6"/>
              </a:buClr>
              <a:buFont typeface="Wingdings" pitchFamily="-112" charset="2"/>
              <a:buChar char="§"/>
              <a:defRPr/>
            </a:pPr>
            <a:r>
              <a:rPr lang="en-US" sz="2000" dirty="0" smtClean="0">
                <a:effectLst/>
                <a:ea typeface="ＭＳ Ｐゴシック" pitchFamily="-112" charset="-128"/>
              </a:rPr>
              <a:t>Fast Subsurface Scattering</a:t>
            </a:r>
          </a:p>
          <a:p>
            <a:pPr lvl="1" eaLnBrk="1" hangingPunct="1">
              <a:buClr>
                <a:schemeClr val="accent6"/>
              </a:buClr>
              <a:buFont typeface="Wingdings" pitchFamily="-112" charset="2"/>
              <a:buChar char="§"/>
              <a:defRPr/>
            </a:pPr>
            <a:r>
              <a:rPr lang="en-US" sz="1700" dirty="0" smtClean="0">
                <a:effectLst/>
                <a:ea typeface="ＭＳ Ｐゴシック" pitchFamily="-112" charset="-128"/>
              </a:rPr>
              <a:t>ShaderX</a:t>
            </a:r>
            <a:r>
              <a:rPr lang="en-US" sz="1700" baseline="30000" dirty="0" smtClean="0">
                <a:effectLst/>
                <a:ea typeface="ＭＳ Ｐゴシック" pitchFamily="-112" charset="-128"/>
              </a:rPr>
              <a:t>7</a:t>
            </a:r>
            <a:r>
              <a:rPr lang="en-US" sz="1700" dirty="0" smtClean="0">
                <a:effectLst/>
                <a:ea typeface="ＭＳ Ｐゴシック" pitchFamily="-112" charset="-128"/>
              </a:rPr>
              <a:t> </a:t>
            </a:r>
            <a:r>
              <a:rPr lang="en-US" sz="1700" baseline="-25000" dirty="0" smtClean="0">
                <a:effectLst/>
                <a:ea typeface="ＭＳ Ｐゴシック" pitchFamily="-112" charset="-128"/>
              </a:rPr>
              <a:t>(</a:t>
            </a:r>
            <a:r>
              <a:rPr lang="en-US" sz="1700" baseline="-25000" dirty="0" err="1" smtClean="0">
                <a:effectLst/>
                <a:ea typeface="ＭＳ Ｐゴシック" pitchFamily="-112" charset="-128"/>
              </a:rPr>
              <a:t>Hable</a:t>
            </a:r>
            <a:r>
              <a:rPr lang="en-US" sz="1700" baseline="-25000" dirty="0" smtClean="0">
                <a:effectLst/>
                <a:ea typeface="ＭＳ Ｐゴシック" pitchFamily="-112" charset="-128"/>
              </a:rPr>
              <a:t> et al.)</a:t>
            </a:r>
          </a:p>
          <a:p>
            <a:pPr lvl="1" eaLnBrk="1" hangingPunct="1">
              <a:buClr>
                <a:schemeClr val="accent6"/>
              </a:buClr>
              <a:buFont typeface="Wingdings" pitchFamily="-112" charset="2"/>
              <a:buChar char="§"/>
              <a:defRPr/>
            </a:pPr>
            <a:r>
              <a:rPr lang="en-US" sz="1700" dirty="0" smtClean="0">
                <a:effectLst/>
                <a:ea typeface="ＭＳ Ｐゴシック" pitchFamily="-112" charset="-128"/>
              </a:rPr>
              <a:t>Make a custom jittered kernel</a:t>
            </a:r>
          </a:p>
          <a:p>
            <a:pPr lvl="1" eaLnBrk="1" hangingPunct="1">
              <a:buClr>
                <a:schemeClr val="accent6"/>
              </a:buClr>
              <a:buFont typeface="Wingdings" pitchFamily="-112" charset="2"/>
              <a:buChar char="§"/>
              <a:defRPr/>
            </a:pPr>
            <a:r>
              <a:rPr lang="en-US" sz="1700" dirty="0" smtClean="0">
                <a:effectLst/>
                <a:ea typeface="ＭＳ Ｐゴシック" pitchFamily="-112" charset="-128"/>
              </a:rPr>
              <a:t>Unique weights for r/g/b</a:t>
            </a: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3" name="Picture 2" descr="S11_LogoHor.png"/>
          <p:cNvPicPr>
            <a:picLocks noChangeAspect="1"/>
          </p:cNvPicPr>
          <p:nvPr/>
        </p:nvPicPr>
        <p:blipFill rotWithShape="1">
          <a:blip r:embed="rId3">
            <a:extLst>
              <a:ext uri="{28A0092B-C50C-407E-A947-70E740481C1C}">
                <a14:useLocalDpi xmlns:a14="http://schemas.microsoft.com/office/drawing/2010/main" xmlns="" val="0"/>
              </a:ext>
            </a:extLst>
          </a:blip>
          <a:srcRect t="79630" r="54197"/>
          <a:stretch/>
        </p:blipFill>
        <p:spPr>
          <a:xfrm>
            <a:off x="5638800" y="40256"/>
            <a:ext cx="1584039" cy="493144"/>
          </a:xfrm>
          <a:prstGeom prst="rect">
            <a:avLst/>
          </a:prstGeom>
        </p:spPr>
      </p:pic>
      <p:pic>
        <p:nvPicPr>
          <p:cNvPr id="8" name="Picture 3" descr="C:\Projects\cvs\Presentations\Sig_2010\marketing\Pr\jpg\drake3.jpg"/>
          <p:cNvPicPr>
            <a:picLocks noChangeAspect="1" noChangeArrowheads="1"/>
          </p:cNvPicPr>
          <p:nvPr/>
        </p:nvPicPr>
        <p:blipFill>
          <a:blip r:embed="rId4"/>
          <a:srcRect/>
          <a:stretch>
            <a:fillRect/>
          </a:stretch>
        </p:blipFill>
        <p:spPr bwMode="auto">
          <a:xfrm>
            <a:off x="4410074" y="828675"/>
            <a:ext cx="2371725" cy="2696438"/>
          </a:xfrm>
          <a:prstGeom prst="rect">
            <a:avLst/>
          </a:prstGeom>
          <a:noFill/>
        </p:spPr>
      </p:pic>
      <p:sp>
        <p:nvSpPr>
          <p:cNvPr id="9" name="Rectangle 8"/>
          <p:cNvSpPr/>
          <p:nvPr/>
        </p:nvSpPr>
        <p:spPr>
          <a:xfrm>
            <a:off x="5269169" y="3396734"/>
            <a:ext cx="1112582" cy="369332"/>
          </a:xfrm>
          <a:prstGeom prst="rect">
            <a:avLst/>
          </a:prstGeom>
        </p:spPr>
        <p:txBody>
          <a:bodyPr wrap="square">
            <a:spAutoFit/>
          </a:bodyPr>
          <a:lstStyle/>
          <a:p>
            <a:r>
              <a:rPr lang="en-US" baseline="-25000" dirty="0" smtClean="0">
                <a:ea typeface="ＭＳ Ｐゴシック" pitchFamily="-112" charset="-128"/>
              </a:rPr>
              <a:t>Uncharted</a:t>
            </a:r>
            <a:r>
              <a:rPr lang="en-US" dirty="0" smtClean="0">
                <a:ea typeface="ＭＳ Ｐゴシック" pitchFamily="-112" charset="-128"/>
              </a:rPr>
              <a:t> </a:t>
            </a:r>
            <a:r>
              <a:rPr lang="en-US" baseline="-25000" dirty="0" smtClean="0">
                <a:ea typeface="ＭＳ Ｐゴシック" pitchFamily="-112" charset="-128"/>
              </a:rPr>
              <a:t>2</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Fast Subsurface Scattering</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US" sz="2000" dirty="0" smtClean="0">
                <a:effectLst/>
                <a:ea typeface="ＭＳ Ｐゴシック" pitchFamily="-112" charset="-128"/>
              </a:rPr>
              <a:t>Remaining Problems</a:t>
            </a:r>
          </a:p>
          <a:p>
            <a:pPr lvl="1" eaLnBrk="1" hangingPunct="1">
              <a:buClr>
                <a:schemeClr val="accent6"/>
              </a:buClr>
              <a:buFont typeface="Wingdings" pitchFamily="-112" charset="2"/>
              <a:buChar char="§"/>
              <a:defRPr/>
            </a:pPr>
            <a:r>
              <a:rPr lang="en-US" sz="1700" dirty="0" smtClean="0">
                <a:effectLst/>
                <a:ea typeface="ＭＳ Ｐゴシック" pitchFamily="-112" charset="-128"/>
              </a:rPr>
              <a:t>Much better performance, but </a:t>
            </a:r>
            <a:r>
              <a:rPr lang="en-US" sz="1700" b="1" dirty="0" smtClean="0">
                <a:effectLst/>
                <a:ea typeface="ＭＳ Ｐゴシック" pitchFamily="-112" charset="-128"/>
              </a:rPr>
              <a:t>still</a:t>
            </a:r>
            <a:r>
              <a:rPr lang="en-US" sz="1700" dirty="0" smtClean="0">
                <a:effectLst/>
                <a:ea typeface="ＭＳ Ｐゴシック" pitchFamily="-112" charset="-128"/>
              </a:rPr>
              <a:t> expensive</a:t>
            </a:r>
          </a:p>
          <a:p>
            <a:pPr lvl="1" eaLnBrk="1" hangingPunct="1">
              <a:buClr>
                <a:schemeClr val="accent6"/>
              </a:buClr>
              <a:buFont typeface="Wingdings" pitchFamily="-112" charset="2"/>
              <a:buChar char="§"/>
              <a:defRPr/>
            </a:pPr>
            <a:r>
              <a:rPr lang="en-US" sz="1700" dirty="0" smtClean="0">
                <a:effectLst/>
                <a:ea typeface="ＭＳ Ｐゴシック" pitchFamily="-112" charset="-128"/>
              </a:rPr>
              <a:t>Doesn’t scale (10 heads/body-parts = 20 light-maps)</a:t>
            </a:r>
          </a:p>
          <a:p>
            <a:pPr lvl="1" eaLnBrk="1" hangingPunct="1">
              <a:buClr>
                <a:schemeClr val="accent6"/>
              </a:buClr>
              <a:buFont typeface="Wingdings" pitchFamily="-112" charset="2"/>
              <a:buChar char="§"/>
              <a:defRPr/>
            </a:pPr>
            <a:r>
              <a:rPr lang="en-US" sz="1700" dirty="0" smtClean="0">
                <a:effectLst/>
                <a:ea typeface="ＭＳ Ｐゴシック" pitchFamily="-112" charset="-128"/>
              </a:rPr>
              <a:t>Seams in UV space</a:t>
            </a:r>
          </a:p>
          <a:p>
            <a:pPr lvl="1" eaLnBrk="1" hangingPunct="1">
              <a:buClr>
                <a:schemeClr val="accent6"/>
              </a:buClr>
              <a:buFont typeface="Wingdings" pitchFamily="-112" charset="2"/>
              <a:buChar char="§"/>
              <a:defRPr/>
            </a:pPr>
            <a:r>
              <a:rPr lang="en-US" sz="1700" dirty="0" smtClean="0">
                <a:effectLst/>
                <a:ea typeface="ＭＳ Ｐゴシック" pitchFamily="-112" charset="-128"/>
              </a:rPr>
              <a:t>Light-map resolution</a:t>
            </a:r>
          </a:p>
          <a:p>
            <a:pPr lvl="1" eaLnBrk="1" hangingPunct="1">
              <a:buClr>
                <a:schemeClr val="accent6"/>
              </a:buClr>
              <a:buFont typeface="Wingdings" pitchFamily="-112" charset="2"/>
              <a:buChar char="§"/>
              <a:defRPr/>
            </a:pPr>
            <a:r>
              <a:rPr lang="en-US" sz="1700" dirty="0" smtClean="0">
                <a:effectLst/>
                <a:ea typeface="ＭＳ Ｐゴシック" pitchFamily="-112" charset="-128"/>
              </a:rPr>
              <a:t>Banding due to inadequate samples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Screen Space SSS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US" sz="2000" dirty="0" smtClean="0">
                <a:effectLst/>
                <a:ea typeface="ＭＳ Ｐゴシック" pitchFamily="-112" charset="-128"/>
              </a:rPr>
              <a:t>Screen-Space Subsurface Scattering</a:t>
            </a:r>
            <a:r>
              <a:rPr lang="en-US" sz="2000" baseline="-25000" dirty="0" smtClean="0">
                <a:effectLst/>
                <a:ea typeface="ＭＳ Ｐゴシック" pitchFamily="-112" charset="-128"/>
              </a:rPr>
              <a:t>(</a:t>
            </a:r>
            <a:r>
              <a:rPr lang="en-US" sz="2000" baseline="-25000" dirty="0" err="1" smtClean="0">
                <a:effectLst/>
                <a:ea typeface="ＭＳ Ｐゴシック" pitchFamily="-112" charset="-128"/>
              </a:rPr>
              <a:t>Jiminez</a:t>
            </a:r>
            <a:r>
              <a:rPr lang="en-US" sz="2000" baseline="-25000" dirty="0" smtClean="0">
                <a:effectLst/>
                <a:ea typeface="ＭＳ Ｐゴシック" pitchFamily="-112" charset="-128"/>
              </a:rPr>
              <a:t> et al.)</a:t>
            </a:r>
          </a:p>
          <a:p>
            <a:pPr lvl="1" eaLnBrk="1" hangingPunct="1">
              <a:buClr>
                <a:schemeClr val="accent6"/>
              </a:buClr>
              <a:buFont typeface="Wingdings" pitchFamily="-112" charset="2"/>
              <a:buChar char="§"/>
              <a:defRPr/>
            </a:pPr>
            <a:r>
              <a:rPr lang="en-US" sz="1700" dirty="0" smtClean="0">
                <a:effectLst/>
                <a:ea typeface="ＭＳ Ｐゴシック" pitchFamily="-112" charset="-128"/>
              </a:rPr>
              <a:t>Do the blur in screen-space</a:t>
            </a:r>
          </a:p>
          <a:p>
            <a:pPr lvl="1" eaLnBrk="1" hangingPunct="1">
              <a:buClr>
                <a:schemeClr val="accent6"/>
              </a:buClr>
              <a:buFont typeface="Wingdings" pitchFamily="-112" charset="2"/>
              <a:buChar char="§"/>
              <a:defRPr/>
            </a:pPr>
            <a:r>
              <a:rPr lang="en-US" sz="1700" dirty="0" smtClean="0">
                <a:effectLst/>
                <a:ea typeface="ＭＳ Ｐゴシック" pitchFamily="-112" charset="-128"/>
              </a:rPr>
              <a:t>More scalable, but high fixed cost </a:t>
            </a:r>
          </a:p>
          <a:p>
            <a:pPr lvl="1" eaLnBrk="1" hangingPunct="1">
              <a:buClr>
                <a:schemeClr val="accent6"/>
              </a:buClr>
              <a:buFont typeface="Wingdings" pitchFamily="-112" charset="2"/>
              <a:buChar char="§"/>
              <a:defRPr/>
            </a:pPr>
            <a:r>
              <a:rPr lang="en-US" sz="1700" dirty="0" smtClean="0">
                <a:effectLst/>
                <a:ea typeface="ＭＳ Ｐゴシック" pitchFamily="-112" charset="-128"/>
              </a:rPr>
              <a:t>Requires deferred renderer</a:t>
            </a:r>
          </a:p>
          <a:p>
            <a:pPr lvl="1" eaLnBrk="1" hangingPunct="1">
              <a:buClr>
                <a:schemeClr val="accent6"/>
              </a:buClr>
              <a:buFont typeface="Wingdings" pitchFamily="-112" charset="2"/>
              <a:buChar char="§"/>
              <a:defRPr/>
            </a:pPr>
            <a:r>
              <a:rPr lang="en-US" sz="1700" dirty="0" smtClean="0">
                <a:effectLst/>
                <a:ea typeface="ＭＳ Ｐゴシック" pitchFamily="-112" charset="-128"/>
              </a:rPr>
              <a:t>Adds many G-buffer channels</a:t>
            </a:r>
          </a:p>
          <a:p>
            <a:pPr lvl="1" eaLnBrk="1" hangingPunct="1">
              <a:buClr>
                <a:schemeClr val="accent6"/>
              </a:buClr>
              <a:buFont typeface="Wingdings" pitchFamily="-112" charset="2"/>
              <a:buChar char="§"/>
              <a:defRPr/>
            </a:pPr>
            <a:r>
              <a:rPr lang="en-US" sz="1700" dirty="0" smtClean="0">
                <a:effectLst/>
                <a:ea typeface="ＭＳ Ｐゴシック" pitchFamily="-112" charset="-128"/>
              </a:rPr>
              <a:t>Too many ‘S’s?</a:t>
            </a: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Pre-Integrated Skin Shading</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883526" cy="2963400"/>
          </a:xfrm>
        </p:spPr>
        <p:txBody>
          <a:bodyPr/>
          <a:lstStyle/>
          <a:p>
            <a:pPr eaLnBrk="1" hangingPunct="1">
              <a:spcBef>
                <a:spcPts val="200"/>
              </a:spcBef>
              <a:spcAft>
                <a:spcPts val="200"/>
              </a:spcAft>
              <a:buClr>
                <a:schemeClr val="accent6"/>
              </a:buClr>
              <a:buFont typeface="Wingdings" pitchFamily="-112" charset="2"/>
              <a:buChar char="§"/>
              <a:defRPr/>
            </a:pPr>
            <a:r>
              <a:rPr lang="en-US" sz="2000" b="1" dirty="0" smtClean="0">
                <a:effectLst/>
                <a:ea typeface="ＭＳ Ｐゴシック" pitchFamily="-112" charset="-128"/>
              </a:rPr>
              <a:t>Goal: </a:t>
            </a:r>
            <a:r>
              <a:rPr lang="en-US" sz="2000" dirty="0" smtClean="0">
                <a:effectLst/>
                <a:ea typeface="ＭＳ Ｐゴシック" pitchFamily="-112" charset="-128"/>
              </a:rPr>
              <a:t>A simple pixel </a:t>
            </a:r>
            <a:r>
              <a:rPr lang="en-US" sz="2000" dirty="0" err="1" smtClean="0">
                <a:effectLst/>
                <a:ea typeface="ＭＳ Ｐゴシック" pitchFamily="-112" charset="-128"/>
              </a:rPr>
              <a:t>shader</a:t>
            </a:r>
            <a:endParaRPr lang="en-US" sz="2000" dirty="0" smtClean="0">
              <a:effectLst/>
              <a:ea typeface="ＭＳ Ｐゴシック" pitchFamily="-112" charset="-128"/>
            </a:endParaRPr>
          </a:p>
          <a:p>
            <a:pPr lvl="1" eaLnBrk="1" hangingPunct="1">
              <a:buClr>
                <a:schemeClr val="accent6"/>
              </a:buClr>
              <a:buFont typeface="Wingdings" pitchFamily="-112" charset="2"/>
              <a:buChar char="§"/>
              <a:defRPr/>
            </a:pPr>
            <a:r>
              <a:rPr lang="en-US" sz="1700" dirty="0" smtClean="0">
                <a:effectLst/>
                <a:ea typeface="ＭＳ Ｐゴシック" pitchFamily="-112" charset="-128"/>
              </a:rPr>
              <a:t>All inputs stored locally in texture/bump maps (no blur passes)</a:t>
            </a:r>
          </a:p>
          <a:p>
            <a:pPr eaLnBrk="1" hangingPunct="1">
              <a:spcBef>
                <a:spcPts val="200"/>
              </a:spcBef>
              <a:spcAft>
                <a:spcPts val="200"/>
              </a:spcAft>
              <a:buClr>
                <a:schemeClr val="accent6"/>
              </a:buClr>
              <a:buFont typeface="Wingdings" pitchFamily="-112" charset="2"/>
              <a:buChar char="§"/>
              <a:defRPr/>
            </a:pPr>
            <a:r>
              <a:rPr lang="en-CA" sz="2000" b="1" dirty="0" smtClean="0">
                <a:effectLst/>
                <a:ea typeface="ＭＳ Ｐゴシック" pitchFamily="-112" charset="-128"/>
              </a:rPr>
              <a:t>Key Observation:</a:t>
            </a:r>
          </a:p>
          <a:p>
            <a:pPr lvl="1" eaLnBrk="1" hangingPunct="1">
              <a:buClr>
                <a:schemeClr val="accent6"/>
              </a:buClr>
              <a:buFont typeface="Wingdings" pitchFamily="-112" charset="2"/>
              <a:buChar char="§"/>
              <a:defRPr/>
            </a:pPr>
            <a:r>
              <a:rPr lang="en-CA" sz="1700" dirty="0" smtClean="0">
                <a:effectLst/>
                <a:ea typeface="ＭＳ Ｐゴシック" pitchFamily="-112" charset="-128"/>
              </a:rPr>
              <a:t>Scattering isn’t visible everywhere</a:t>
            </a:r>
          </a:p>
          <a:p>
            <a:pPr lvl="1" eaLnBrk="1" hangingPunct="1">
              <a:buClr>
                <a:schemeClr val="accent6"/>
              </a:buClr>
              <a:buFont typeface="Wingdings" pitchFamily="-112" charset="2"/>
              <a:buChar char="§"/>
              <a:defRPr/>
            </a:pPr>
            <a:r>
              <a:rPr lang="en-CA" sz="1700" dirty="0" smtClean="0">
                <a:effectLst/>
                <a:ea typeface="ＭＳ Ｐゴシック" pitchFamily="-112" charset="-128"/>
              </a:rPr>
              <a:t>Occurs near changes in incident light (</a:t>
            </a:r>
            <a:r>
              <a:rPr lang="en-CA" sz="1700" b="1" dirty="0" smtClean="0">
                <a:effectLst/>
                <a:ea typeface="ＭＳ Ｐゴシック" pitchFamily="-112" charset="-128"/>
              </a:rPr>
              <a:t>light gradients</a:t>
            </a:r>
            <a:r>
              <a:rPr lang="en-CA" sz="1700" dirty="0" smtClean="0">
                <a:effectLst/>
                <a:ea typeface="ＭＳ Ｐゴシック" pitchFamily="-112" charset="-128"/>
              </a:rPr>
              <a:t>)</a:t>
            </a:r>
          </a:p>
          <a:p>
            <a:pPr eaLnBrk="1" hangingPunct="1">
              <a:spcBef>
                <a:spcPts val="200"/>
              </a:spcBef>
              <a:spcAft>
                <a:spcPts val="200"/>
              </a:spcAft>
              <a:buClr>
                <a:schemeClr val="accent6"/>
              </a:buClr>
              <a:buFont typeface="Wingdings" pitchFamily="-112" charset="2"/>
              <a:buChar char="§"/>
              <a:defRPr/>
            </a:pPr>
            <a:r>
              <a:rPr lang="en-US" sz="2000" b="1" dirty="0" smtClean="0">
                <a:effectLst/>
                <a:ea typeface="ＭＳ Ｐゴシック" pitchFamily="-112" charset="-128"/>
              </a:rPr>
              <a:t>Strategy:</a:t>
            </a:r>
          </a:p>
          <a:p>
            <a:pPr lvl="1" eaLnBrk="1" hangingPunct="1">
              <a:buClr>
                <a:schemeClr val="accent6"/>
              </a:buClr>
              <a:buFont typeface="Wingdings" pitchFamily="-112" charset="2"/>
              <a:buChar char="§"/>
              <a:defRPr/>
            </a:pPr>
            <a:r>
              <a:rPr lang="en-CA" sz="1700" dirty="0" smtClean="0">
                <a:effectLst/>
                <a:ea typeface="ＭＳ Ｐゴシック" pitchFamily="-112" charset="-128"/>
              </a:rPr>
              <a:t>Find light gradients and </a:t>
            </a:r>
            <a:r>
              <a:rPr lang="en-CA" sz="1700" b="1" dirty="0" smtClean="0">
                <a:effectLst/>
                <a:ea typeface="ＭＳ Ｐゴシック" pitchFamily="-112" charset="-128"/>
              </a:rPr>
              <a:t>pre-integrate </a:t>
            </a:r>
            <a:r>
              <a:rPr lang="en-CA" sz="1700" dirty="0" smtClean="0">
                <a:effectLst/>
                <a:ea typeface="ＭＳ Ｐゴシック" pitchFamily="-112" charset="-128"/>
              </a:rPr>
              <a:t>scattering</a:t>
            </a: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Constant incident light: Do nothing!</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4" name="Picture 2" descr="C:\Documents and Settings\epenner\Desktop\Spectrum Presentation Folder\SSS\Matrix - TSD.PNG"/>
          <p:cNvPicPr>
            <a:picLocks noChangeAspect="1" noChangeArrowheads="1"/>
          </p:cNvPicPr>
          <p:nvPr/>
        </p:nvPicPr>
        <p:blipFill>
          <a:blip r:embed="rId3" cstate="print"/>
          <a:srcRect/>
          <a:stretch>
            <a:fillRect/>
          </a:stretch>
        </p:blipFill>
        <p:spPr bwMode="auto">
          <a:xfrm>
            <a:off x="1974671" y="901860"/>
            <a:ext cx="3277616" cy="2733626"/>
          </a:xfrm>
          <a:prstGeom prst="rect">
            <a:avLst/>
          </a:prstGeom>
          <a:noFill/>
        </p:spPr>
      </p:pic>
      <p:pic>
        <p:nvPicPr>
          <p:cNvPr id="5" name="Picture 2"/>
          <p:cNvPicPr>
            <a:picLocks noChangeAspect="1" noChangeArrowheads="1"/>
          </p:cNvPicPr>
          <p:nvPr/>
        </p:nvPicPr>
        <p:blipFill>
          <a:blip r:embed="rId4" cstate="print"/>
          <a:srcRect/>
          <a:stretch>
            <a:fillRect/>
          </a:stretch>
        </p:blipFill>
        <p:spPr bwMode="auto">
          <a:xfrm>
            <a:off x="104775" y="745972"/>
            <a:ext cx="1340273" cy="1340274"/>
          </a:xfrm>
          <a:prstGeom prst="rect">
            <a:avLst/>
          </a:prstGeom>
          <a:noFill/>
          <a:ln w="19050">
            <a:solidFill>
              <a:srgbClr val="C00000"/>
            </a:solidFill>
            <a:miter lim="800000"/>
            <a:headEnd/>
            <a:tailEnd/>
          </a:ln>
        </p:spPr>
      </p:pic>
      <p:sp>
        <p:nvSpPr>
          <p:cNvPr id="6" name="Rectangle 5"/>
          <p:cNvSpPr/>
          <p:nvPr/>
        </p:nvSpPr>
        <p:spPr>
          <a:xfrm>
            <a:off x="2136802" y="1135085"/>
            <a:ext cx="432346" cy="43234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6" idx="1"/>
            <a:endCxn id="5" idx="3"/>
          </p:cNvCxnSpPr>
          <p:nvPr/>
        </p:nvCxnSpPr>
        <p:spPr>
          <a:xfrm rot="10800000" flipV="1">
            <a:off x="1445049" y="1351258"/>
            <a:ext cx="691754" cy="64851"/>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Small Surface Bumps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4" name="Picture 2" descr="C:\Documents and Settings\epenner\Desktop\Spectrum Presentation Folder\SSS\Matrix - TSD.PNG"/>
          <p:cNvPicPr>
            <a:picLocks noChangeAspect="1" noChangeArrowheads="1"/>
          </p:cNvPicPr>
          <p:nvPr/>
        </p:nvPicPr>
        <p:blipFill>
          <a:blip r:embed="rId3" cstate="print"/>
          <a:srcRect/>
          <a:stretch>
            <a:fillRect/>
          </a:stretch>
        </p:blipFill>
        <p:spPr bwMode="auto">
          <a:xfrm>
            <a:off x="1974671" y="901860"/>
            <a:ext cx="3277616" cy="2733626"/>
          </a:xfrm>
          <a:prstGeom prst="rect">
            <a:avLst/>
          </a:prstGeom>
          <a:noFill/>
        </p:spPr>
      </p:pic>
      <p:pic>
        <p:nvPicPr>
          <p:cNvPr id="5" name="Picture 2"/>
          <p:cNvPicPr>
            <a:picLocks noChangeAspect="1" noChangeArrowheads="1"/>
          </p:cNvPicPr>
          <p:nvPr/>
        </p:nvPicPr>
        <p:blipFill>
          <a:blip r:embed="rId4" cstate="print"/>
          <a:srcRect/>
          <a:stretch>
            <a:fillRect/>
          </a:stretch>
        </p:blipFill>
        <p:spPr bwMode="auto">
          <a:xfrm>
            <a:off x="104775" y="745972"/>
            <a:ext cx="1340273" cy="1340274"/>
          </a:xfrm>
          <a:prstGeom prst="rect">
            <a:avLst/>
          </a:prstGeom>
          <a:noFill/>
          <a:ln w="19050">
            <a:solidFill>
              <a:srgbClr val="C00000"/>
            </a:solidFill>
            <a:miter lim="800000"/>
            <a:headEnd/>
            <a:tailEnd/>
          </a:ln>
        </p:spPr>
      </p:pic>
      <p:sp>
        <p:nvSpPr>
          <p:cNvPr id="6" name="Rectangle 5"/>
          <p:cNvSpPr/>
          <p:nvPr/>
        </p:nvSpPr>
        <p:spPr>
          <a:xfrm>
            <a:off x="2136802" y="1135085"/>
            <a:ext cx="432346" cy="43234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6" idx="1"/>
            <a:endCxn id="5" idx="3"/>
          </p:cNvCxnSpPr>
          <p:nvPr/>
        </p:nvCxnSpPr>
        <p:spPr>
          <a:xfrm rot="10800000" flipV="1">
            <a:off x="1445049" y="1351258"/>
            <a:ext cx="691754" cy="64851"/>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4752496" y="1012586"/>
            <a:ext cx="432346" cy="43234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p:cNvPicPr>
            <a:picLocks noChangeAspect="1" noChangeArrowheads="1"/>
          </p:cNvPicPr>
          <p:nvPr/>
        </p:nvPicPr>
        <p:blipFill>
          <a:blip r:embed="rId5" cstate="print"/>
          <a:srcRect/>
          <a:stretch>
            <a:fillRect/>
          </a:stretch>
        </p:blipFill>
        <p:spPr bwMode="auto">
          <a:xfrm>
            <a:off x="5756350" y="789205"/>
            <a:ext cx="1438904" cy="1318223"/>
          </a:xfrm>
          <a:prstGeom prst="rect">
            <a:avLst/>
          </a:prstGeom>
          <a:noFill/>
          <a:ln w="19050">
            <a:solidFill>
              <a:srgbClr val="0070C0"/>
            </a:solidFill>
            <a:miter lim="800000"/>
            <a:headEnd/>
            <a:tailEnd/>
          </a:ln>
        </p:spPr>
      </p:pic>
      <p:cxnSp>
        <p:nvCxnSpPr>
          <p:cNvPr id="10" name="Straight Arrow Connector 9"/>
          <p:cNvCxnSpPr>
            <a:stCxn id="8" idx="3"/>
            <a:endCxn id="9" idx="1"/>
          </p:cNvCxnSpPr>
          <p:nvPr/>
        </p:nvCxnSpPr>
        <p:spPr>
          <a:xfrm>
            <a:off x="5184842" y="1228760"/>
            <a:ext cx="571508" cy="219556"/>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Small Surface Bumps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4" name="Picture 2" descr="C:\Documents and Settings\epenner\Desktop\Spectrum Presentation Folder\SSS\Matrix - TSD.PNG"/>
          <p:cNvPicPr>
            <a:picLocks noChangeAspect="1" noChangeArrowheads="1"/>
          </p:cNvPicPr>
          <p:nvPr/>
        </p:nvPicPr>
        <p:blipFill>
          <a:blip r:embed="rId3" cstate="print"/>
          <a:srcRect/>
          <a:stretch>
            <a:fillRect/>
          </a:stretch>
        </p:blipFill>
        <p:spPr bwMode="auto">
          <a:xfrm>
            <a:off x="1974671" y="901860"/>
            <a:ext cx="3277616" cy="2733626"/>
          </a:xfrm>
          <a:prstGeom prst="rect">
            <a:avLst/>
          </a:prstGeom>
          <a:noFill/>
        </p:spPr>
      </p:pic>
      <p:pic>
        <p:nvPicPr>
          <p:cNvPr id="5" name="Picture 2"/>
          <p:cNvPicPr>
            <a:picLocks noChangeAspect="1" noChangeArrowheads="1"/>
          </p:cNvPicPr>
          <p:nvPr/>
        </p:nvPicPr>
        <p:blipFill>
          <a:blip r:embed="rId4" cstate="print"/>
          <a:srcRect/>
          <a:stretch>
            <a:fillRect/>
          </a:stretch>
        </p:blipFill>
        <p:spPr bwMode="auto">
          <a:xfrm>
            <a:off x="104775" y="745972"/>
            <a:ext cx="1340273" cy="1340274"/>
          </a:xfrm>
          <a:prstGeom prst="rect">
            <a:avLst/>
          </a:prstGeom>
          <a:noFill/>
          <a:ln w="19050">
            <a:solidFill>
              <a:srgbClr val="C00000"/>
            </a:solidFill>
            <a:miter lim="800000"/>
            <a:headEnd/>
            <a:tailEnd/>
          </a:ln>
        </p:spPr>
      </p:pic>
      <p:sp>
        <p:nvSpPr>
          <p:cNvPr id="6" name="Rectangle 5"/>
          <p:cNvSpPr/>
          <p:nvPr/>
        </p:nvSpPr>
        <p:spPr>
          <a:xfrm>
            <a:off x="2136802" y="1135085"/>
            <a:ext cx="432346" cy="43234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6" idx="1"/>
            <a:endCxn id="5" idx="3"/>
          </p:cNvCxnSpPr>
          <p:nvPr/>
        </p:nvCxnSpPr>
        <p:spPr>
          <a:xfrm rot="10800000" flipV="1">
            <a:off x="1445049" y="1351258"/>
            <a:ext cx="691754" cy="64851"/>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4752496" y="1012586"/>
            <a:ext cx="432346" cy="43234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p:cNvPicPr>
            <a:picLocks noChangeAspect="1" noChangeArrowheads="1"/>
          </p:cNvPicPr>
          <p:nvPr/>
        </p:nvPicPr>
        <p:blipFill>
          <a:blip r:embed="rId5" cstate="print"/>
          <a:srcRect/>
          <a:stretch>
            <a:fillRect/>
          </a:stretch>
        </p:blipFill>
        <p:spPr bwMode="auto">
          <a:xfrm>
            <a:off x="5756350" y="789205"/>
            <a:ext cx="1438904" cy="1318223"/>
          </a:xfrm>
          <a:prstGeom prst="rect">
            <a:avLst/>
          </a:prstGeom>
          <a:noFill/>
          <a:ln w="19050">
            <a:solidFill>
              <a:srgbClr val="0070C0"/>
            </a:solidFill>
            <a:miter lim="800000"/>
            <a:headEnd/>
            <a:tailEnd/>
          </a:ln>
        </p:spPr>
      </p:pic>
      <p:cxnSp>
        <p:nvCxnSpPr>
          <p:cNvPr id="10" name="Straight Arrow Connector 9"/>
          <p:cNvCxnSpPr>
            <a:stCxn id="8" idx="3"/>
            <a:endCxn id="9" idx="1"/>
          </p:cNvCxnSpPr>
          <p:nvPr/>
        </p:nvCxnSpPr>
        <p:spPr>
          <a:xfrm>
            <a:off x="5184842" y="1228760"/>
            <a:ext cx="571508" cy="219556"/>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2612382" y="2295207"/>
            <a:ext cx="432346" cy="42514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5"/>
          <p:cNvPicPr>
            <a:picLocks noChangeAspect="1" noChangeArrowheads="1"/>
          </p:cNvPicPr>
          <p:nvPr/>
        </p:nvPicPr>
        <p:blipFill>
          <a:blip r:embed="rId6" cstate="print"/>
          <a:srcRect/>
          <a:stretch>
            <a:fillRect/>
          </a:stretch>
        </p:blipFill>
        <p:spPr bwMode="auto">
          <a:xfrm>
            <a:off x="105000" y="2400866"/>
            <a:ext cx="1311225" cy="1308479"/>
          </a:xfrm>
          <a:prstGeom prst="rect">
            <a:avLst/>
          </a:prstGeom>
          <a:noFill/>
          <a:ln w="19050">
            <a:solidFill>
              <a:srgbClr val="00B050"/>
            </a:solidFill>
            <a:miter lim="800000"/>
            <a:headEnd/>
            <a:tailEnd/>
          </a:ln>
        </p:spPr>
      </p:pic>
      <p:cxnSp>
        <p:nvCxnSpPr>
          <p:cNvPr id="16" name="Straight Arrow Connector 15"/>
          <p:cNvCxnSpPr>
            <a:stCxn id="11" idx="1"/>
            <a:endCxn id="12" idx="3"/>
          </p:cNvCxnSpPr>
          <p:nvPr/>
        </p:nvCxnSpPr>
        <p:spPr>
          <a:xfrm rot="10800000" flipV="1">
            <a:off x="1416225" y="2507781"/>
            <a:ext cx="1196158" cy="547324"/>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68313" y="1071563"/>
            <a:ext cx="6345237"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900" dirty="0" smtClean="0">
                <a:solidFill>
                  <a:schemeClr val="bg2"/>
                </a:solidFill>
                <a:effectLst>
                  <a:outerShdw blurRad="50800" dist="38100" dir="2700000" algn="tl" rotWithShape="0">
                    <a:schemeClr val="accent4">
                      <a:alpha val="43000"/>
                    </a:schemeClr>
                  </a:outerShdw>
                </a:effectLst>
                <a:latin typeface="Arial Bold" charset="0"/>
              </a:rPr>
              <a:t>Pre-integrated Skin Shading</a:t>
            </a:r>
            <a:endParaRPr lang="en-US" sz="2900"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075" name="Text Box 10"/>
          <p:cNvSpPr txBox="1">
            <a:spLocks noChangeArrowheads="1"/>
          </p:cNvSpPr>
          <p:nvPr/>
        </p:nvSpPr>
        <p:spPr bwMode="auto">
          <a:xfrm>
            <a:off x="479425" y="1574800"/>
            <a:ext cx="634365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200" dirty="0" smtClean="0">
                <a:effectLst>
                  <a:outerShdw blurRad="50800" dist="38100" dir="2700000" algn="tl" rotWithShape="0">
                    <a:schemeClr val="accent4">
                      <a:alpha val="43000"/>
                    </a:schemeClr>
                  </a:outerShdw>
                </a:effectLst>
              </a:rPr>
              <a:t>Eric </a:t>
            </a:r>
            <a:r>
              <a:rPr lang="en-US" sz="2200" dirty="0" err="1" smtClean="0">
                <a:effectLst>
                  <a:outerShdw blurRad="50800" dist="38100" dir="2700000" algn="tl" rotWithShape="0">
                    <a:schemeClr val="accent4">
                      <a:alpha val="43000"/>
                    </a:schemeClr>
                  </a:outerShdw>
                </a:effectLst>
              </a:rPr>
              <a:t>Penner</a:t>
            </a:r>
            <a:endParaRPr lang="en-US" sz="2200" dirty="0">
              <a:effectLst>
                <a:outerShdw blurRad="50800" dist="38100" dir="2700000" algn="tl" rotWithShape="0">
                  <a:schemeClr val="accent4">
                    <a:alpha val="43000"/>
                  </a:scheme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Shadows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4" name="Picture 2" descr="C:\Documents and Settings\epenner\Desktop\Spectrum Presentation Folder\SSS\Matrix - TSD.PNG"/>
          <p:cNvPicPr>
            <a:picLocks noChangeAspect="1" noChangeArrowheads="1"/>
          </p:cNvPicPr>
          <p:nvPr/>
        </p:nvPicPr>
        <p:blipFill>
          <a:blip r:embed="rId3" cstate="print"/>
          <a:srcRect/>
          <a:stretch>
            <a:fillRect/>
          </a:stretch>
        </p:blipFill>
        <p:spPr bwMode="auto">
          <a:xfrm>
            <a:off x="1974671" y="901860"/>
            <a:ext cx="3277616" cy="2733626"/>
          </a:xfrm>
          <a:prstGeom prst="rect">
            <a:avLst/>
          </a:prstGeom>
          <a:noFill/>
        </p:spPr>
      </p:pic>
      <p:pic>
        <p:nvPicPr>
          <p:cNvPr id="5" name="Picture 2"/>
          <p:cNvPicPr>
            <a:picLocks noChangeAspect="1" noChangeArrowheads="1"/>
          </p:cNvPicPr>
          <p:nvPr/>
        </p:nvPicPr>
        <p:blipFill>
          <a:blip r:embed="rId4" cstate="print"/>
          <a:srcRect/>
          <a:stretch>
            <a:fillRect/>
          </a:stretch>
        </p:blipFill>
        <p:spPr bwMode="auto">
          <a:xfrm>
            <a:off x="104775" y="745972"/>
            <a:ext cx="1340273" cy="1340274"/>
          </a:xfrm>
          <a:prstGeom prst="rect">
            <a:avLst/>
          </a:prstGeom>
          <a:noFill/>
          <a:ln w="19050">
            <a:solidFill>
              <a:srgbClr val="C00000"/>
            </a:solidFill>
            <a:miter lim="800000"/>
            <a:headEnd/>
            <a:tailEnd/>
          </a:ln>
        </p:spPr>
      </p:pic>
      <p:sp>
        <p:nvSpPr>
          <p:cNvPr id="6" name="Rectangle 5"/>
          <p:cNvSpPr/>
          <p:nvPr/>
        </p:nvSpPr>
        <p:spPr>
          <a:xfrm>
            <a:off x="2136802" y="1135085"/>
            <a:ext cx="432346" cy="43234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6" idx="1"/>
            <a:endCxn id="5" idx="3"/>
          </p:cNvCxnSpPr>
          <p:nvPr/>
        </p:nvCxnSpPr>
        <p:spPr>
          <a:xfrm rot="10800000" flipV="1">
            <a:off x="1445049" y="1351258"/>
            <a:ext cx="691754" cy="64851"/>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4752496" y="1012586"/>
            <a:ext cx="432346" cy="43234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p:cNvPicPr>
            <a:picLocks noChangeAspect="1" noChangeArrowheads="1"/>
          </p:cNvPicPr>
          <p:nvPr/>
        </p:nvPicPr>
        <p:blipFill>
          <a:blip r:embed="rId5" cstate="print"/>
          <a:srcRect/>
          <a:stretch>
            <a:fillRect/>
          </a:stretch>
        </p:blipFill>
        <p:spPr bwMode="auto">
          <a:xfrm>
            <a:off x="5756350" y="789205"/>
            <a:ext cx="1438904" cy="1318223"/>
          </a:xfrm>
          <a:prstGeom prst="rect">
            <a:avLst/>
          </a:prstGeom>
          <a:noFill/>
          <a:ln w="19050">
            <a:solidFill>
              <a:srgbClr val="0070C0"/>
            </a:solidFill>
            <a:miter lim="800000"/>
            <a:headEnd/>
            <a:tailEnd/>
          </a:ln>
        </p:spPr>
      </p:pic>
      <p:cxnSp>
        <p:nvCxnSpPr>
          <p:cNvPr id="10" name="Straight Arrow Connector 9"/>
          <p:cNvCxnSpPr>
            <a:stCxn id="8" idx="3"/>
            <a:endCxn id="9" idx="1"/>
          </p:cNvCxnSpPr>
          <p:nvPr/>
        </p:nvCxnSpPr>
        <p:spPr>
          <a:xfrm>
            <a:off x="5184842" y="1228760"/>
            <a:ext cx="571508" cy="219556"/>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2612382" y="2295207"/>
            <a:ext cx="432346" cy="42514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5"/>
          <p:cNvPicPr>
            <a:picLocks noChangeAspect="1" noChangeArrowheads="1"/>
          </p:cNvPicPr>
          <p:nvPr/>
        </p:nvPicPr>
        <p:blipFill>
          <a:blip r:embed="rId6" cstate="print"/>
          <a:srcRect/>
          <a:stretch>
            <a:fillRect/>
          </a:stretch>
        </p:blipFill>
        <p:spPr bwMode="auto">
          <a:xfrm>
            <a:off x="105000" y="2400866"/>
            <a:ext cx="1311225" cy="1308479"/>
          </a:xfrm>
          <a:prstGeom prst="rect">
            <a:avLst/>
          </a:prstGeom>
          <a:noFill/>
          <a:ln w="19050">
            <a:solidFill>
              <a:srgbClr val="00B050"/>
            </a:solidFill>
            <a:miter lim="800000"/>
            <a:headEnd/>
            <a:tailEnd/>
          </a:ln>
        </p:spPr>
      </p:pic>
      <p:pic>
        <p:nvPicPr>
          <p:cNvPr id="13" name="Picture 6"/>
          <p:cNvPicPr>
            <a:picLocks noChangeAspect="1" noChangeArrowheads="1"/>
          </p:cNvPicPr>
          <p:nvPr/>
        </p:nvPicPr>
        <p:blipFill>
          <a:blip r:embed="rId7" cstate="print"/>
          <a:srcRect/>
          <a:stretch>
            <a:fillRect/>
          </a:stretch>
        </p:blipFill>
        <p:spPr bwMode="auto">
          <a:xfrm>
            <a:off x="5769185" y="2374476"/>
            <a:ext cx="1426067" cy="1340274"/>
          </a:xfrm>
          <a:prstGeom prst="rect">
            <a:avLst/>
          </a:prstGeom>
          <a:noFill/>
          <a:ln w="19050">
            <a:solidFill>
              <a:srgbClr val="FFFF00"/>
            </a:solidFill>
            <a:miter lim="800000"/>
            <a:headEnd/>
            <a:tailEnd/>
          </a:ln>
        </p:spPr>
      </p:pic>
      <p:sp>
        <p:nvSpPr>
          <p:cNvPr id="14" name="Rectangle 13"/>
          <p:cNvSpPr/>
          <p:nvPr/>
        </p:nvSpPr>
        <p:spPr>
          <a:xfrm>
            <a:off x="3109581" y="2086239"/>
            <a:ext cx="432346" cy="42514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4" idx="3"/>
            <a:endCxn id="13" idx="1"/>
          </p:cNvCxnSpPr>
          <p:nvPr/>
        </p:nvCxnSpPr>
        <p:spPr>
          <a:xfrm>
            <a:off x="3541927" y="2298813"/>
            <a:ext cx="2227258" cy="745800"/>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11" idx="1"/>
            <a:endCxn id="12" idx="3"/>
          </p:cNvCxnSpPr>
          <p:nvPr/>
        </p:nvCxnSpPr>
        <p:spPr>
          <a:xfrm rot="10800000" flipV="1">
            <a:off x="1416225" y="2507781"/>
            <a:ext cx="1196158" cy="547324"/>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Three Problems to Solve</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4" name="Picture 2" descr="C:\Documents and Settings\epenner\Desktop\Spectrum Presentation Folder\SSS\Matrix - TSD.PNG"/>
          <p:cNvPicPr>
            <a:picLocks noChangeAspect="1" noChangeArrowheads="1"/>
          </p:cNvPicPr>
          <p:nvPr/>
        </p:nvPicPr>
        <p:blipFill>
          <a:blip r:embed="rId3" cstate="print"/>
          <a:srcRect/>
          <a:stretch>
            <a:fillRect/>
          </a:stretch>
        </p:blipFill>
        <p:spPr bwMode="auto">
          <a:xfrm>
            <a:off x="1974671" y="901860"/>
            <a:ext cx="3277616" cy="2733626"/>
          </a:xfrm>
          <a:prstGeom prst="rect">
            <a:avLst/>
          </a:prstGeom>
          <a:noFill/>
        </p:spPr>
      </p:pic>
      <p:sp>
        <p:nvSpPr>
          <p:cNvPr id="8" name="Rectangle 7"/>
          <p:cNvSpPr/>
          <p:nvPr/>
        </p:nvSpPr>
        <p:spPr>
          <a:xfrm>
            <a:off x="4752496" y="1012586"/>
            <a:ext cx="432346" cy="43234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p:cNvPicPr>
            <a:picLocks noChangeAspect="1" noChangeArrowheads="1"/>
          </p:cNvPicPr>
          <p:nvPr/>
        </p:nvPicPr>
        <p:blipFill>
          <a:blip r:embed="rId4" cstate="print"/>
          <a:srcRect/>
          <a:stretch>
            <a:fillRect/>
          </a:stretch>
        </p:blipFill>
        <p:spPr bwMode="auto">
          <a:xfrm>
            <a:off x="5756350" y="789205"/>
            <a:ext cx="1438904" cy="1318223"/>
          </a:xfrm>
          <a:prstGeom prst="rect">
            <a:avLst/>
          </a:prstGeom>
          <a:noFill/>
          <a:ln w="19050">
            <a:solidFill>
              <a:srgbClr val="0070C0"/>
            </a:solidFill>
            <a:miter lim="800000"/>
            <a:headEnd/>
            <a:tailEnd/>
          </a:ln>
        </p:spPr>
      </p:pic>
      <p:cxnSp>
        <p:nvCxnSpPr>
          <p:cNvPr id="10" name="Straight Arrow Connector 9"/>
          <p:cNvCxnSpPr>
            <a:stCxn id="8" idx="3"/>
            <a:endCxn id="9" idx="1"/>
          </p:cNvCxnSpPr>
          <p:nvPr/>
        </p:nvCxnSpPr>
        <p:spPr>
          <a:xfrm>
            <a:off x="5184842" y="1228760"/>
            <a:ext cx="571508" cy="219556"/>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2612382" y="2295207"/>
            <a:ext cx="432346" cy="42514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5"/>
          <p:cNvPicPr>
            <a:picLocks noChangeAspect="1" noChangeArrowheads="1"/>
          </p:cNvPicPr>
          <p:nvPr/>
        </p:nvPicPr>
        <p:blipFill>
          <a:blip r:embed="rId5" cstate="print"/>
          <a:srcRect/>
          <a:stretch>
            <a:fillRect/>
          </a:stretch>
        </p:blipFill>
        <p:spPr bwMode="auto">
          <a:xfrm>
            <a:off x="105000" y="2400866"/>
            <a:ext cx="1311225" cy="1308479"/>
          </a:xfrm>
          <a:prstGeom prst="rect">
            <a:avLst/>
          </a:prstGeom>
          <a:noFill/>
          <a:ln w="19050">
            <a:solidFill>
              <a:srgbClr val="00B050"/>
            </a:solidFill>
            <a:miter lim="800000"/>
            <a:headEnd/>
            <a:tailEnd/>
          </a:ln>
        </p:spPr>
      </p:pic>
      <p:pic>
        <p:nvPicPr>
          <p:cNvPr id="13" name="Picture 6"/>
          <p:cNvPicPr>
            <a:picLocks noChangeAspect="1" noChangeArrowheads="1"/>
          </p:cNvPicPr>
          <p:nvPr/>
        </p:nvPicPr>
        <p:blipFill>
          <a:blip r:embed="rId6" cstate="print"/>
          <a:srcRect/>
          <a:stretch>
            <a:fillRect/>
          </a:stretch>
        </p:blipFill>
        <p:spPr bwMode="auto">
          <a:xfrm>
            <a:off x="5769185" y="2374476"/>
            <a:ext cx="1426067" cy="1340274"/>
          </a:xfrm>
          <a:prstGeom prst="rect">
            <a:avLst/>
          </a:prstGeom>
          <a:noFill/>
          <a:ln w="19050">
            <a:solidFill>
              <a:srgbClr val="FFFF00"/>
            </a:solidFill>
            <a:miter lim="800000"/>
            <a:headEnd/>
            <a:tailEnd/>
          </a:ln>
        </p:spPr>
      </p:pic>
      <p:sp>
        <p:nvSpPr>
          <p:cNvPr id="14" name="Rectangle 13"/>
          <p:cNvSpPr/>
          <p:nvPr/>
        </p:nvSpPr>
        <p:spPr>
          <a:xfrm>
            <a:off x="3109581" y="2086239"/>
            <a:ext cx="432346" cy="42514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4" idx="3"/>
            <a:endCxn id="13" idx="1"/>
          </p:cNvCxnSpPr>
          <p:nvPr/>
        </p:nvCxnSpPr>
        <p:spPr>
          <a:xfrm>
            <a:off x="3541927" y="2298813"/>
            <a:ext cx="2227258" cy="745800"/>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11" idx="1"/>
            <a:endCxn id="12" idx="3"/>
          </p:cNvCxnSpPr>
          <p:nvPr/>
        </p:nvCxnSpPr>
        <p:spPr>
          <a:xfrm rot="10800000" flipV="1">
            <a:off x="1416225" y="2507781"/>
            <a:ext cx="1196158" cy="547324"/>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Three Problems to Solve</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9" name="Picture 4"/>
          <p:cNvPicPr>
            <a:picLocks noChangeAspect="1" noChangeArrowheads="1"/>
          </p:cNvPicPr>
          <p:nvPr/>
        </p:nvPicPr>
        <p:blipFill>
          <a:blip r:embed="rId3" cstate="print"/>
          <a:srcRect/>
          <a:stretch>
            <a:fillRect/>
          </a:stretch>
        </p:blipFill>
        <p:spPr bwMode="auto">
          <a:xfrm>
            <a:off x="127076" y="807631"/>
            <a:ext cx="1044500" cy="956897"/>
          </a:xfrm>
          <a:prstGeom prst="rect">
            <a:avLst/>
          </a:prstGeom>
          <a:noFill/>
          <a:ln w="19050">
            <a:solidFill>
              <a:srgbClr val="0070C0"/>
            </a:solidFill>
            <a:miter lim="800000"/>
            <a:headEnd/>
            <a:tailEnd/>
          </a:ln>
        </p:spPr>
      </p:pic>
      <p:pic>
        <p:nvPicPr>
          <p:cNvPr id="12" name="Picture 5"/>
          <p:cNvPicPr>
            <a:picLocks noChangeAspect="1" noChangeArrowheads="1"/>
          </p:cNvPicPr>
          <p:nvPr/>
        </p:nvPicPr>
        <p:blipFill>
          <a:blip r:embed="rId4" cstate="print"/>
          <a:srcRect/>
          <a:stretch>
            <a:fillRect/>
          </a:stretch>
        </p:blipFill>
        <p:spPr bwMode="auto">
          <a:xfrm>
            <a:off x="124050" y="1902270"/>
            <a:ext cx="1047525" cy="949825"/>
          </a:xfrm>
          <a:prstGeom prst="rect">
            <a:avLst/>
          </a:prstGeom>
          <a:noFill/>
          <a:ln w="19050">
            <a:solidFill>
              <a:srgbClr val="00B050"/>
            </a:solidFill>
            <a:miter lim="800000"/>
            <a:headEnd/>
            <a:tailEnd/>
          </a:ln>
        </p:spPr>
      </p:pic>
      <p:pic>
        <p:nvPicPr>
          <p:cNvPr id="13" name="Picture 6"/>
          <p:cNvPicPr>
            <a:picLocks noChangeAspect="1" noChangeArrowheads="1"/>
          </p:cNvPicPr>
          <p:nvPr/>
        </p:nvPicPr>
        <p:blipFill>
          <a:blip r:embed="rId5" cstate="print"/>
          <a:srcRect/>
          <a:stretch>
            <a:fillRect/>
          </a:stretch>
        </p:blipFill>
        <p:spPr bwMode="auto">
          <a:xfrm>
            <a:off x="95250" y="2999021"/>
            <a:ext cx="1057275" cy="972904"/>
          </a:xfrm>
          <a:prstGeom prst="rect">
            <a:avLst/>
          </a:prstGeom>
          <a:noFill/>
          <a:ln w="19050">
            <a:solidFill>
              <a:srgbClr val="FFFF00"/>
            </a:solidFill>
            <a:miter lim="800000"/>
            <a:headEnd/>
            <a:tailEnd/>
          </a:ln>
        </p:spPr>
      </p:pic>
      <p:sp>
        <p:nvSpPr>
          <p:cNvPr id="6" name="Rectangle 3"/>
          <p:cNvSpPr>
            <a:spLocks noGrp="1" noChangeArrowheads="1"/>
          </p:cNvSpPr>
          <p:nvPr>
            <p:ph type="body" sz="half" idx="1"/>
          </p:nvPr>
        </p:nvSpPr>
        <p:spPr>
          <a:xfrm>
            <a:off x="1444624" y="857250"/>
            <a:ext cx="6623051" cy="3067050"/>
          </a:xfrm>
        </p:spPr>
        <p:txBody>
          <a:bodyPr/>
          <a:lstStyle/>
          <a:p>
            <a:pPr eaLnBrk="1" hangingPunct="1">
              <a:spcBef>
                <a:spcPts val="200"/>
              </a:spcBef>
              <a:spcAft>
                <a:spcPts val="200"/>
              </a:spcAft>
              <a:buClr>
                <a:schemeClr val="accent6"/>
              </a:buClr>
              <a:buNone/>
              <a:defRPr/>
            </a:pPr>
            <a:r>
              <a:rPr lang="en-US" sz="2000" b="1" dirty="0" smtClean="0">
                <a:effectLst/>
                <a:ea typeface="ＭＳ Ｐゴシック" pitchFamily="-112" charset="-128"/>
              </a:rPr>
              <a:t>1.) Surface Curvature</a:t>
            </a:r>
          </a:p>
          <a:p>
            <a:pPr eaLnBrk="1" hangingPunct="1">
              <a:spcBef>
                <a:spcPts val="200"/>
              </a:spcBef>
              <a:spcAft>
                <a:spcPts val="200"/>
              </a:spcAft>
              <a:buClr>
                <a:schemeClr val="accent6"/>
              </a:buClr>
              <a:buNone/>
              <a:defRPr/>
            </a:pPr>
            <a:r>
              <a:rPr lang="en-US" sz="2000" dirty="0" smtClean="0">
                <a:effectLst/>
                <a:ea typeface="ＭＳ Ｐゴシック" pitchFamily="-112" charset="-128"/>
              </a:rPr>
              <a:t>		</a:t>
            </a:r>
          </a:p>
          <a:p>
            <a:pPr eaLnBrk="1" hangingPunct="1">
              <a:spcBef>
                <a:spcPts val="200"/>
              </a:spcBef>
              <a:spcAft>
                <a:spcPts val="200"/>
              </a:spcAft>
              <a:buClr>
                <a:schemeClr val="accent6"/>
              </a:buClr>
              <a:buNone/>
              <a:defRPr/>
            </a:pPr>
            <a:endParaRPr lang="en-US" sz="1500" dirty="0" smtClean="0">
              <a:effectLst/>
              <a:ea typeface="ＭＳ Ｐゴシック" pitchFamily="-112" charset="-128"/>
            </a:endParaRPr>
          </a:p>
          <a:p>
            <a:pPr eaLnBrk="1" hangingPunct="1">
              <a:spcBef>
                <a:spcPts val="200"/>
              </a:spcBef>
              <a:spcAft>
                <a:spcPts val="200"/>
              </a:spcAft>
              <a:buClr>
                <a:schemeClr val="accent6"/>
              </a:buClr>
              <a:buNone/>
              <a:defRPr/>
            </a:pPr>
            <a:r>
              <a:rPr lang="en-US" sz="2000" b="1" dirty="0" smtClean="0">
                <a:effectLst/>
                <a:ea typeface="ＭＳ Ｐゴシック" pitchFamily="-112" charset="-128"/>
              </a:rPr>
              <a:t>2.) Small Surface Bumps</a:t>
            </a:r>
          </a:p>
          <a:p>
            <a:pPr eaLnBrk="1" hangingPunct="1">
              <a:spcBef>
                <a:spcPts val="200"/>
              </a:spcBef>
              <a:spcAft>
                <a:spcPts val="200"/>
              </a:spcAft>
              <a:buClr>
                <a:schemeClr val="accent6"/>
              </a:buClr>
              <a:buNone/>
              <a:defRPr/>
            </a:pPr>
            <a:r>
              <a:rPr lang="en-US" sz="2000" dirty="0" smtClean="0">
                <a:effectLst/>
                <a:ea typeface="ＭＳ Ｐゴシック" pitchFamily="-112" charset="-128"/>
              </a:rPr>
              <a:t>		</a:t>
            </a:r>
          </a:p>
          <a:p>
            <a:pPr eaLnBrk="1" hangingPunct="1">
              <a:spcBef>
                <a:spcPts val="200"/>
              </a:spcBef>
              <a:spcAft>
                <a:spcPts val="200"/>
              </a:spcAft>
              <a:buClr>
                <a:schemeClr val="accent6"/>
              </a:buClr>
              <a:buNone/>
              <a:defRPr/>
            </a:pPr>
            <a:endParaRPr lang="en-US" sz="1500" dirty="0" smtClean="0">
              <a:effectLst/>
              <a:ea typeface="ＭＳ Ｐゴシック" pitchFamily="-112" charset="-128"/>
            </a:endParaRPr>
          </a:p>
          <a:p>
            <a:pPr eaLnBrk="1" hangingPunct="1">
              <a:spcBef>
                <a:spcPts val="200"/>
              </a:spcBef>
              <a:spcAft>
                <a:spcPts val="200"/>
              </a:spcAft>
              <a:buClr>
                <a:schemeClr val="accent6"/>
              </a:buClr>
              <a:buNone/>
              <a:defRPr/>
            </a:pPr>
            <a:r>
              <a:rPr lang="en-US" sz="2000" b="1" dirty="0" smtClean="0">
                <a:effectLst/>
                <a:ea typeface="ＭＳ Ｐゴシック" pitchFamily="-112" charset="-128"/>
              </a:rPr>
              <a:t>3.) Shadows</a:t>
            </a:r>
          </a:p>
          <a:p>
            <a:pPr eaLnBrk="1" hangingPunct="1">
              <a:spcBef>
                <a:spcPts val="200"/>
              </a:spcBef>
              <a:spcAft>
                <a:spcPts val="200"/>
              </a:spcAft>
              <a:buClr>
                <a:schemeClr val="accent6"/>
              </a:buClr>
              <a:buNone/>
              <a:defRPr/>
            </a:pPr>
            <a:r>
              <a:rPr lang="en-US" sz="2000" dirty="0" smtClean="0">
                <a:effectLst/>
                <a:ea typeface="ＭＳ Ｐゴシック" pitchFamily="-112" charset="-128"/>
              </a:rPr>
              <a:t>		</a:t>
            </a: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Three Problems to Solve</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9" name="Picture 4"/>
          <p:cNvPicPr>
            <a:picLocks noChangeAspect="1" noChangeArrowheads="1"/>
          </p:cNvPicPr>
          <p:nvPr/>
        </p:nvPicPr>
        <p:blipFill>
          <a:blip r:embed="rId3" cstate="print"/>
          <a:srcRect/>
          <a:stretch>
            <a:fillRect/>
          </a:stretch>
        </p:blipFill>
        <p:spPr bwMode="auto">
          <a:xfrm>
            <a:off x="127076" y="807631"/>
            <a:ext cx="1044500" cy="956897"/>
          </a:xfrm>
          <a:prstGeom prst="rect">
            <a:avLst/>
          </a:prstGeom>
          <a:noFill/>
          <a:ln w="19050">
            <a:solidFill>
              <a:srgbClr val="0070C0"/>
            </a:solidFill>
            <a:miter lim="800000"/>
            <a:headEnd/>
            <a:tailEnd/>
          </a:ln>
        </p:spPr>
      </p:pic>
      <p:pic>
        <p:nvPicPr>
          <p:cNvPr id="12" name="Picture 5"/>
          <p:cNvPicPr>
            <a:picLocks noChangeAspect="1" noChangeArrowheads="1"/>
          </p:cNvPicPr>
          <p:nvPr/>
        </p:nvPicPr>
        <p:blipFill>
          <a:blip r:embed="rId4" cstate="print"/>
          <a:srcRect/>
          <a:stretch>
            <a:fillRect/>
          </a:stretch>
        </p:blipFill>
        <p:spPr bwMode="auto">
          <a:xfrm>
            <a:off x="124050" y="1902270"/>
            <a:ext cx="1047525" cy="949825"/>
          </a:xfrm>
          <a:prstGeom prst="rect">
            <a:avLst/>
          </a:prstGeom>
          <a:noFill/>
          <a:ln w="19050">
            <a:solidFill>
              <a:srgbClr val="00B050"/>
            </a:solidFill>
            <a:miter lim="800000"/>
            <a:headEnd/>
            <a:tailEnd/>
          </a:ln>
        </p:spPr>
      </p:pic>
      <p:pic>
        <p:nvPicPr>
          <p:cNvPr id="13" name="Picture 6"/>
          <p:cNvPicPr>
            <a:picLocks noChangeAspect="1" noChangeArrowheads="1"/>
          </p:cNvPicPr>
          <p:nvPr/>
        </p:nvPicPr>
        <p:blipFill>
          <a:blip r:embed="rId5" cstate="print"/>
          <a:srcRect/>
          <a:stretch>
            <a:fillRect/>
          </a:stretch>
        </p:blipFill>
        <p:spPr bwMode="auto">
          <a:xfrm>
            <a:off x="95250" y="2999021"/>
            <a:ext cx="1057275" cy="972904"/>
          </a:xfrm>
          <a:prstGeom prst="rect">
            <a:avLst/>
          </a:prstGeom>
          <a:noFill/>
          <a:ln w="19050">
            <a:solidFill>
              <a:srgbClr val="FFFF00"/>
            </a:solidFill>
            <a:miter lim="800000"/>
            <a:headEnd/>
            <a:tailEnd/>
          </a:ln>
        </p:spPr>
      </p:pic>
      <p:sp>
        <p:nvSpPr>
          <p:cNvPr id="6" name="Rectangle 3"/>
          <p:cNvSpPr>
            <a:spLocks noGrp="1" noChangeArrowheads="1"/>
          </p:cNvSpPr>
          <p:nvPr>
            <p:ph type="body" sz="half" idx="1"/>
          </p:nvPr>
        </p:nvSpPr>
        <p:spPr>
          <a:xfrm>
            <a:off x="1444624" y="857250"/>
            <a:ext cx="6623051" cy="3067050"/>
          </a:xfrm>
        </p:spPr>
        <p:txBody>
          <a:bodyPr/>
          <a:lstStyle/>
          <a:p>
            <a:pPr eaLnBrk="1" hangingPunct="1">
              <a:spcBef>
                <a:spcPts val="200"/>
              </a:spcBef>
              <a:spcAft>
                <a:spcPts val="200"/>
              </a:spcAft>
              <a:buClr>
                <a:schemeClr val="accent6"/>
              </a:buClr>
              <a:buNone/>
              <a:defRPr/>
            </a:pPr>
            <a:r>
              <a:rPr lang="en-US" sz="2000" b="1" dirty="0" smtClean="0">
                <a:effectLst/>
                <a:ea typeface="ＭＳ Ｐゴシック" pitchFamily="-112" charset="-128"/>
              </a:rPr>
              <a:t>1.) Surface Curvature</a:t>
            </a:r>
          </a:p>
          <a:p>
            <a:pPr eaLnBrk="1" hangingPunct="1">
              <a:spcBef>
                <a:spcPts val="200"/>
              </a:spcBef>
              <a:spcAft>
                <a:spcPts val="200"/>
              </a:spcAft>
              <a:buClr>
                <a:schemeClr val="accent6"/>
              </a:buClr>
              <a:buNone/>
              <a:defRPr/>
            </a:pPr>
            <a:r>
              <a:rPr lang="en-US" sz="2000" dirty="0" smtClean="0">
                <a:effectLst/>
                <a:ea typeface="ＭＳ Ｐゴシック" pitchFamily="-112" charset="-128"/>
              </a:rPr>
              <a:t>		</a:t>
            </a:r>
          </a:p>
          <a:p>
            <a:pPr eaLnBrk="1" hangingPunct="1">
              <a:spcBef>
                <a:spcPts val="200"/>
              </a:spcBef>
              <a:spcAft>
                <a:spcPts val="200"/>
              </a:spcAft>
              <a:buClr>
                <a:schemeClr val="accent6"/>
              </a:buClr>
              <a:buNone/>
              <a:defRPr/>
            </a:pPr>
            <a:endParaRPr lang="en-US" sz="1500" dirty="0" smtClean="0">
              <a:effectLst/>
              <a:ea typeface="ＭＳ Ｐゴシック" pitchFamily="-112" charset="-128"/>
            </a:endParaRPr>
          </a:p>
          <a:p>
            <a:pPr eaLnBrk="1" hangingPunct="1">
              <a:spcBef>
                <a:spcPts val="200"/>
              </a:spcBef>
              <a:spcAft>
                <a:spcPts val="200"/>
              </a:spcAft>
              <a:buClr>
                <a:schemeClr val="accent6"/>
              </a:buClr>
              <a:buNone/>
              <a:defRPr/>
            </a:pPr>
            <a:r>
              <a:rPr lang="en-US" sz="2000" dirty="0" smtClean="0">
                <a:effectLst/>
                <a:ea typeface="ＭＳ Ｐゴシック" pitchFamily="-112" charset="-128"/>
              </a:rPr>
              <a:t>		</a:t>
            </a: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7070726"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Diffuse </a:t>
            </a:r>
            <a:r>
              <a:rPr lang="en-CA" sz="2000" dirty="0" err="1" smtClean="0">
                <a:effectLst/>
                <a:ea typeface="ＭＳ Ｐゴシック" pitchFamily="-112" charset="-128"/>
              </a:rPr>
              <a:t>Lambertian</a:t>
            </a:r>
            <a:r>
              <a:rPr lang="en-CA" sz="2000" dirty="0" smtClean="0">
                <a:effectLst/>
                <a:ea typeface="ＭＳ Ｐゴシック" pitchFamily="-112" charset="-128"/>
              </a:rPr>
              <a:t> fall-off (dot(N,L)) </a:t>
            </a:r>
          </a:p>
          <a:p>
            <a:pPr lvl="1" eaLnBrk="1" hangingPunct="1">
              <a:buClr>
                <a:schemeClr val="accent6"/>
              </a:buClr>
              <a:buFont typeface="Wingdings" pitchFamily="-112" charset="2"/>
              <a:buChar char="§"/>
              <a:defRPr/>
            </a:pPr>
            <a:r>
              <a:rPr lang="en-US" sz="1700" dirty="0" smtClean="0">
                <a:effectLst/>
                <a:ea typeface="ＭＳ Ｐゴシック" pitchFamily="-112" charset="-128"/>
              </a:rPr>
              <a:t>Causes incident light gradient</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Why not bake scattering in modified dot(N,L)?</a:t>
            </a:r>
          </a:p>
          <a:p>
            <a:pPr lvl="1" eaLnBrk="1" hangingPunct="1">
              <a:buClr>
                <a:schemeClr val="accent6"/>
              </a:buClr>
              <a:buFont typeface="Wingdings" pitchFamily="-112" charset="2"/>
              <a:buChar char="§"/>
              <a:defRPr/>
            </a:pPr>
            <a:r>
              <a:rPr lang="en-US" sz="1700" dirty="0" smtClean="0">
                <a:effectLst/>
                <a:ea typeface="ＭＳ Ｐゴシック" pitchFamily="-112" charset="-128"/>
              </a:rPr>
              <a:t>Wrap lighting (GPU Gems 1)</a:t>
            </a:r>
          </a:p>
          <a:p>
            <a:pPr lvl="1" eaLnBrk="1" hangingPunct="1">
              <a:buClr>
                <a:schemeClr val="accent6"/>
              </a:buClr>
              <a:buFont typeface="Wingdings" pitchFamily="-112" charset="2"/>
              <a:buChar char="§"/>
              <a:defRPr/>
            </a:pPr>
            <a:r>
              <a:rPr lang="en-US" sz="1700" dirty="0" smtClean="0">
                <a:effectLst/>
                <a:ea typeface="ＭＳ Ｐゴシック" pitchFamily="-112" charset="-128"/>
              </a:rPr>
              <a:t>ATI Skin Fall-Off</a:t>
            </a:r>
          </a:p>
          <a:p>
            <a:pPr lvl="1" eaLnBrk="1" hangingPunct="1">
              <a:buClr>
                <a:schemeClr val="accent6"/>
              </a:buClr>
              <a:buFont typeface="Wingdings" pitchFamily="-112" charset="2"/>
              <a:buChar char="§"/>
              <a:defRPr/>
            </a:pPr>
            <a:r>
              <a:rPr lang="en-US" sz="1700" dirty="0" smtClean="0">
                <a:effectLst/>
                <a:ea typeface="ＭＳ Ｐゴシック" pitchFamily="-112" charset="-128"/>
              </a:rPr>
              <a:t>Half-Life Fall-Off</a:t>
            </a: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7070726"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Problems with wrap lighting?</a:t>
            </a:r>
          </a:p>
          <a:p>
            <a:pPr lvl="1" eaLnBrk="1" hangingPunct="1">
              <a:buClr>
                <a:schemeClr val="accent6"/>
              </a:buClr>
              <a:buFont typeface="Wingdings" pitchFamily="-112" charset="2"/>
              <a:buChar char="§"/>
              <a:defRPr/>
            </a:pPr>
            <a:r>
              <a:rPr lang="en-US" sz="1700" dirty="0" smtClean="0">
                <a:effectLst/>
                <a:ea typeface="ＭＳ Ｐゴシック" pitchFamily="-112" charset="-128"/>
              </a:rPr>
              <a:t>Not based on real skin diffusion profiles</a:t>
            </a:r>
          </a:p>
          <a:p>
            <a:pPr lvl="1" eaLnBrk="1" hangingPunct="1">
              <a:buClr>
                <a:schemeClr val="accent6"/>
              </a:buClr>
              <a:buFont typeface="Wingdings" pitchFamily="-112" charset="2"/>
              <a:buChar char="§"/>
              <a:defRPr/>
            </a:pPr>
            <a:r>
              <a:rPr lang="en-US" sz="1700" dirty="0" smtClean="0">
                <a:effectLst/>
                <a:ea typeface="ＭＳ Ｐゴシック" pitchFamily="-112" charset="-128"/>
              </a:rPr>
              <a:t>Biggest problem: doesn’t account for curvature/thickness!</a:t>
            </a: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b="1" dirty="0" smtClean="0">
                <a:effectLst/>
                <a:ea typeface="ＭＳ Ｐゴシック" pitchFamily="-112" charset="-128"/>
              </a:rPr>
              <a:t>Problem: </a:t>
            </a:r>
            <a:r>
              <a:rPr lang="en-CA" sz="2000" dirty="0" smtClean="0">
                <a:effectLst/>
                <a:ea typeface="ＭＳ Ｐゴシック" pitchFamily="-112" charset="-128"/>
              </a:rPr>
              <a:t>Not based on real skin diffusion profile</a:t>
            </a:r>
          </a:p>
          <a:p>
            <a:pPr eaLnBrk="1" hangingPunct="1">
              <a:spcBef>
                <a:spcPts val="200"/>
              </a:spcBef>
              <a:spcAft>
                <a:spcPts val="200"/>
              </a:spcAft>
              <a:buClr>
                <a:schemeClr val="accent6"/>
              </a:buClr>
              <a:buFont typeface="Wingdings" pitchFamily="-112" charset="2"/>
              <a:buChar char="§"/>
              <a:defRPr/>
            </a:pPr>
            <a:r>
              <a:rPr lang="en-CA" sz="2000" b="1" dirty="0" smtClean="0">
                <a:effectLst/>
                <a:ea typeface="ＭＳ Ｐゴシック" pitchFamily="-112" charset="-128"/>
              </a:rPr>
              <a:t>Solution:</a:t>
            </a:r>
            <a:r>
              <a:rPr lang="en-CA" sz="2000" dirty="0" smtClean="0">
                <a:effectLst/>
                <a:ea typeface="ＭＳ Ｐゴシック" pitchFamily="-112" charset="-128"/>
              </a:rPr>
              <a:t> Pre-blur diffuse BRDF with skin profile</a:t>
            </a: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b="1" dirty="0" smtClean="0">
                <a:effectLst/>
                <a:ea typeface="ＭＳ Ｐゴシック" pitchFamily="-112" charset="-128"/>
              </a:rPr>
              <a:t>Problem: </a:t>
            </a:r>
            <a:r>
              <a:rPr lang="en-CA" sz="2000" dirty="0" smtClean="0">
                <a:effectLst/>
                <a:ea typeface="ＭＳ Ｐゴシック" pitchFamily="-112" charset="-128"/>
              </a:rPr>
              <a:t>Not based on real skin diffusion profile</a:t>
            </a:r>
          </a:p>
          <a:p>
            <a:pPr eaLnBrk="1" hangingPunct="1">
              <a:spcBef>
                <a:spcPts val="200"/>
              </a:spcBef>
              <a:spcAft>
                <a:spcPts val="200"/>
              </a:spcAft>
              <a:buClr>
                <a:schemeClr val="accent6"/>
              </a:buClr>
              <a:buFont typeface="Wingdings" pitchFamily="-112" charset="2"/>
              <a:buChar char="§"/>
              <a:defRPr/>
            </a:pPr>
            <a:r>
              <a:rPr lang="en-CA" sz="2000" b="1" dirty="0" smtClean="0">
                <a:effectLst/>
                <a:ea typeface="ＭＳ Ｐゴシック" pitchFamily="-112" charset="-128"/>
              </a:rPr>
              <a:t>Solution:</a:t>
            </a:r>
            <a:r>
              <a:rPr lang="en-CA" sz="2000" dirty="0" smtClean="0">
                <a:effectLst/>
                <a:ea typeface="ＭＳ Ｐゴシック" pitchFamily="-112" charset="-128"/>
              </a:rPr>
              <a:t> Pre-blur diffuse BRDF with skin profile</a:t>
            </a:r>
          </a:p>
          <a:p>
            <a:pPr eaLnBrk="1" hangingPunct="1">
              <a:spcBef>
                <a:spcPts val="200"/>
              </a:spcBef>
              <a:spcAft>
                <a:spcPts val="200"/>
              </a:spcAft>
              <a:buClr>
                <a:schemeClr val="accent6"/>
              </a:buClr>
              <a:buFont typeface="Wingdings" pitchFamily="-112" charset="2"/>
              <a:buChar char="§"/>
              <a:defRPr/>
            </a:pPr>
            <a:endParaRPr lang="en-CA" sz="15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r>
              <a:rPr lang="en-CA" sz="2000" b="1" dirty="0" smtClean="0">
                <a:effectLst/>
                <a:ea typeface="ＭＳ Ｐゴシック" pitchFamily="-112" charset="-128"/>
              </a:rPr>
              <a:t>Problem</a:t>
            </a:r>
            <a:r>
              <a:rPr lang="en-CA" sz="2000" dirty="0" smtClean="0">
                <a:effectLst/>
                <a:ea typeface="ＭＳ Ｐゴシック" pitchFamily="-112" charset="-128"/>
              </a:rPr>
              <a:t>: Doesn’t account for surface curvature</a:t>
            </a:r>
          </a:p>
          <a:p>
            <a:pPr eaLnBrk="1" hangingPunct="1">
              <a:spcBef>
                <a:spcPts val="200"/>
              </a:spcBef>
              <a:spcAft>
                <a:spcPts val="200"/>
              </a:spcAft>
              <a:buClr>
                <a:schemeClr val="accent6"/>
              </a:buClr>
              <a:buFont typeface="Wingdings" pitchFamily="-112" charset="2"/>
              <a:buChar char="§"/>
              <a:defRPr/>
            </a:pPr>
            <a:r>
              <a:rPr lang="en-CA" sz="2000" b="1" dirty="0" smtClean="0">
                <a:effectLst/>
                <a:ea typeface="ＭＳ Ｐゴシック" pitchFamily="-112" charset="-128"/>
              </a:rPr>
              <a:t>Solution: </a:t>
            </a:r>
            <a:r>
              <a:rPr lang="en-CA" sz="2000" dirty="0" smtClean="0">
                <a:effectLst/>
                <a:ea typeface="ＭＳ Ｐゴシック" pitchFamily="-112" charset="-128"/>
              </a:rPr>
              <a:t>Parameterize BRDF with curvature</a:t>
            </a: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How do we pre-integrate the diffuse BRDF?</a:t>
            </a: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1028" name="Picture 4"/>
          <p:cNvPicPr>
            <a:picLocks noChangeAspect="1" noChangeArrowheads="1"/>
          </p:cNvPicPr>
          <p:nvPr/>
        </p:nvPicPr>
        <p:blipFill>
          <a:blip r:embed="rId3"/>
          <a:srcRect/>
          <a:stretch>
            <a:fillRect/>
          </a:stretch>
        </p:blipFill>
        <p:spPr bwMode="auto">
          <a:xfrm>
            <a:off x="171449" y="1371600"/>
            <a:ext cx="2270433" cy="2490788"/>
          </a:xfrm>
          <a:prstGeom prst="rect">
            <a:avLst/>
          </a:prstGeom>
          <a:noFill/>
          <a:ln w="9525">
            <a:noFill/>
            <a:miter lim="800000"/>
            <a:headEnd/>
            <a:tailEnd/>
          </a:ln>
          <a:effectLst/>
        </p:spPr>
      </p:pic>
      <p:sp>
        <p:nvSpPr>
          <p:cNvPr id="21" name="TextBox 20"/>
          <p:cNvSpPr txBox="1"/>
          <p:nvPr/>
        </p:nvSpPr>
        <p:spPr>
          <a:xfrm>
            <a:off x="0" y="1752600"/>
            <a:ext cx="962025" cy="369332"/>
          </a:xfrm>
          <a:prstGeom prst="rect">
            <a:avLst/>
          </a:prstGeom>
          <a:noFill/>
        </p:spPr>
        <p:txBody>
          <a:bodyPr wrap="square" rtlCol="0">
            <a:spAutoFit/>
          </a:bodyPr>
          <a:lstStyle/>
          <a:p>
            <a:r>
              <a:rPr lang="en-CA" dirty="0" smtClean="0"/>
              <a:t> Profile</a:t>
            </a:r>
            <a:endParaRPr lang="en-CA" dirty="0"/>
          </a:p>
        </p:txBody>
      </p:sp>
      <p:cxnSp>
        <p:nvCxnSpPr>
          <p:cNvPr id="22" name="Straight Arrow Connector 21"/>
          <p:cNvCxnSpPr/>
          <p:nvPr/>
        </p:nvCxnSpPr>
        <p:spPr>
          <a:xfrm>
            <a:off x="495300" y="2085977"/>
            <a:ext cx="561975" cy="561973"/>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srcRect/>
          <a:stretch>
            <a:fillRect/>
          </a:stretch>
        </p:blipFill>
        <p:spPr bwMode="auto">
          <a:xfrm>
            <a:off x="4262438" y="1067393"/>
            <a:ext cx="2814637" cy="2785470"/>
          </a:xfrm>
          <a:prstGeom prst="rect">
            <a:avLst/>
          </a:prstGeom>
          <a:noFill/>
          <a:ln w="9525">
            <a:noFill/>
            <a:miter lim="800000"/>
            <a:headEnd/>
            <a:tailEnd/>
          </a:ln>
          <a:effectLst/>
        </p:spPr>
      </p:pic>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Integrate all incoming light on a sphere</a:t>
            </a:r>
            <a:r>
              <a:rPr lang="en-CA" sz="2000" baseline="-25000" dirty="0" smtClean="0">
                <a:effectLst/>
                <a:ea typeface="ＭＳ Ｐゴシック" pitchFamily="-112" charset="-128"/>
              </a:rPr>
              <a:t>(or a ring, it’s easier)</a:t>
            </a:r>
            <a:endParaRPr lang="en-CA" sz="1700" baseline="-25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1028" name="Picture 4"/>
          <p:cNvPicPr>
            <a:picLocks noChangeAspect="1" noChangeArrowheads="1"/>
          </p:cNvPicPr>
          <p:nvPr/>
        </p:nvPicPr>
        <p:blipFill>
          <a:blip r:embed="rId4"/>
          <a:srcRect/>
          <a:stretch>
            <a:fillRect/>
          </a:stretch>
        </p:blipFill>
        <p:spPr bwMode="auto">
          <a:xfrm>
            <a:off x="171449" y="1371600"/>
            <a:ext cx="2270433" cy="2490788"/>
          </a:xfrm>
          <a:prstGeom prst="rect">
            <a:avLst/>
          </a:prstGeom>
          <a:noFill/>
          <a:ln w="9525">
            <a:noFill/>
            <a:miter lim="800000"/>
            <a:headEnd/>
            <a:tailEnd/>
          </a:ln>
          <a:effectLst/>
        </p:spPr>
      </p:pic>
      <p:sp>
        <p:nvSpPr>
          <p:cNvPr id="21" name="TextBox 20"/>
          <p:cNvSpPr txBox="1"/>
          <p:nvPr/>
        </p:nvSpPr>
        <p:spPr>
          <a:xfrm>
            <a:off x="0" y="1752600"/>
            <a:ext cx="962025" cy="369332"/>
          </a:xfrm>
          <a:prstGeom prst="rect">
            <a:avLst/>
          </a:prstGeom>
          <a:noFill/>
        </p:spPr>
        <p:txBody>
          <a:bodyPr wrap="square" rtlCol="0">
            <a:spAutoFit/>
          </a:bodyPr>
          <a:lstStyle/>
          <a:p>
            <a:r>
              <a:rPr lang="en-CA" dirty="0" smtClean="0"/>
              <a:t> Profile</a:t>
            </a:r>
            <a:endParaRPr lang="en-CA" dirty="0"/>
          </a:p>
        </p:txBody>
      </p:sp>
      <p:cxnSp>
        <p:nvCxnSpPr>
          <p:cNvPr id="22" name="Straight Arrow Connector 21"/>
          <p:cNvCxnSpPr/>
          <p:nvPr/>
        </p:nvCxnSpPr>
        <p:spPr>
          <a:xfrm>
            <a:off x="495300" y="2085977"/>
            <a:ext cx="561975" cy="561973"/>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pic>
        <p:nvPicPr>
          <p:cNvPr id="1026" name="Picture 2" descr="G:\ERIC160GB\Projects\2010 GPUProChapters - Skin and PQA\Skin\Figures\SkinRingIntegration.jpg"/>
          <p:cNvPicPr>
            <a:picLocks noChangeAspect="1" noChangeArrowheads="1"/>
          </p:cNvPicPr>
          <p:nvPr/>
        </p:nvPicPr>
        <p:blipFill>
          <a:blip r:embed="rId5"/>
          <a:srcRect/>
          <a:stretch>
            <a:fillRect/>
          </a:stretch>
        </p:blipFill>
        <p:spPr bwMode="auto">
          <a:xfrm>
            <a:off x="1615440" y="2235610"/>
            <a:ext cx="2699068" cy="503144"/>
          </a:xfrm>
          <a:prstGeom prst="rect">
            <a:avLst/>
          </a:prstGeom>
          <a:noFill/>
        </p:spPr>
      </p:pic>
      <p:cxnSp>
        <p:nvCxnSpPr>
          <p:cNvPr id="10" name="Straight Arrow Connector 9"/>
          <p:cNvCxnSpPr/>
          <p:nvPr/>
        </p:nvCxnSpPr>
        <p:spPr>
          <a:xfrm>
            <a:off x="1771650" y="2771775"/>
            <a:ext cx="2476500" cy="1"/>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050" name="Picture 2" descr="C:\Users\Eric\Desktop\SkinCoverImage.jpg"/>
          <p:cNvPicPr>
            <a:picLocks noChangeAspect="1" noChangeArrowheads="1"/>
          </p:cNvPicPr>
          <p:nvPr/>
        </p:nvPicPr>
        <p:blipFill>
          <a:blip r:embed="rId3"/>
          <a:srcRect/>
          <a:stretch>
            <a:fillRect/>
          </a:stretch>
        </p:blipFill>
        <p:spPr bwMode="auto">
          <a:xfrm>
            <a:off x="-1" y="0"/>
            <a:ext cx="5312567" cy="4114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Let see look at some results!</a:t>
            </a: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2050" name="Picture 2" descr="C:\Users\Eric\Desktop\Spheres\Results - Pre int\Results = Wrap small.png"/>
          <p:cNvPicPr>
            <a:picLocks noChangeAspect="1" noChangeArrowheads="1"/>
          </p:cNvPicPr>
          <p:nvPr/>
        </p:nvPicPr>
        <p:blipFill>
          <a:blip r:embed="rId3"/>
          <a:srcRect/>
          <a:stretch>
            <a:fillRect/>
          </a:stretch>
        </p:blipFill>
        <p:spPr bwMode="auto">
          <a:xfrm>
            <a:off x="3096577" y="781049"/>
            <a:ext cx="4216402" cy="3333751"/>
          </a:xfrm>
          <a:prstGeom prst="rect">
            <a:avLst/>
          </a:prstGeom>
          <a:noFill/>
        </p:spPr>
      </p:pic>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Wrap Lighting </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GPU Gems 1</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Gamma space lighting</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No tone-mapping</a:t>
            </a:r>
          </a:p>
          <a:p>
            <a:pPr eaLnBrk="1" hangingPunct="1">
              <a:spcBef>
                <a:spcPts val="200"/>
              </a:spcBef>
              <a:spcAft>
                <a:spcPts val="200"/>
              </a:spcAft>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7" name="Picture 4" descr="C:\Users\Eric\Desktop\Spheres\Results - Pre int\Results - Wrap 3 small.png"/>
          <p:cNvPicPr>
            <a:picLocks noChangeAspect="1" noChangeArrowheads="1"/>
          </p:cNvPicPr>
          <p:nvPr/>
        </p:nvPicPr>
        <p:blipFill>
          <a:blip r:embed="rId3"/>
          <a:srcRect/>
          <a:stretch>
            <a:fillRect/>
          </a:stretch>
        </p:blipFill>
        <p:spPr bwMode="auto">
          <a:xfrm>
            <a:off x="3098799" y="781050"/>
            <a:ext cx="4216401" cy="3333750"/>
          </a:xfrm>
          <a:prstGeom prst="rect">
            <a:avLst/>
          </a:prstGeom>
          <a:noFill/>
        </p:spPr>
      </p:pic>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Wrap Lighting</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More recent (used today)</a:t>
            </a:r>
          </a:p>
          <a:p>
            <a:pPr eaLnBrk="1" hangingPunct="1">
              <a:spcBef>
                <a:spcPts val="200"/>
              </a:spcBef>
              <a:spcAft>
                <a:spcPts val="200"/>
              </a:spcAft>
              <a:buClr>
                <a:schemeClr val="accent6"/>
              </a:buClr>
              <a:buFont typeface="Wingdings" pitchFamily="-112" charset="2"/>
              <a:buChar char="§"/>
              <a:defRPr/>
            </a:pPr>
            <a:r>
              <a:rPr lang="en-US" sz="2000" dirty="0" smtClean="0">
                <a:effectLst/>
                <a:ea typeface="ＭＳ Ｐゴシック" pitchFamily="-112" charset="-128"/>
              </a:rPr>
              <a:t>Linear lighting</a:t>
            </a:r>
          </a:p>
          <a:p>
            <a:pPr eaLnBrk="1" hangingPunct="1">
              <a:spcBef>
                <a:spcPts val="200"/>
              </a:spcBef>
              <a:spcAft>
                <a:spcPts val="200"/>
              </a:spcAft>
              <a:buClr>
                <a:schemeClr val="accent6"/>
              </a:buClr>
              <a:buFont typeface="Wingdings" pitchFamily="-112" charset="2"/>
              <a:buChar char="§"/>
              <a:defRPr/>
            </a:pPr>
            <a:r>
              <a:rPr lang="en-US" sz="2000" dirty="0" smtClean="0">
                <a:effectLst/>
                <a:ea typeface="ＭＳ Ｐゴシック" pitchFamily="-112" charset="-128"/>
              </a:rPr>
              <a:t>Filming Tone-mapping</a:t>
            </a:r>
          </a:p>
          <a:p>
            <a:pPr eaLnBrk="1" hangingPunct="1">
              <a:spcBef>
                <a:spcPts val="200"/>
              </a:spcBef>
              <a:spcAft>
                <a:spcPts val="200"/>
              </a:spcAft>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7" name="Picture 4" descr="C:\Users\Eric\Desktop\Spheres\Results - Pre int\Results - Wrap 3 small.png"/>
          <p:cNvPicPr>
            <a:picLocks noChangeAspect="1" noChangeArrowheads="1"/>
          </p:cNvPicPr>
          <p:nvPr/>
        </p:nvPicPr>
        <p:blipFill>
          <a:blip r:embed="rId3"/>
          <a:srcRect/>
          <a:stretch>
            <a:fillRect/>
          </a:stretch>
        </p:blipFill>
        <p:spPr bwMode="auto">
          <a:xfrm>
            <a:off x="3098799" y="781050"/>
            <a:ext cx="4216401" cy="3333750"/>
          </a:xfrm>
          <a:prstGeom prst="rect">
            <a:avLst/>
          </a:prstGeom>
          <a:noFill/>
        </p:spPr>
      </p:pic>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Wrap Lighting</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More recent (used today)</a:t>
            </a:r>
          </a:p>
          <a:p>
            <a:pPr eaLnBrk="1" hangingPunct="1">
              <a:spcBef>
                <a:spcPts val="200"/>
              </a:spcBef>
              <a:spcAft>
                <a:spcPts val="200"/>
              </a:spcAft>
              <a:buClr>
                <a:schemeClr val="accent6"/>
              </a:buClr>
              <a:buFont typeface="Wingdings" pitchFamily="-112" charset="2"/>
              <a:buChar char="§"/>
              <a:defRPr/>
            </a:pPr>
            <a:r>
              <a:rPr lang="en-US" sz="2000" dirty="0" smtClean="0">
                <a:effectLst/>
                <a:ea typeface="ＭＳ Ｐゴシック" pitchFamily="-112" charset="-128"/>
              </a:rPr>
              <a:t>Linear lighting</a:t>
            </a:r>
          </a:p>
          <a:p>
            <a:pPr eaLnBrk="1" hangingPunct="1">
              <a:spcBef>
                <a:spcPts val="200"/>
              </a:spcBef>
              <a:spcAft>
                <a:spcPts val="200"/>
              </a:spcAft>
              <a:buClr>
                <a:schemeClr val="accent6"/>
              </a:buClr>
              <a:buFont typeface="Wingdings" pitchFamily="-112" charset="2"/>
              <a:buChar char="§"/>
              <a:defRPr/>
            </a:pPr>
            <a:r>
              <a:rPr lang="en-US" sz="2000" dirty="0" smtClean="0">
                <a:effectLst/>
                <a:ea typeface="ＭＳ Ｐゴシック" pitchFamily="-112" charset="-128"/>
              </a:rPr>
              <a:t>Filming Tone-mapping</a:t>
            </a:r>
          </a:p>
          <a:p>
            <a:pPr eaLnBrk="1" hangingPunct="1">
              <a:spcBef>
                <a:spcPts val="200"/>
              </a:spcBef>
              <a:spcAft>
                <a:spcPts val="200"/>
              </a:spcAft>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cxnSp>
        <p:nvCxnSpPr>
          <p:cNvPr id="5" name="Straight Arrow Connector 4"/>
          <p:cNvCxnSpPr/>
          <p:nvPr/>
        </p:nvCxnSpPr>
        <p:spPr>
          <a:xfrm flipV="1">
            <a:off x="2895600" y="3078480"/>
            <a:ext cx="1089660" cy="76200"/>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2900363" y="3155156"/>
            <a:ext cx="1115377" cy="45244"/>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2902744" y="3150394"/>
            <a:ext cx="1250156" cy="194786"/>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
        <p:nvSpPr>
          <p:cNvPr id="16" name="Rectangle 15"/>
          <p:cNvSpPr/>
          <p:nvPr/>
        </p:nvSpPr>
        <p:spPr>
          <a:xfrm>
            <a:off x="1261219" y="2764274"/>
            <a:ext cx="1858201" cy="666849"/>
          </a:xfrm>
          <a:prstGeom prst="rect">
            <a:avLst/>
          </a:prstGeom>
        </p:spPr>
        <p:txBody>
          <a:bodyPr wrap="none">
            <a:spAutoFit/>
          </a:bodyPr>
          <a:lstStyle/>
          <a:p>
            <a:pPr algn="ctr" eaLnBrk="1" hangingPunct="1">
              <a:spcBef>
                <a:spcPts val="200"/>
              </a:spcBef>
              <a:spcAft>
                <a:spcPts val="200"/>
              </a:spcAft>
              <a:defRPr/>
            </a:pPr>
            <a:r>
              <a:rPr lang="en-US" sz="1700" dirty="0" smtClean="0">
                <a:ea typeface="ＭＳ Ｐゴシック" pitchFamily="-112" charset="-128"/>
              </a:rPr>
              <a:t>B/G/R Cutoffs</a:t>
            </a:r>
          </a:p>
          <a:p>
            <a:pPr algn="ctr" eaLnBrk="1" hangingPunct="1">
              <a:spcBef>
                <a:spcPts val="200"/>
              </a:spcBef>
              <a:spcAft>
                <a:spcPts val="200"/>
              </a:spcAft>
              <a:defRPr/>
            </a:pPr>
            <a:r>
              <a:rPr lang="en-US" sz="1700" dirty="0" smtClean="0">
                <a:ea typeface="ＭＳ Ｐゴシック" pitchFamily="-112" charset="-128"/>
              </a:rPr>
              <a:t>are clearly visible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7" name="Picture 3" descr="C:\Users\Eric\Desktop\Spheres\Results - Pre int\Results - PreInt 3 small.png"/>
          <p:cNvPicPr>
            <a:picLocks noChangeAspect="1" noChangeArrowheads="1"/>
          </p:cNvPicPr>
          <p:nvPr/>
        </p:nvPicPr>
        <p:blipFill>
          <a:blip r:embed="rId3"/>
          <a:srcRect/>
          <a:stretch>
            <a:fillRect/>
          </a:stretch>
        </p:blipFill>
        <p:spPr bwMode="auto">
          <a:xfrm>
            <a:off x="3095624" y="781050"/>
            <a:ext cx="4216401" cy="3333750"/>
          </a:xfrm>
          <a:prstGeom prst="rect">
            <a:avLst/>
          </a:prstGeom>
          <a:noFill/>
        </p:spPr>
      </p:pic>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Pre-integrated scattering </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Linear lighting</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Filmic tone-mapping</a:t>
            </a:r>
          </a:p>
          <a:p>
            <a:pPr eaLnBrk="1" hangingPunct="1">
              <a:spcBef>
                <a:spcPts val="200"/>
              </a:spcBef>
              <a:spcAft>
                <a:spcPts val="200"/>
              </a:spcAft>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How does curvature help?</a:t>
            </a:r>
          </a:p>
          <a:p>
            <a:pPr eaLnBrk="1" hangingPunct="1">
              <a:spcBef>
                <a:spcPts val="200"/>
              </a:spcBef>
              <a:spcAft>
                <a:spcPts val="200"/>
              </a:spcAft>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How does curvature help?</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Look at nose vs. forehead</a:t>
            </a:r>
          </a:p>
          <a:p>
            <a:pPr eaLnBrk="1" hangingPunct="1">
              <a:spcBef>
                <a:spcPts val="200"/>
              </a:spcBef>
              <a:spcAft>
                <a:spcPts val="200"/>
              </a:spcAft>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4098" name="Picture 2" descr="C:\Users\Eric\Downloads\curvature.jpg"/>
          <p:cNvPicPr>
            <a:picLocks noChangeAspect="1" noChangeArrowheads="1"/>
          </p:cNvPicPr>
          <p:nvPr/>
        </p:nvPicPr>
        <p:blipFill>
          <a:blip r:embed="rId3"/>
          <a:srcRect/>
          <a:stretch>
            <a:fillRect/>
          </a:stretch>
        </p:blipFill>
        <p:spPr bwMode="auto">
          <a:xfrm>
            <a:off x="4000500" y="676275"/>
            <a:ext cx="3214687" cy="428624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Let’s decrease the size</a:t>
            </a:r>
          </a:p>
          <a:p>
            <a:pPr eaLnBrk="1" hangingPunct="1">
              <a:spcBef>
                <a:spcPts val="200"/>
              </a:spcBef>
              <a:spcAft>
                <a:spcPts val="200"/>
              </a:spcAft>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4098" name="Picture 2" descr="C:\Users\Eric\Desktop\Spheres\Tonemapped\R08_I04_T.PNG"/>
          <p:cNvPicPr>
            <a:picLocks noChangeAspect="1" noChangeArrowheads="1"/>
          </p:cNvPicPr>
          <p:nvPr/>
        </p:nvPicPr>
        <p:blipFill>
          <a:blip r:embed="rId3"/>
          <a:srcRect/>
          <a:stretch>
            <a:fillRect/>
          </a:stretch>
        </p:blipFill>
        <p:spPr bwMode="auto">
          <a:xfrm>
            <a:off x="3781425" y="981075"/>
            <a:ext cx="2876550" cy="287655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4098" name="Picture 2" descr="C:\Users\Eric\Desktop\Spheres\Tonemapped\R08_I04_T.PNG"/>
          <p:cNvPicPr>
            <a:picLocks noChangeAspect="1" noChangeArrowheads="1"/>
          </p:cNvPicPr>
          <p:nvPr/>
        </p:nvPicPr>
        <p:blipFill>
          <a:blip r:embed="rId3"/>
          <a:srcRect/>
          <a:stretch>
            <a:fillRect/>
          </a:stretch>
        </p:blipFill>
        <p:spPr bwMode="auto">
          <a:xfrm>
            <a:off x="3781425" y="981075"/>
            <a:ext cx="2876550" cy="2876550"/>
          </a:xfrm>
          <a:prstGeom prst="rect">
            <a:avLst/>
          </a:prstGeom>
          <a:noFill/>
        </p:spPr>
      </p:pic>
      <p:pic>
        <p:nvPicPr>
          <p:cNvPr id="4099" name="Picture 3" descr="C:\Users\Eric\Desktop\Spheres\Tonemapped\R04_I04_T.PNG"/>
          <p:cNvPicPr>
            <a:picLocks noChangeAspect="1" noChangeArrowheads="1"/>
          </p:cNvPicPr>
          <p:nvPr/>
        </p:nvPicPr>
        <p:blipFill>
          <a:blip r:embed="rId4"/>
          <a:srcRect/>
          <a:stretch>
            <a:fillRect/>
          </a:stretch>
        </p:blipFill>
        <p:spPr bwMode="auto">
          <a:xfrm>
            <a:off x="3781425" y="981075"/>
            <a:ext cx="2876550" cy="2876550"/>
          </a:xfrm>
          <a:prstGeom prst="rect">
            <a:avLst/>
          </a:prstGeom>
          <a:noFill/>
        </p:spPr>
      </p:pic>
      <p:sp>
        <p:nvSpPr>
          <p:cNvPr id="11"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Let’s decrease the size</a:t>
            </a:r>
          </a:p>
          <a:p>
            <a:pPr eaLnBrk="1" hangingPunct="1">
              <a:spcBef>
                <a:spcPts val="200"/>
              </a:spcBef>
              <a:spcAft>
                <a:spcPts val="200"/>
              </a:spcAft>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Light scatters right through.</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Now let’s increase size</a:t>
            </a:r>
          </a:p>
          <a:p>
            <a:pPr eaLnBrk="1" hangingPunct="1">
              <a:spcBef>
                <a:spcPts val="200"/>
              </a:spcBef>
              <a:spcAft>
                <a:spcPts val="200"/>
              </a:spcAft>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4098" name="Picture 2" descr="C:\Users\Eric\Desktop\Spheres\Tonemapped\R08_I04_T.PNG"/>
          <p:cNvPicPr>
            <a:picLocks noChangeAspect="1" noChangeArrowheads="1"/>
          </p:cNvPicPr>
          <p:nvPr/>
        </p:nvPicPr>
        <p:blipFill>
          <a:blip r:embed="rId3"/>
          <a:srcRect/>
          <a:stretch>
            <a:fillRect/>
          </a:stretch>
        </p:blipFill>
        <p:spPr bwMode="auto">
          <a:xfrm>
            <a:off x="3781425" y="981075"/>
            <a:ext cx="2876550" cy="2876550"/>
          </a:xfrm>
          <a:prstGeom prst="rect">
            <a:avLst/>
          </a:prstGeom>
          <a:noFill/>
        </p:spPr>
      </p:pic>
      <p:pic>
        <p:nvPicPr>
          <p:cNvPr id="4099" name="Picture 3" descr="C:\Users\Eric\Desktop\Spheres\Tonemapped\R04_I04_T.PNG"/>
          <p:cNvPicPr>
            <a:picLocks noChangeAspect="1" noChangeArrowheads="1"/>
          </p:cNvPicPr>
          <p:nvPr/>
        </p:nvPicPr>
        <p:blipFill>
          <a:blip r:embed="rId4"/>
          <a:srcRect/>
          <a:stretch>
            <a:fillRect/>
          </a:stretch>
        </p:blipFill>
        <p:spPr bwMode="auto">
          <a:xfrm>
            <a:off x="3781425" y="981075"/>
            <a:ext cx="2876550" cy="2876550"/>
          </a:xfrm>
          <a:prstGeom prst="rect">
            <a:avLst/>
          </a:prstGeom>
          <a:noFill/>
        </p:spPr>
      </p:pic>
      <p:pic>
        <p:nvPicPr>
          <p:cNvPr id="4100" name="Picture 4" descr="C:\Users\Eric\Desktop\Spheres\Tonemapped\R02_I04_T.PNG"/>
          <p:cNvPicPr>
            <a:picLocks noChangeAspect="1" noChangeArrowheads="1"/>
          </p:cNvPicPr>
          <p:nvPr/>
        </p:nvPicPr>
        <p:blipFill>
          <a:blip r:embed="rId5"/>
          <a:srcRect/>
          <a:stretch>
            <a:fillRect/>
          </a:stretch>
        </p:blipFill>
        <p:spPr bwMode="auto">
          <a:xfrm>
            <a:off x="3781425" y="981075"/>
            <a:ext cx="2876550" cy="28765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Overview</a:t>
            </a:r>
            <a:endParaRPr lang="en-US" sz="24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1"/>
          </p:nvPr>
        </p:nvSpPr>
        <p:spPr>
          <a:xfrm>
            <a:off x="279400" y="781050"/>
            <a:ext cx="6732588" cy="3143250"/>
          </a:xfrm>
        </p:spPr>
        <p:txBody>
          <a:bodyPr/>
          <a:lstStyle/>
          <a:p>
            <a:pPr eaLnBrk="1" hangingPunct="1">
              <a:buFont typeface="Wingdings" pitchFamily="-112" charset="2"/>
              <a:buChar char="§"/>
              <a:defRPr/>
            </a:pPr>
            <a:r>
              <a:rPr lang="en-US" sz="2000" dirty="0" smtClean="0">
                <a:effectLst/>
                <a:ea typeface="ＭＳ Ｐゴシック" pitchFamily="-112" charset="-128"/>
              </a:rPr>
              <a:t>Intro to SSS</a:t>
            </a:r>
          </a:p>
          <a:p>
            <a:pPr eaLnBrk="1" hangingPunct="1">
              <a:buFont typeface="Wingdings" pitchFamily="-112" charset="2"/>
              <a:buChar char="§"/>
              <a:defRPr/>
            </a:pPr>
            <a:r>
              <a:rPr lang="en-US" sz="2000" dirty="0" smtClean="0">
                <a:effectLst/>
                <a:ea typeface="ＭＳ Ｐゴシック" pitchFamily="-112" charset="-128"/>
              </a:rPr>
              <a:t>TSD Approaches to SSS</a:t>
            </a:r>
          </a:p>
          <a:p>
            <a:pPr eaLnBrk="1" hangingPunct="1">
              <a:buFont typeface="Wingdings" pitchFamily="-112" charset="2"/>
              <a:buChar char="§"/>
              <a:defRPr/>
            </a:pPr>
            <a:r>
              <a:rPr lang="en-CA" sz="2000" dirty="0" smtClean="0">
                <a:effectLst/>
                <a:ea typeface="ＭＳ Ｐゴシック" pitchFamily="-112" charset="-128"/>
              </a:rPr>
              <a:t>Our Approach - Pre-Integrated Skin Shading</a:t>
            </a:r>
            <a:endParaRPr lang="en-US" sz="2000" dirty="0" smtClean="0">
              <a:effectLst>
                <a:outerShdw blurRad="38100" dist="38100" dir="2700000" algn="tl">
                  <a:srgbClr val="C0C0C0"/>
                </a:outerShdw>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r>
              <a:rPr lang="en-US" sz="2000" dirty="0" smtClean="0">
                <a:effectLst/>
                <a:ea typeface="ＭＳ Ｐゴシック" pitchFamily="-112" charset="-128"/>
              </a:rPr>
              <a:t>Extra time? Two Tricks for character shadows</a:t>
            </a:r>
            <a:endParaRPr lang="en-US" sz="2000" dirty="0" smtClean="0">
              <a:solidFill>
                <a:schemeClr val="tx1"/>
              </a:solidFill>
              <a:effectLst/>
              <a:ea typeface="ＭＳ Ｐゴシック" pitchFamily="-112" charset="-128"/>
            </a:endParaRPr>
          </a:p>
          <a:p>
            <a:pPr lvl="1" eaLnBrk="1" hangingPunct="1">
              <a:buClr>
                <a:schemeClr val="accent6"/>
              </a:buClr>
              <a:buFont typeface="Wingdings" pitchFamily="-112" charset="2"/>
              <a:buChar char="§"/>
              <a:defRPr/>
            </a:pPr>
            <a:r>
              <a:rPr lang="en-US" sz="1700" dirty="0" smtClean="0">
                <a:solidFill>
                  <a:schemeClr val="tx1"/>
                </a:solidFill>
                <a:effectLst/>
                <a:ea typeface="ＭＳ Ｐゴシック" pitchFamily="-112" charset="-128"/>
              </a:rPr>
              <a:t>Masked Variance Shadow Maps</a:t>
            </a:r>
          </a:p>
          <a:p>
            <a:pPr lvl="1" eaLnBrk="1" hangingPunct="1">
              <a:buClr>
                <a:schemeClr val="accent6"/>
              </a:buClr>
              <a:buFont typeface="Wingdings" pitchFamily="-112" charset="2"/>
              <a:buChar char="§"/>
              <a:defRPr/>
            </a:pPr>
            <a:r>
              <a:rPr lang="en-US" sz="1700" dirty="0" smtClean="0">
                <a:effectLst/>
                <a:ea typeface="ＭＳ Ｐゴシック" pitchFamily="-112" charset="-128"/>
              </a:rPr>
              <a:t>PCF</a:t>
            </a:r>
            <a:r>
              <a:rPr lang="en-US" sz="1700" b="1" baseline="30000" dirty="0" smtClean="0">
                <a:effectLst/>
                <a:ea typeface="ＭＳ Ｐゴシック" pitchFamily="-112" charset="-128"/>
              </a:rPr>
              <a:t>2</a:t>
            </a:r>
            <a:r>
              <a:rPr lang="en-US" sz="1700" dirty="0" smtClean="0">
                <a:effectLst/>
                <a:ea typeface="ＭＳ Ｐゴシック" pitchFamily="-112" charset="-128"/>
              </a:rPr>
              <a:t> using Pixel Quad Messages (16x depth samples)</a:t>
            </a:r>
            <a:endParaRPr lang="en-US" sz="1800" dirty="0" smtClean="0">
              <a:solidFill>
                <a:schemeClr val="tx1"/>
              </a:solidFill>
              <a:effectLst>
                <a:outerShdw blurRad="38100" dist="38100" dir="2700000" algn="tl">
                  <a:srgbClr val="C0C0C0"/>
                </a:outerShdw>
              </a:effectLst>
              <a:ea typeface="ＭＳ Ｐゴシック" pitchFamily="-112" charset="-128"/>
            </a:endParaRPr>
          </a:p>
        </p:txBody>
      </p:sp>
      <p:pic>
        <p:nvPicPr>
          <p:cNvPr id="3" name="Picture 2" descr="S11_LogoHor.png"/>
          <p:cNvPicPr>
            <a:picLocks noChangeAspect="1"/>
          </p:cNvPicPr>
          <p:nvPr/>
        </p:nvPicPr>
        <p:blipFill rotWithShape="1">
          <a:blip r:embed="rId3">
            <a:extLst>
              <a:ext uri="{28A0092B-C50C-407E-A947-70E740481C1C}">
                <a14:useLocalDpi xmlns:a14="http://schemas.microsoft.com/office/drawing/2010/main" xmlns="" val="0"/>
              </a:ext>
            </a:extLst>
          </a:blip>
          <a:srcRect t="79630" r="54197"/>
          <a:stretch/>
        </p:blipFill>
        <p:spPr>
          <a:xfrm>
            <a:off x="5638800" y="40256"/>
            <a:ext cx="1584039" cy="493144"/>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4098" name="Picture 2" descr="C:\Users\Eric\Desktop\Spheres\Tonemapped\R08_I04_T.PNG"/>
          <p:cNvPicPr>
            <a:picLocks noChangeAspect="1" noChangeArrowheads="1"/>
          </p:cNvPicPr>
          <p:nvPr/>
        </p:nvPicPr>
        <p:blipFill>
          <a:blip r:embed="rId3"/>
          <a:srcRect/>
          <a:stretch>
            <a:fillRect/>
          </a:stretch>
        </p:blipFill>
        <p:spPr bwMode="auto">
          <a:xfrm>
            <a:off x="3781425" y="981075"/>
            <a:ext cx="2876550" cy="2876550"/>
          </a:xfrm>
          <a:prstGeom prst="rect">
            <a:avLst/>
          </a:prstGeom>
          <a:noFill/>
        </p:spPr>
      </p:pic>
      <p:pic>
        <p:nvPicPr>
          <p:cNvPr id="4099" name="Picture 3" descr="C:\Users\Eric\Desktop\Spheres\Tonemapped\R04_I04_T.PNG"/>
          <p:cNvPicPr>
            <a:picLocks noChangeAspect="1" noChangeArrowheads="1"/>
          </p:cNvPicPr>
          <p:nvPr/>
        </p:nvPicPr>
        <p:blipFill>
          <a:blip r:embed="rId4"/>
          <a:srcRect/>
          <a:stretch>
            <a:fillRect/>
          </a:stretch>
        </p:blipFill>
        <p:spPr bwMode="auto">
          <a:xfrm>
            <a:off x="3781425" y="981075"/>
            <a:ext cx="2876550" cy="287655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4098" name="Picture 2" descr="C:\Users\Eric\Desktop\Spheres\Tonemapped\R08_I04_T.PNG"/>
          <p:cNvPicPr>
            <a:picLocks noChangeAspect="1" noChangeArrowheads="1"/>
          </p:cNvPicPr>
          <p:nvPr/>
        </p:nvPicPr>
        <p:blipFill>
          <a:blip r:embed="rId3"/>
          <a:srcRect/>
          <a:stretch>
            <a:fillRect/>
          </a:stretch>
        </p:blipFill>
        <p:spPr bwMode="auto">
          <a:xfrm>
            <a:off x="3781425" y="981075"/>
            <a:ext cx="2876550" cy="2876550"/>
          </a:xfrm>
          <a:prstGeom prst="rect">
            <a:avLst/>
          </a:prstGeom>
          <a:noFill/>
        </p:spPr>
      </p:pic>
      <p:pic>
        <p:nvPicPr>
          <p:cNvPr id="4099" name="Picture 3" descr="C:\Users\Eric\Desktop\Spheres\Tonemapped\R04_I04_T.PNG"/>
          <p:cNvPicPr>
            <a:picLocks noChangeAspect="1" noChangeArrowheads="1"/>
          </p:cNvPicPr>
          <p:nvPr/>
        </p:nvPicPr>
        <p:blipFill>
          <a:blip r:embed="rId4"/>
          <a:srcRect/>
          <a:stretch>
            <a:fillRect/>
          </a:stretch>
        </p:blipFill>
        <p:spPr bwMode="auto">
          <a:xfrm>
            <a:off x="3781425" y="981075"/>
            <a:ext cx="2876550" cy="2876550"/>
          </a:xfrm>
          <a:prstGeom prst="rect">
            <a:avLst/>
          </a:prstGeom>
          <a:noFill/>
        </p:spPr>
      </p:pic>
      <p:pic>
        <p:nvPicPr>
          <p:cNvPr id="4100" name="Picture 4" descr="C:\Users\Eric\Desktop\Spheres\Tonemapped\R02_I04_T.PNG"/>
          <p:cNvPicPr>
            <a:picLocks noChangeAspect="1" noChangeArrowheads="1"/>
          </p:cNvPicPr>
          <p:nvPr/>
        </p:nvPicPr>
        <p:blipFill>
          <a:blip r:embed="rId5"/>
          <a:srcRect/>
          <a:stretch>
            <a:fillRect/>
          </a:stretch>
        </p:blipFill>
        <p:spPr bwMode="auto">
          <a:xfrm>
            <a:off x="3781425" y="981075"/>
            <a:ext cx="2876550" cy="2876550"/>
          </a:xfrm>
          <a:prstGeom prst="rect">
            <a:avLst/>
          </a:prstGeom>
          <a:noFill/>
        </p:spPr>
      </p:pic>
      <p:pic>
        <p:nvPicPr>
          <p:cNvPr id="4101" name="Picture 5" descr="C:\Users\Eric\Desktop\Spheres\Tonemapped\R04_I04_T.PNG"/>
          <p:cNvPicPr>
            <a:picLocks noChangeAspect="1" noChangeArrowheads="1"/>
          </p:cNvPicPr>
          <p:nvPr/>
        </p:nvPicPr>
        <p:blipFill>
          <a:blip r:embed="rId4"/>
          <a:srcRect/>
          <a:stretch>
            <a:fillRect/>
          </a:stretch>
        </p:blipFill>
        <p:spPr bwMode="auto">
          <a:xfrm>
            <a:off x="3781425" y="981075"/>
            <a:ext cx="2876550" cy="2876550"/>
          </a:xfrm>
          <a:prstGeom prst="rect">
            <a:avLst/>
          </a:prstGeom>
          <a:noFill/>
        </p:spPr>
      </p:pic>
      <p:pic>
        <p:nvPicPr>
          <p:cNvPr id="4102" name="Picture 6" descr="C:\Users\Eric\Desktop\Spheres\Tonemapped\R08_I04_T.PNG"/>
          <p:cNvPicPr>
            <a:picLocks noChangeAspect="1" noChangeArrowheads="1"/>
          </p:cNvPicPr>
          <p:nvPr/>
        </p:nvPicPr>
        <p:blipFill>
          <a:blip r:embed="rId3"/>
          <a:srcRect/>
          <a:stretch>
            <a:fillRect/>
          </a:stretch>
        </p:blipFill>
        <p:spPr bwMode="auto">
          <a:xfrm>
            <a:off x="3781425" y="981075"/>
            <a:ext cx="2876550" cy="287655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Flatter surfaces have less</a:t>
            </a:r>
          </a:p>
          <a:p>
            <a:pPr eaLnBrk="1" hangingPunct="1">
              <a:spcBef>
                <a:spcPts val="200"/>
              </a:spcBef>
              <a:spcAft>
                <a:spcPts val="200"/>
              </a:spcAft>
              <a:buClr>
                <a:schemeClr val="accent6"/>
              </a:buClr>
              <a:buNone/>
              <a:defRPr/>
            </a:pPr>
            <a:r>
              <a:rPr lang="en-CA" sz="2000" dirty="0" smtClean="0">
                <a:effectLst/>
                <a:ea typeface="ＭＳ Ｐゴシック" pitchFamily="-112" charset="-128"/>
              </a:rPr>
              <a:t>	visible scattering</a:t>
            </a:r>
          </a:p>
          <a:p>
            <a:pPr eaLnBrk="1" hangingPunct="1">
              <a:spcBef>
                <a:spcPts val="200"/>
              </a:spcBef>
              <a:spcAft>
                <a:spcPts val="200"/>
              </a:spcAft>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4098" name="Picture 2" descr="C:\Users\Eric\Desktop\Spheres\Tonemapped\R08_I04_T.PNG"/>
          <p:cNvPicPr>
            <a:picLocks noChangeAspect="1" noChangeArrowheads="1"/>
          </p:cNvPicPr>
          <p:nvPr/>
        </p:nvPicPr>
        <p:blipFill>
          <a:blip r:embed="rId3"/>
          <a:srcRect/>
          <a:stretch>
            <a:fillRect/>
          </a:stretch>
        </p:blipFill>
        <p:spPr bwMode="auto">
          <a:xfrm>
            <a:off x="3781425" y="981075"/>
            <a:ext cx="2876550" cy="2876550"/>
          </a:xfrm>
          <a:prstGeom prst="rect">
            <a:avLst/>
          </a:prstGeom>
          <a:noFill/>
        </p:spPr>
      </p:pic>
      <p:pic>
        <p:nvPicPr>
          <p:cNvPr id="4099" name="Picture 3" descr="C:\Users\Eric\Desktop\Spheres\Tonemapped\R04_I04_T.PNG"/>
          <p:cNvPicPr>
            <a:picLocks noChangeAspect="1" noChangeArrowheads="1"/>
          </p:cNvPicPr>
          <p:nvPr/>
        </p:nvPicPr>
        <p:blipFill>
          <a:blip r:embed="rId4"/>
          <a:srcRect/>
          <a:stretch>
            <a:fillRect/>
          </a:stretch>
        </p:blipFill>
        <p:spPr bwMode="auto">
          <a:xfrm>
            <a:off x="3781425" y="981075"/>
            <a:ext cx="2876550" cy="2876550"/>
          </a:xfrm>
          <a:prstGeom prst="rect">
            <a:avLst/>
          </a:prstGeom>
          <a:noFill/>
        </p:spPr>
      </p:pic>
      <p:pic>
        <p:nvPicPr>
          <p:cNvPr id="4100" name="Picture 4" descr="C:\Users\Eric\Desktop\Spheres\Tonemapped\R02_I04_T.PNG"/>
          <p:cNvPicPr>
            <a:picLocks noChangeAspect="1" noChangeArrowheads="1"/>
          </p:cNvPicPr>
          <p:nvPr/>
        </p:nvPicPr>
        <p:blipFill>
          <a:blip r:embed="rId5"/>
          <a:srcRect/>
          <a:stretch>
            <a:fillRect/>
          </a:stretch>
        </p:blipFill>
        <p:spPr bwMode="auto">
          <a:xfrm>
            <a:off x="3781425" y="981075"/>
            <a:ext cx="2876550" cy="2876550"/>
          </a:xfrm>
          <a:prstGeom prst="rect">
            <a:avLst/>
          </a:prstGeom>
          <a:noFill/>
        </p:spPr>
      </p:pic>
      <p:pic>
        <p:nvPicPr>
          <p:cNvPr id="4101" name="Picture 5" descr="C:\Users\Eric\Desktop\Spheres\Tonemapped\R04_I04_T.PNG"/>
          <p:cNvPicPr>
            <a:picLocks noChangeAspect="1" noChangeArrowheads="1"/>
          </p:cNvPicPr>
          <p:nvPr/>
        </p:nvPicPr>
        <p:blipFill>
          <a:blip r:embed="rId4"/>
          <a:srcRect/>
          <a:stretch>
            <a:fillRect/>
          </a:stretch>
        </p:blipFill>
        <p:spPr bwMode="auto">
          <a:xfrm>
            <a:off x="3781425" y="981075"/>
            <a:ext cx="2876550" cy="2876550"/>
          </a:xfrm>
          <a:prstGeom prst="rect">
            <a:avLst/>
          </a:prstGeom>
          <a:noFill/>
        </p:spPr>
      </p:pic>
      <p:pic>
        <p:nvPicPr>
          <p:cNvPr id="4102" name="Picture 6" descr="C:\Users\Eric\Desktop\Spheres\Tonemapped\R08_I04_T.PNG"/>
          <p:cNvPicPr>
            <a:picLocks noChangeAspect="1" noChangeArrowheads="1"/>
          </p:cNvPicPr>
          <p:nvPr/>
        </p:nvPicPr>
        <p:blipFill>
          <a:blip r:embed="rId3"/>
          <a:srcRect/>
          <a:stretch>
            <a:fillRect/>
          </a:stretch>
        </p:blipFill>
        <p:spPr bwMode="auto">
          <a:xfrm>
            <a:off x="3781425" y="981075"/>
            <a:ext cx="2876550" cy="2876550"/>
          </a:xfrm>
          <a:prstGeom prst="rect">
            <a:avLst/>
          </a:prstGeom>
          <a:noFill/>
        </p:spPr>
      </p:pic>
      <p:pic>
        <p:nvPicPr>
          <p:cNvPr id="4103" name="Picture 7" descr="C:\Users\Eric\Desktop\Spheres\Tonemapped\R16_I04_T.PNG"/>
          <p:cNvPicPr>
            <a:picLocks noChangeAspect="1" noChangeArrowheads="1"/>
          </p:cNvPicPr>
          <p:nvPr/>
        </p:nvPicPr>
        <p:blipFill>
          <a:blip r:embed="rId6"/>
          <a:srcRect/>
          <a:stretch>
            <a:fillRect/>
          </a:stretch>
        </p:blipFill>
        <p:spPr bwMode="auto">
          <a:xfrm>
            <a:off x="3781425" y="981075"/>
            <a:ext cx="2876550" cy="287655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a:stretch>
            <a:fillRect/>
          </a:stretch>
        </p:blipFill>
        <p:spPr bwMode="auto">
          <a:xfrm>
            <a:off x="120650" y="1295400"/>
            <a:ext cx="1127125" cy="1182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p:cNvPicPr>
            <a:picLocks noChangeAspect="1" noChangeArrowheads="1"/>
          </p:cNvPicPr>
          <p:nvPr/>
        </p:nvPicPr>
        <p:blipFill>
          <a:blip r:embed="rId4"/>
          <a:srcRect/>
          <a:stretch>
            <a:fillRect/>
          </a:stretch>
        </p:blipFill>
        <p:spPr bwMode="auto">
          <a:xfrm>
            <a:off x="936625" y="1730375"/>
            <a:ext cx="1163022" cy="1203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7" name="Picture 5"/>
          <p:cNvPicPr>
            <a:picLocks noChangeAspect="1" noChangeArrowheads="1"/>
          </p:cNvPicPr>
          <p:nvPr/>
        </p:nvPicPr>
        <p:blipFill>
          <a:blip r:embed="rId5"/>
          <a:srcRect/>
          <a:stretch>
            <a:fillRect/>
          </a:stretch>
        </p:blipFill>
        <p:spPr bwMode="auto">
          <a:xfrm>
            <a:off x="1765300" y="2130425"/>
            <a:ext cx="1177925" cy="1201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3074" name="Picture 2"/>
          <p:cNvPicPr>
            <a:picLocks noChangeAspect="1" noChangeArrowheads="1"/>
          </p:cNvPicPr>
          <p:nvPr/>
        </p:nvPicPr>
        <p:blipFill>
          <a:blip r:embed="rId6"/>
          <a:srcRect/>
          <a:stretch>
            <a:fillRect/>
          </a:stretch>
        </p:blipFill>
        <p:spPr bwMode="auto">
          <a:xfrm>
            <a:off x="4162426" y="716006"/>
            <a:ext cx="3124199" cy="3160669"/>
          </a:xfrm>
          <a:prstGeom prst="rect">
            <a:avLst/>
          </a:prstGeom>
          <a:noFill/>
          <a:ln w="9525">
            <a:noFill/>
            <a:miter lim="800000"/>
            <a:headEnd/>
            <a:tailEnd/>
          </a:ln>
          <a:effectLst/>
        </p:spPr>
      </p:pic>
      <p:pic>
        <p:nvPicPr>
          <p:cNvPr id="3078" name="Picture 6"/>
          <p:cNvPicPr>
            <a:picLocks noChangeAspect="1" noChangeArrowheads="1"/>
          </p:cNvPicPr>
          <p:nvPr/>
        </p:nvPicPr>
        <p:blipFill>
          <a:blip r:embed="rId7"/>
          <a:srcRect/>
          <a:stretch>
            <a:fillRect/>
          </a:stretch>
        </p:blipFill>
        <p:spPr bwMode="auto">
          <a:xfrm>
            <a:off x="2616200" y="2543174"/>
            <a:ext cx="1151592" cy="1196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0" name="Straight Arrow Connector 9"/>
          <p:cNvCxnSpPr/>
          <p:nvPr/>
        </p:nvCxnSpPr>
        <p:spPr>
          <a:xfrm flipV="1">
            <a:off x="1366950" y="1432800"/>
            <a:ext cx="2701050" cy="5475"/>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2282400" y="1807200"/>
            <a:ext cx="1807200" cy="1588"/>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V="1">
            <a:off x="3124800" y="2266951"/>
            <a:ext cx="976050" cy="1049"/>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V="1">
            <a:off x="3857625" y="2749050"/>
            <a:ext cx="266700" cy="5"/>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Now bake everything!</a:t>
            </a: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2" name="Picture 2"/>
          <p:cNvPicPr>
            <a:picLocks noChangeAspect="1" noChangeArrowheads="1"/>
          </p:cNvPicPr>
          <p:nvPr/>
        </p:nvPicPr>
        <p:blipFill>
          <a:blip r:embed="rId8"/>
          <a:srcRect/>
          <a:stretch>
            <a:fillRect/>
          </a:stretch>
        </p:blipFill>
        <p:spPr bwMode="auto">
          <a:xfrm>
            <a:off x="4459942" y="1257299"/>
            <a:ext cx="2303929" cy="22949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So where do we get curvature (1/radius)</a:t>
            </a: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So where do we get curvature (1/radius)</a:t>
            </a:r>
            <a:endParaRPr lang="en-CA" sz="1700" dirty="0" smtClean="0">
              <a:effectLst/>
              <a:ea typeface="ＭＳ Ｐゴシック" pitchFamily="-112" charset="-128"/>
            </a:endParaRPr>
          </a:p>
          <a:p>
            <a:pPr lvl="1" eaLnBrk="1" hangingPunct="1">
              <a:buClr>
                <a:schemeClr val="accent6"/>
              </a:buClr>
              <a:buFont typeface="Wingdings" pitchFamily="-112" charset="2"/>
              <a:buChar char="§"/>
              <a:defRPr/>
            </a:pPr>
            <a:r>
              <a:rPr lang="en-CA" sz="1700" dirty="0" smtClean="0">
                <a:effectLst/>
                <a:ea typeface="ＭＳ Ｐゴシック" pitchFamily="-112" charset="-128"/>
              </a:rPr>
              <a:t>Similar triangles and derivatives.</a:t>
            </a: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4098" name="Picture 2"/>
          <p:cNvPicPr>
            <a:picLocks noChangeAspect="1" noChangeArrowheads="1"/>
          </p:cNvPicPr>
          <p:nvPr/>
        </p:nvPicPr>
        <p:blipFill>
          <a:blip r:embed="rId3"/>
          <a:srcRect/>
          <a:stretch>
            <a:fillRect/>
          </a:stretch>
        </p:blipFill>
        <p:spPr bwMode="auto">
          <a:xfrm>
            <a:off x="631110" y="1681721"/>
            <a:ext cx="1990170" cy="21587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So where do we get curvature (1/radius)</a:t>
            </a:r>
            <a:endParaRPr lang="en-CA" sz="1700" dirty="0" smtClean="0">
              <a:effectLst/>
              <a:ea typeface="ＭＳ Ｐゴシック" pitchFamily="-112" charset="-128"/>
            </a:endParaRPr>
          </a:p>
          <a:p>
            <a:pPr lvl="1" eaLnBrk="1" hangingPunct="1">
              <a:buClr>
                <a:schemeClr val="accent6"/>
              </a:buClr>
              <a:buFont typeface="Wingdings" pitchFamily="-112" charset="2"/>
              <a:buChar char="§"/>
              <a:defRPr/>
            </a:pPr>
            <a:r>
              <a:rPr lang="en-CA" sz="1700" dirty="0" smtClean="0">
                <a:effectLst/>
                <a:ea typeface="ＭＳ Ｐゴシック" pitchFamily="-112" charset="-128"/>
              </a:rPr>
              <a:t>Similar triangles and derivatives.</a:t>
            </a: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4098" name="Picture 2"/>
          <p:cNvPicPr>
            <a:picLocks noChangeAspect="1" noChangeArrowheads="1"/>
          </p:cNvPicPr>
          <p:nvPr/>
        </p:nvPicPr>
        <p:blipFill>
          <a:blip r:embed="rId3"/>
          <a:srcRect/>
          <a:stretch>
            <a:fillRect/>
          </a:stretch>
        </p:blipFill>
        <p:spPr bwMode="auto">
          <a:xfrm>
            <a:off x="631110" y="1681721"/>
            <a:ext cx="1990170" cy="2158759"/>
          </a:xfrm>
          <a:prstGeom prst="rect">
            <a:avLst/>
          </a:prstGeom>
          <a:noFill/>
          <a:ln w="9525">
            <a:noFill/>
            <a:miter lim="800000"/>
            <a:headEnd/>
            <a:tailEnd/>
          </a:ln>
          <a:effectLst/>
        </p:spPr>
      </p:pic>
      <p:sp>
        <p:nvSpPr>
          <p:cNvPr id="9" name="Rectangle 8"/>
          <p:cNvSpPr/>
          <p:nvPr/>
        </p:nvSpPr>
        <p:spPr>
          <a:xfrm>
            <a:off x="2834640" y="2480995"/>
            <a:ext cx="1988820" cy="461665"/>
          </a:xfrm>
          <a:prstGeom prst="rect">
            <a:avLst/>
          </a:prstGeom>
        </p:spPr>
        <p:txBody>
          <a:bodyPr wrap="square">
            <a:spAutoFit/>
          </a:bodyPr>
          <a:lstStyle/>
          <a:p>
            <a:r>
              <a:rPr lang="en-CA" sz="1200" dirty="0" smtClean="0"/>
              <a:t>c = length(</a:t>
            </a:r>
            <a:r>
              <a:rPr lang="en-CA" sz="1200" dirty="0" err="1" smtClean="0"/>
              <a:t>fwidth</a:t>
            </a:r>
            <a:r>
              <a:rPr lang="en-CA" sz="1200" dirty="0" smtClean="0"/>
              <a:t>(N))  / </a:t>
            </a:r>
          </a:p>
          <a:p>
            <a:r>
              <a:rPr lang="en-CA" sz="1200" dirty="0" smtClean="0"/>
              <a:t>          length(</a:t>
            </a:r>
            <a:r>
              <a:rPr lang="en-CA" sz="1200" dirty="0" err="1" smtClean="0"/>
              <a:t>fwidth</a:t>
            </a:r>
            <a:r>
              <a:rPr lang="en-CA" sz="1200" dirty="0" smtClean="0"/>
              <a:t>(</a:t>
            </a:r>
            <a:r>
              <a:rPr lang="en-CA" sz="1200" dirty="0" err="1" smtClean="0"/>
              <a:t>p</a:t>
            </a:r>
            <a:r>
              <a:rPr lang="en-CA" sz="1200" baseline="-25000" dirty="0" err="1" smtClean="0"/>
              <a:t>mm</a:t>
            </a:r>
            <a:r>
              <a:rPr lang="en-CA" sz="1200" dirty="0" smtClean="0"/>
              <a:t>))</a:t>
            </a:r>
            <a:endParaRPr lang="en-CA" sz="1200" baseline="-25000" dirty="0"/>
          </a:p>
        </p:txBody>
      </p:sp>
      <p:cxnSp>
        <p:nvCxnSpPr>
          <p:cNvPr id="10" name="Straight Arrow Connector 9"/>
          <p:cNvCxnSpPr/>
          <p:nvPr/>
        </p:nvCxnSpPr>
        <p:spPr>
          <a:xfrm flipV="1">
            <a:off x="2388870" y="2827020"/>
            <a:ext cx="750570" cy="394335"/>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4248150" y="2019300"/>
            <a:ext cx="750570" cy="394335"/>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pic>
        <p:nvPicPr>
          <p:cNvPr id="2052" name="Picture 4" descr="C:\Users\Eric\Desktop\Curvature - Copy.png"/>
          <p:cNvPicPr>
            <a:picLocks noChangeAspect="1" noChangeArrowheads="1"/>
          </p:cNvPicPr>
          <p:nvPr/>
        </p:nvPicPr>
        <p:blipFill>
          <a:blip r:embed="rId4"/>
          <a:srcRect/>
          <a:stretch>
            <a:fillRect/>
          </a:stretch>
        </p:blipFill>
        <p:spPr bwMode="auto">
          <a:xfrm>
            <a:off x="5133975" y="904875"/>
            <a:ext cx="2181225" cy="3209925"/>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Eric\Desktop\Curvature - Copy.png"/>
          <p:cNvPicPr>
            <a:picLocks noChangeAspect="1" noChangeArrowheads="1"/>
          </p:cNvPicPr>
          <p:nvPr/>
        </p:nvPicPr>
        <p:blipFill>
          <a:blip r:embed="rId3"/>
          <a:srcRect/>
          <a:stretch>
            <a:fillRect/>
          </a:stretch>
        </p:blipFill>
        <p:spPr bwMode="auto">
          <a:xfrm>
            <a:off x="6001287" y="638175"/>
            <a:ext cx="1313913" cy="1933575"/>
          </a:xfrm>
          <a:prstGeom prst="rect">
            <a:avLst/>
          </a:prstGeom>
          <a:noFill/>
        </p:spPr>
      </p:pic>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So where do we get curvature (1/radius)</a:t>
            </a:r>
            <a:endParaRPr lang="en-CA" sz="1700" dirty="0" smtClean="0">
              <a:effectLst/>
              <a:ea typeface="ＭＳ Ｐゴシック" pitchFamily="-112" charset="-128"/>
            </a:endParaRPr>
          </a:p>
          <a:p>
            <a:pPr lvl="1" eaLnBrk="1" hangingPunct="1">
              <a:buClr>
                <a:schemeClr val="accent6"/>
              </a:buClr>
              <a:buFont typeface="Wingdings" pitchFamily="-112" charset="2"/>
              <a:buChar char="§"/>
              <a:defRPr/>
            </a:pPr>
            <a:r>
              <a:rPr lang="en-CA" sz="1700" dirty="0" smtClean="0">
                <a:effectLst/>
                <a:ea typeface="ＭＳ Ｐゴシック" pitchFamily="-112" charset="-128"/>
              </a:rPr>
              <a:t>Similar triangles and derivatives.</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Derivatives are constant within a triangle</a:t>
            </a:r>
            <a:endParaRPr lang="en-US" sz="2000" dirty="0" smtClean="0">
              <a:effectLst/>
              <a:ea typeface="ＭＳ Ｐゴシック" pitchFamily="-112" charset="-128"/>
            </a:endParaRPr>
          </a:p>
          <a:p>
            <a:pPr lvl="1" eaLnBrk="1" hangingPunct="1">
              <a:buClr>
                <a:schemeClr val="accent6"/>
              </a:buClr>
              <a:buFont typeface="Wingdings" pitchFamily="-112" charset="2"/>
              <a:buChar char="§"/>
              <a:defRPr/>
            </a:pPr>
            <a:r>
              <a:rPr lang="en-US" sz="1700" dirty="0" smtClean="0">
                <a:effectLst/>
                <a:ea typeface="ＭＳ Ｐゴシック" pitchFamily="-112" charset="-128"/>
              </a:rPr>
              <a:t>Sometimes this is fine</a:t>
            </a:r>
          </a:p>
          <a:p>
            <a:pPr lvl="1" eaLnBrk="1" hangingPunct="1">
              <a:buClr>
                <a:schemeClr val="accent6"/>
              </a:buClr>
              <a:buFont typeface="Wingdings" pitchFamily="-112" charset="2"/>
              <a:buChar char="§"/>
              <a:defRPr/>
            </a:pPr>
            <a:r>
              <a:rPr lang="en-US" sz="1700" dirty="0" smtClean="0">
                <a:effectLst/>
                <a:ea typeface="ＭＳ Ｐゴシック" pitchFamily="-112" charset="-128"/>
              </a:rPr>
              <a:t>If edges appear, store curvature in vertices or texture</a:t>
            </a: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Three Problems to Solve</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9" name="Picture 4"/>
          <p:cNvPicPr>
            <a:picLocks noChangeAspect="1" noChangeArrowheads="1"/>
          </p:cNvPicPr>
          <p:nvPr/>
        </p:nvPicPr>
        <p:blipFill>
          <a:blip r:embed="rId3" cstate="print"/>
          <a:srcRect/>
          <a:stretch>
            <a:fillRect/>
          </a:stretch>
        </p:blipFill>
        <p:spPr bwMode="auto">
          <a:xfrm>
            <a:off x="127076" y="807631"/>
            <a:ext cx="1044500" cy="956897"/>
          </a:xfrm>
          <a:prstGeom prst="rect">
            <a:avLst/>
          </a:prstGeom>
          <a:noFill/>
          <a:ln w="19050">
            <a:solidFill>
              <a:srgbClr val="0070C0"/>
            </a:solidFill>
            <a:miter lim="800000"/>
            <a:headEnd/>
            <a:tailEnd/>
          </a:ln>
        </p:spPr>
      </p:pic>
      <p:pic>
        <p:nvPicPr>
          <p:cNvPr id="12" name="Picture 5"/>
          <p:cNvPicPr>
            <a:picLocks noChangeAspect="1" noChangeArrowheads="1"/>
          </p:cNvPicPr>
          <p:nvPr/>
        </p:nvPicPr>
        <p:blipFill>
          <a:blip r:embed="rId4" cstate="print"/>
          <a:srcRect/>
          <a:stretch>
            <a:fillRect/>
          </a:stretch>
        </p:blipFill>
        <p:spPr bwMode="auto">
          <a:xfrm>
            <a:off x="124050" y="1902270"/>
            <a:ext cx="1047525" cy="949825"/>
          </a:xfrm>
          <a:prstGeom prst="rect">
            <a:avLst/>
          </a:prstGeom>
          <a:noFill/>
          <a:ln w="19050">
            <a:solidFill>
              <a:srgbClr val="00B050"/>
            </a:solidFill>
            <a:miter lim="800000"/>
            <a:headEnd/>
            <a:tailEnd/>
          </a:ln>
        </p:spPr>
      </p:pic>
      <p:pic>
        <p:nvPicPr>
          <p:cNvPr id="13" name="Picture 6"/>
          <p:cNvPicPr>
            <a:picLocks noChangeAspect="1" noChangeArrowheads="1"/>
          </p:cNvPicPr>
          <p:nvPr/>
        </p:nvPicPr>
        <p:blipFill>
          <a:blip r:embed="rId5" cstate="print"/>
          <a:srcRect/>
          <a:stretch>
            <a:fillRect/>
          </a:stretch>
        </p:blipFill>
        <p:spPr bwMode="auto">
          <a:xfrm>
            <a:off x="95250" y="2999021"/>
            <a:ext cx="1057275" cy="972904"/>
          </a:xfrm>
          <a:prstGeom prst="rect">
            <a:avLst/>
          </a:prstGeom>
          <a:noFill/>
          <a:ln w="19050">
            <a:solidFill>
              <a:srgbClr val="FFFF00"/>
            </a:solidFill>
            <a:miter lim="800000"/>
            <a:headEnd/>
            <a:tailEnd/>
          </a:ln>
        </p:spPr>
      </p:pic>
      <p:sp>
        <p:nvSpPr>
          <p:cNvPr id="6" name="Rectangle 3"/>
          <p:cNvSpPr>
            <a:spLocks noGrp="1" noChangeArrowheads="1"/>
          </p:cNvSpPr>
          <p:nvPr>
            <p:ph type="body" sz="half" idx="1"/>
          </p:nvPr>
        </p:nvSpPr>
        <p:spPr>
          <a:xfrm>
            <a:off x="1444624" y="857250"/>
            <a:ext cx="6623051" cy="3067050"/>
          </a:xfrm>
        </p:spPr>
        <p:txBody>
          <a:bodyPr/>
          <a:lstStyle/>
          <a:p>
            <a:pPr eaLnBrk="1" hangingPunct="1">
              <a:spcBef>
                <a:spcPts val="200"/>
              </a:spcBef>
              <a:spcAft>
                <a:spcPts val="200"/>
              </a:spcAft>
              <a:buClr>
                <a:schemeClr val="accent6"/>
              </a:buClr>
              <a:buNone/>
              <a:defRPr/>
            </a:pPr>
            <a:r>
              <a:rPr lang="en-US" sz="2000" b="1" dirty="0" smtClean="0">
                <a:effectLst/>
                <a:ea typeface="ＭＳ Ｐゴシック" pitchFamily="-112" charset="-128"/>
              </a:rPr>
              <a:t>1.) Surface Curvature</a:t>
            </a:r>
          </a:p>
          <a:p>
            <a:pPr eaLnBrk="1" hangingPunct="1">
              <a:spcBef>
                <a:spcPts val="200"/>
              </a:spcBef>
              <a:spcAft>
                <a:spcPts val="200"/>
              </a:spcAft>
              <a:buClr>
                <a:schemeClr val="accent6"/>
              </a:buClr>
              <a:buNone/>
              <a:defRPr/>
            </a:pPr>
            <a:r>
              <a:rPr lang="en-US" sz="2000" dirty="0" smtClean="0">
                <a:effectLst/>
                <a:ea typeface="ＭＳ Ｐゴシック" pitchFamily="-112" charset="-128"/>
              </a:rPr>
              <a:t>		Pre-integrated curvature-based BRDF</a:t>
            </a:r>
          </a:p>
          <a:p>
            <a:pPr eaLnBrk="1" hangingPunct="1">
              <a:spcBef>
                <a:spcPts val="200"/>
              </a:spcBef>
              <a:spcAft>
                <a:spcPts val="200"/>
              </a:spcAft>
              <a:buClr>
                <a:schemeClr val="accent6"/>
              </a:buClr>
              <a:buNone/>
              <a:defRPr/>
            </a:pPr>
            <a:endParaRPr lang="en-US" sz="1500" dirty="0" smtClean="0">
              <a:effectLst/>
              <a:ea typeface="ＭＳ Ｐゴシック" pitchFamily="-112" charset="-128"/>
            </a:endParaRPr>
          </a:p>
          <a:p>
            <a:pPr eaLnBrk="1" hangingPunct="1">
              <a:spcBef>
                <a:spcPts val="200"/>
              </a:spcBef>
              <a:spcAft>
                <a:spcPts val="200"/>
              </a:spcAft>
              <a:buClr>
                <a:schemeClr val="accent6"/>
              </a:buClr>
              <a:buNone/>
              <a:defRPr/>
            </a:pPr>
            <a:r>
              <a:rPr lang="en-US" sz="2000" b="1" dirty="0" smtClean="0">
                <a:effectLst/>
                <a:ea typeface="ＭＳ Ｐゴシック" pitchFamily="-112" charset="-128"/>
              </a:rPr>
              <a:t>2.) Small Surface Bumps</a:t>
            </a:r>
          </a:p>
          <a:p>
            <a:pPr eaLnBrk="1" hangingPunct="1">
              <a:spcBef>
                <a:spcPts val="200"/>
              </a:spcBef>
              <a:spcAft>
                <a:spcPts val="200"/>
              </a:spcAft>
              <a:buClr>
                <a:schemeClr val="accent6"/>
              </a:buClr>
              <a:buNone/>
              <a:defRPr/>
            </a:pPr>
            <a:r>
              <a:rPr lang="en-US" sz="2000" dirty="0" smtClean="0">
                <a:effectLst/>
                <a:ea typeface="ＭＳ Ｐゴシック" pitchFamily="-112" charset="-128"/>
              </a:rPr>
              <a:t>		</a:t>
            </a: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Per-Channel Bent </a:t>
            </a:r>
            <a:r>
              <a:rPr lang="en-US" sz="2400" b="1" dirty="0" err="1" smtClean="0">
                <a:solidFill>
                  <a:schemeClr val="bg2"/>
                </a:solidFill>
                <a:effectLst>
                  <a:outerShdw blurRad="50800" dist="38100" dir="2700000" algn="tl" rotWithShape="0">
                    <a:schemeClr val="accent4">
                      <a:alpha val="43000"/>
                    </a:schemeClr>
                  </a:outerShdw>
                </a:effectLst>
                <a:latin typeface="Arial Bold" charset="0"/>
              </a:rPr>
              <a:t>Normals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BRDF works for smooth curvy surfaces</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What about small bumps in normal maps?</a:t>
            </a:r>
          </a:p>
          <a:p>
            <a:pPr lvl="1" eaLnBrk="1" hangingPunct="1">
              <a:buClr>
                <a:schemeClr val="accent6"/>
              </a:buClr>
              <a:buFont typeface="Wingdings" pitchFamily="-112" charset="2"/>
              <a:buChar char="§"/>
              <a:defRPr/>
            </a:pPr>
            <a:r>
              <a:rPr lang="en-CA" sz="1700" dirty="0" smtClean="0">
                <a:effectLst/>
                <a:ea typeface="ＭＳ Ｐゴシック" pitchFamily="-112" charset="-128"/>
              </a:rPr>
              <a:t>Light should scatter past </a:t>
            </a:r>
            <a:r>
              <a:rPr lang="en-CA" sz="1700" b="1" dirty="0" smtClean="0">
                <a:effectLst/>
                <a:ea typeface="ＭＳ Ｐゴシック" pitchFamily="-112" charset="-128"/>
              </a:rPr>
              <a:t>several</a:t>
            </a:r>
            <a:r>
              <a:rPr lang="en-CA" sz="1700" dirty="0" smtClean="0">
                <a:effectLst/>
                <a:ea typeface="ＭＳ Ｐゴシック" pitchFamily="-112" charset="-128"/>
              </a:rPr>
              <a:t> surface bumps</a:t>
            </a:r>
          </a:p>
          <a:p>
            <a:pPr lvl="1" eaLnBrk="1" hangingPunct="1">
              <a:buFont typeface="Wingdings" pitchFamily="-112" charset="2"/>
              <a:buChar char="§"/>
              <a:defRPr/>
            </a:pPr>
            <a:r>
              <a:rPr lang="en-CA" sz="1700" dirty="0" smtClean="0">
                <a:effectLst/>
                <a:ea typeface="ＭＳ Ｐゴシック" pitchFamily="-112" charset="-128"/>
              </a:rPr>
              <a:t>Using curvature breaks down at small sizes</a:t>
            </a:r>
          </a:p>
          <a:p>
            <a:pPr eaLnBrk="1" hangingPunct="1">
              <a:spcBef>
                <a:spcPts val="200"/>
              </a:spcBef>
              <a:spcAft>
                <a:spcPts val="200"/>
              </a:spcAft>
              <a:buClr>
                <a:schemeClr val="accent6"/>
              </a:buClr>
              <a:buFont typeface="Wingdings" pitchFamily="-112" charset="2"/>
              <a:buChar char="§"/>
              <a:defRPr/>
            </a:pPr>
            <a:r>
              <a:rPr lang="en-US" sz="2000" dirty="0" smtClean="0">
                <a:effectLst/>
                <a:ea typeface="ＭＳ Ｐゴシック" pitchFamily="-112" charset="-128"/>
              </a:rPr>
              <a:t>Let’s focus only on </a:t>
            </a:r>
            <a:r>
              <a:rPr lang="en-US" sz="2000" dirty="0" err="1" smtClean="0">
                <a:effectLst/>
                <a:ea typeface="ＭＳ Ｐゴシック" pitchFamily="-112" charset="-128"/>
              </a:rPr>
              <a:t>normals</a:t>
            </a:r>
            <a:r>
              <a:rPr lang="en-US" sz="2000" dirty="0" smtClean="0">
                <a:effectLst/>
                <a:ea typeface="ＭＳ Ｐゴシック" pitchFamily="-112" charset="-128"/>
              </a:rPr>
              <a:t> now</a:t>
            </a: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Subsurface Scattering - TSD</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744538"/>
            <a:ext cx="7070726" cy="2898775"/>
          </a:xfrm>
        </p:spPr>
        <p:txBody>
          <a:bodyPr/>
          <a:lstStyle/>
          <a:p>
            <a:pPr eaLnBrk="1" hangingPunct="1">
              <a:spcBef>
                <a:spcPts val="200"/>
              </a:spcBef>
              <a:spcAft>
                <a:spcPts val="200"/>
              </a:spcAft>
              <a:buClr>
                <a:schemeClr val="accent6"/>
              </a:buClr>
              <a:buFont typeface="Wingdings" charset="0"/>
              <a:buChar char="§"/>
            </a:pPr>
            <a:r>
              <a:rPr lang="en-US" sz="2100" dirty="0" smtClean="0">
                <a:effectLst/>
                <a:latin typeface="Arial" charset="0"/>
                <a:ea typeface="ＭＳ Ｐゴシック" charset="0"/>
                <a:cs typeface="ＭＳ Ｐゴシック" charset="0"/>
              </a:rPr>
              <a:t>Texture Space Diffusion </a:t>
            </a:r>
            <a:r>
              <a:rPr lang="en-US" sz="2100" baseline="-25000" dirty="0" smtClean="0">
                <a:effectLst/>
                <a:latin typeface="Arial" charset="0"/>
                <a:ea typeface="ＭＳ Ｐゴシック" charset="0"/>
                <a:cs typeface="ＭＳ Ｐゴシック" charset="0"/>
              </a:rPr>
              <a:t>(</a:t>
            </a:r>
            <a:r>
              <a:rPr lang="en-US" sz="2100" baseline="-25000" dirty="0" err="1" smtClean="0">
                <a:effectLst/>
                <a:latin typeface="Arial" charset="0"/>
                <a:ea typeface="ＭＳ Ｐゴシック" charset="0"/>
                <a:cs typeface="ＭＳ Ｐゴシック" charset="0"/>
              </a:rPr>
              <a:t>Borshukov</a:t>
            </a:r>
            <a:r>
              <a:rPr lang="en-US" sz="2100" baseline="-25000" dirty="0" smtClean="0">
                <a:effectLst/>
                <a:latin typeface="Arial" charset="0"/>
                <a:ea typeface="ＭＳ Ｐゴシック" charset="0"/>
                <a:cs typeface="ＭＳ Ｐゴシック" charset="0"/>
              </a:rPr>
              <a:t> et al.)</a:t>
            </a:r>
          </a:p>
        </p:txBody>
      </p:sp>
      <p:pic>
        <p:nvPicPr>
          <p:cNvPr id="5" name="Picture 2" descr="C:\Documents and Settings\epenner\Desktop\Spectrum Presentation Folder\SSS\Matrix - TSD.PNG"/>
          <p:cNvPicPr>
            <a:picLocks noChangeAspect="1" noChangeArrowheads="1"/>
          </p:cNvPicPr>
          <p:nvPr/>
        </p:nvPicPr>
        <p:blipFill>
          <a:blip r:embed="rId3" cstate="print"/>
          <a:srcRect/>
          <a:stretch>
            <a:fillRect/>
          </a:stretch>
        </p:blipFill>
        <p:spPr bwMode="auto">
          <a:xfrm>
            <a:off x="306705" y="2066924"/>
            <a:ext cx="2000250" cy="1668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p:cNvPicPr>
            <a:picLocks noChangeAspect="1" noChangeArrowheads="1"/>
          </p:cNvPicPr>
          <p:nvPr/>
        </p:nvPicPr>
        <p:blipFill>
          <a:blip r:embed="rId4"/>
          <a:srcRect/>
          <a:stretch>
            <a:fillRect/>
          </a:stretch>
        </p:blipFill>
        <p:spPr bwMode="auto">
          <a:xfrm>
            <a:off x="2616518" y="2071108"/>
            <a:ext cx="1254442" cy="16626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Per-Channel Bent </a:t>
            </a:r>
            <a:r>
              <a:rPr lang="en-US" sz="2400" b="1" dirty="0" err="1" smtClean="0">
                <a:solidFill>
                  <a:schemeClr val="bg2"/>
                </a:solidFill>
                <a:effectLst>
                  <a:outerShdw blurRad="50800" dist="38100" dir="2700000" algn="tl" rotWithShape="0">
                    <a:schemeClr val="accent4">
                      <a:alpha val="43000"/>
                    </a:schemeClr>
                  </a:outerShdw>
                </a:effectLst>
                <a:latin typeface="Arial Bold" charset="0"/>
              </a:rPr>
              <a:t>Normals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8" name="Rectangle 3"/>
          <p:cNvSpPr>
            <a:spLocks noGrp="1" noChangeArrowheads="1"/>
          </p:cNvSpPr>
          <p:nvPr>
            <p:ph type="body" sz="half" idx="1"/>
          </p:nvPr>
        </p:nvSpPr>
        <p:spPr>
          <a:xfrm>
            <a:off x="244472" y="838200"/>
            <a:ext cx="7204077"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With a normal map we can sample neighbourhood</a:t>
            </a:r>
          </a:p>
          <a:p>
            <a:pPr lvl="1" eaLnBrk="1" hangingPunct="1">
              <a:buClr>
                <a:schemeClr val="accent6"/>
              </a:buClr>
              <a:buFont typeface="Wingdings" pitchFamily="-112" charset="2"/>
              <a:buChar char="§"/>
              <a:defRPr/>
            </a:pPr>
            <a:r>
              <a:rPr lang="en-US" sz="1700" dirty="0" smtClean="0">
                <a:effectLst/>
                <a:ea typeface="ＭＳ Ｐゴシック" pitchFamily="-112" charset="-128"/>
              </a:rPr>
              <a:t>We could take many samples, light, weight and accumulate</a:t>
            </a:r>
          </a:p>
          <a:p>
            <a:pPr lvl="1" eaLnBrk="1" hangingPunct="1">
              <a:buClr>
                <a:schemeClr val="accent6"/>
              </a:buClr>
              <a:buNone/>
              <a:defRPr/>
            </a:pPr>
            <a:endParaRPr lang="en-US"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Or, can we pre-filter the normal map?</a:t>
            </a: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r>
              <a:rPr lang="en-US" sz="1700" dirty="0" smtClean="0">
                <a:effectLst/>
                <a:ea typeface="ＭＳ Ｐゴシック" pitchFamily="-112" charset="-128"/>
              </a:rPr>
              <a:t>Pre-filtering dot(N,L) is correct </a:t>
            </a:r>
          </a:p>
          <a:p>
            <a:pPr lvl="1" eaLnBrk="1" hangingPunct="1">
              <a:buFont typeface="Wingdings" pitchFamily="-112" charset="2"/>
              <a:buChar char="§"/>
              <a:defRPr/>
            </a:pPr>
            <a:r>
              <a:rPr lang="en-US" sz="1700" dirty="0" smtClean="0">
                <a:effectLst/>
                <a:ea typeface="ＭＳ Ｐゴシック" pitchFamily="-112" charset="-128"/>
              </a:rPr>
              <a:t>Pre-filtering </a:t>
            </a:r>
            <a:r>
              <a:rPr lang="en-US" sz="1700" b="1" dirty="0" smtClean="0">
                <a:effectLst/>
                <a:ea typeface="ＭＳ Ｐゴシック" pitchFamily="-112" charset="-128"/>
              </a:rPr>
              <a:t>max</a:t>
            </a:r>
            <a:r>
              <a:rPr lang="en-US" sz="1700" dirty="0" smtClean="0">
                <a:effectLst/>
                <a:ea typeface="ＭＳ Ｐゴシック" pitchFamily="-112" charset="-128"/>
              </a:rPr>
              <a:t>(0,dot(N,L)) isn’t strictly correct </a:t>
            </a:r>
            <a:r>
              <a:rPr lang="en-US" sz="1700" baseline="-25000" dirty="0" smtClean="0">
                <a:effectLst/>
                <a:ea typeface="ＭＳ Ｐゴシック" pitchFamily="-112" charset="-128"/>
              </a:rPr>
              <a:t>(but it’s close)</a:t>
            </a:r>
            <a:endParaRPr lang="en-US" sz="1700" dirty="0" smtClean="0">
              <a:effectLst/>
              <a:ea typeface="ＭＳ Ｐゴシック" pitchFamily="-112" charset="-128"/>
            </a:endParaRPr>
          </a:p>
          <a:p>
            <a:pPr lvl="1" eaLnBrk="1" hangingPunct="1">
              <a:buFont typeface="Wingdings" pitchFamily="-112" charset="2"/>
              <a:buChar char="§"/>
              <a:defRPr/>
            </a:pPr>
            <a:r>
              <a:rPr lang="en-US" sz="1700" dirty="0" smtClean="0">
                <a:effectLst/>
                <a:ea typeface="ＭＳ Ｐゴシック" pitchFamily="-112" charset="-128"/>
              </a:rPr>
              <a:t>LEAN/CLEAN mapping does this for </a:t>
            </a:r>
            <a:r>
              <a:rPr lang="en-US" sz="1700" dirty="0" err="1" smtClean="0">
                <a:effectLst/>
                <a:ea typeface="ＭＳ Ｐゴシック" pitchFamily="-112" charset="-128"/>
              </a:rPr>
              <a:t>specular</a:t>
            </a:r>
            <a:endParaRPr lang="en-US" sz="17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Per-Channel Bent </a:t>
            </a:r>
            <a:r>
              <a:rPr lang="en-US" sz="2400" b="1" dirty="0" err="1" smtClean="0">
                <a:solidFill>
                  <a:schemeClr val="bg2"/>
                </a:solidFill>
                <a:effectLst>
                  <a:outerShdw blurRad="50800" dist="38100" dir="2700000" algn="tl" rotWithShape="0">
                    <a:schemeClr val="accent4">
                      <a:alpha val="43000"/>
                    </a:schemeClr>
                  </a:outerShdw>
                </a:effectLst>
                <a:latin typeface="Arial Bold" charset="0"/>
              </a:rPr>
              <a:t>Normals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8" name="Rectangle 3"/>
          <p:cNvSpPr>
            <a:spLocks noGrp="1" noChangeArrowheads="1"/>
          </p:cNvSpPr>
          <p:nvPr>
            <p:ph type="body" sz="half" idx="1"/>
          </p:nvPr>
        </p:nvSpPr>
        <p:spPr>
          <a:xfrm>
            <a:off x="244473" y="838200"/>
            <a:ext cx="6813552"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Tangent:</a:t>
            </a:r>
          </a:p>
          <a:p>
            <a:pPr lvl="1" eaLnBrk="1" hangingPunct="1">
              <a:buClr>
                <a:schemeClr val="accent6"/>
              </a:buClr>
              <a:buFont typeface="Wingdings" pitchFamily="-112" charset="2"/>
              <a:buChar char="§"/>
              <a:defRPr/>
            </a:pPr>
            <a:r>
              <a:rPr lang="en-US" sz="1700" dirty="0" smtClean="0">
                <a:effectLst/>
                <a:ea typeface="ＭＳ Ｐゴシック" pitchFamily="-112" charset="-128"/>
              </a:rPr>
              <a:t>Normal maps can be acquired </a:t>
            </a:r>
            <a:r>
              <a:rPr lang="en-US" sz="1700" baseline="-25000" dirty="0" smtClean="0">
                <a:effectLst/>
                <a:ea typeface="ＭＳ Ｐゴシック" pitchFamily="-112" charset="-128"/>
              </a:rPr>
              <a:t>(Ma et al. 2007)</a:t>
            </a:r>
          </a:p>
          <a:p>
            <a:pPr lvl="1" eaLnBrk="1" hangingPunct="1">
              <a:buClr>
                <a:schemeClr val="accent6"/>
              </a:buClr>
              <a:buFont typeface="Wingdings" pitchFamily="-112" charset="2"/>
              <a:buChar char="§"/>
              <a:defRPr/>
            </a:pPr>
            <a:r>
              <a:rPr lang="en-US" sz="1700" dirty="0" smtClean="0">
                <a:effectLst/>
                <a:ea typeface="ＭＳ Ｐゴシック" pitchFamily="-112" charset="-128"/>
              </a:rPr>
              <a:t>One technique applies light gradients to capture </a:t>
            </a:r>
            <a:r>
              <a:rPr lang="en-US" sz="1700" dirty="0" err="1" smtClean="0">
                <a:effectLst/>
                <a:ea typeface="ＭＳ Ｐゴシック" pitchFamily="-112" charset="-128"/>
              </a:rPr>
              <a:t>normals</a:t>
            </a: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r>
              <a:rPr lang="en-US" sz="1700" dirty="0" smtClean="0">
                <a:effectLst/>
                <a:ea typeface="ＭＳ Ｐゴシック" pitchFamily="-112" charset="-128"/>
              </a:rPr>
              <a:t>Different light </a:t>
            </a:r>
            <a:r>
              <a:rPr lang="en-US" sz="1700" dirty="0" err="1" smtClean="0">
                <a:effectLst/>
                <a:ea typeface="ＭＳ Ｐゴシック" pitchFamily="-112" charset="-128"/>
              </a:rPr>
              <a:t>colours</a:t>
            </a:r>
            <a:r>
              <a:rPr lang="en-US" sz="1700" dirty="0" smtClean="0">
                <a:effectLst/>
                <a:ea typeface="ＭＳ Ｐゴシック" pitchFamily="-112" charset="-128"/>
              </a:rPr>
              <a:t> produced different captured </a:t>
            </a:r>
            <a:r>
              <a:rPr lang="en-US" sz="1700" dirty="0" err="1" smtClean="0">
                <a:effectLst/>
                <a:ea typeface="ＭＳ Ｐゴシック" pitchFamily="-112" charset="-128"/>
              </a:rPr>
              <a:t>normals</a:t>
            </a: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Per-Channel Bent </a:t>
            </a:r>
            <a:r>
              <a:rPr lang="en-US" sz="2400" b="1" dirty="0" err="1" smtClean="0">
                <a:solidFill>
                  <a:schemeClr val="bg2"/>
                </a:solidFill>
                <a:effectLst>
                  <a:outerShdw blurRad="50800" dist="38100" dir="2700000" algn="tl" rotWithShape="0">
                    <a:schemeClr val="accent4">
                      <a:alpha val="43000"/>
                    </a:schemeClr>
                  </a:outerShdw>
                </a:effectLst>
                <a:latin typeface="Arial Bold" charset="0"/>
              </a:rPr>
              <a:t>Normals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7" name="Rectangle 6"/>
          <p:cNvSpPr/>
          <p:nvPr/>
        </p:nvSpPr>
        <p:spPr>
          <a:xfrm>
            <a:off x="944436" y="3517238"/>
            <a:ext cx="5853054" cy="246221"/>
          </a:xfrm>
          <a:prstGeom prst="rect">
            <a:avLst/>
          </a:prstGeom>
        </p:spPr>
        <p:txBody>
          <a:bodyPr wrap="square">
            <a:spAutoFit/>
          </a:bodyPr>
          <a:lstStyle/>
          <a:p>
            <a:pPr algn="ctr"/>
            <a:r>
              <a:rPr lang="en-CA" sz="1000" dirty="0" smtClean="0">
                <a:ea typeface="ＭＳ Ｐゴシック" pitchFamily="-112" charset="-128"/>
              </a:rPr>
              <a:t>Ma et al. 2007 - Rapid Acquisition of  </a:t>
            </a:r>
            <a:r>
              <a:rPr lang="en-CA" sz="1000" dirty="0" err="1" smtClean="0">
                <a:ea typeface="ＭＳ Ｐゴシック" pitchFamily="-112" charset="-128"/>
              </a:rPr>
              <a:t>Specular</a:t>
            </a:r>
            <a:r>
              <a:rPr lang="en-CA" sz="1000" dirty="0" smtClean="0">
                <a:ea typeface="ＭＳ Ｐゴシック" pitchFamily="-112" charset="-128"/>
              </a:rPr>
              <a:t> and Diffuse Normal Maps</a:t>
            </a:r>
            <a:endParaRPr lang="en-CA" sz="1000" dirty="0"/>
          </a:p>
        </p:txBody>
      </p:sp>
      <p:pic>
        <p:nvPicPr>
          <p:cNvPr id="2050" name="Picture 2"/>
          <p:cNvPicPr>
            <a:picLocks noChangeAspect="1" noChangeArrowheads="1"/>
          </p:cNvPicPr>
          <p:nvPr/>
        </p:nvPicPr>
        <p:blipFill>
          <a:blip r:embed="rId3"/>
          <a:srcRect/>
          <a:stretch>
            <a:fillRect/>
          </a:stretch>
        </p:blipFill>
        <p:spPr bwMode="auto">
          <a:xfrm>
            <a:off x="1453640" y="680502"/>
            <a:ext cx="4288255" cy="2874431"/>
          </a:xfrm>
          <a:prstGeom prst="rect">
            <a:avLst/>
          </a:prstGeom>
          <a:noFill/>
          <a:ln w="9525">
            <a:noFill/>
            <a:miter lim="800000"/>
            <a:headEnd/>
            <a:tailEnd/>
          </a:ln>
        </p:spPr>
      </p:pic>
      <p:sp>
        <p:nvSpPr>
          <p:cNvPr id="9" name="Rectangle 8"/>
          <p:cNvSpPr/>
          <p:nvPr/>
        </p:nvSpPr>
        <p:spPr>
          <a:xfrm>
            <a:off x="1492623" y="2857499"/>
            <a:ext cx="4383742" cy="64545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Rectangle 9"/>
          <p:cNvSpPr/>
          <p:nvPr/>
        </p:nvSpPr>
        <p:spPr>
          <a:xfrm>
            <a:off x="1544170" y="2229970"/>
            <a:ext cx="4383742" cy="64545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Rectangle 10"/>
          <p:cNvSpPr/>
          <p:nvPr/>
        </p:nvSpPr>
        <p:spPr>
          <a:xfrm>
            <a:off x="1568823" y="1609165"/>
            <a:ext cx="4383742" cy="64545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Per-Channel Bent </a:t>
            </a:r>
            <a:r>
              <a:rPr lang="en-US" sz="2400" b="1" dirty="0" err="1" smtClean="0">
                <a:solidFill>
                  <a:schemeClr val="bg2"/>
                </a:solidFill>
                <a:effectLst>
                  <a:outerShdw blurRad="50800" dist="38100" dir="2700000" algn="tl" rotWithShape="0">
                    <a:schemeClr val="accent4">
                      <a:alpha val="43000"/>
                    </a:schemeClr>
                  </a:outerShdw>
                </a:effectLst>
                <a:latin typeface="Arial Bold" charset="0"/>
              </a:rPr>
              <a:t>Normals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7" name="Rectangle 6"/>
          <p:cNvSpPr/>
          <p:nvPr/>
        </p:nvSpPr>
        <p:spPr>
          <a:xfrm>
            <a:off x="944436" y="3517238"/>
            <a:ext cx="5853054" cy="246221"/>
          </a:xfrm>
          <a:prstGeom prst="rect">
            <a:avLst/>
          </a:prstGeom>
        </p:spPr>
        <p:txBody>
          <a:bodyPr wrap="square">
            <a:spAutoFit/>
          </a:bodyPr>
          <a:lstStyle/>
          <a:p>
            <a:pPr algn="ctr"/>
            <a:r>
              <a:rPr lang="en-CA" sz="1000" dirty="0" smtClean="0">
                <a:ea typeface="ＭＳ Ｐゴシック" pitchFamily="-112" charset="-128"/>
              </a:rPr>
              <a:t>Ma et al. 2007 - Rapid Acquisition of  </a:t>
            </a:r>
            <a:r>
              <a:rPr lang="en-CA" sz="1000" dirty="0" err="1" smtClean="0">
                <a:ea typeface="ＭＳ Ｐゴシック" pitchFamily="-112" charset="-128"/>
              </a:rPr>
              <a:t>Specular</a:t>
            </a:r>
            <a:r>
              <a:rPr lang="en-CA" sz="1000" dirty="0" smtClean="0">
                <a:ea typeface="ＭＳ Ｐゴシック" pitchFamily="-112" charset="-128"/>
              </a:rPr>
              <a:t> and Diffuse Normal Maps</a:t>
            </a:r>
            <a:endParaRPr lang="en-CA" sz="1000" dirty="0"/>
          </a:p>
        </p:txBody>
      </p:sp>
      <p:pic>
        <p:nvPicPr>
          <p:cNvPr id="2050" name="Picture 2"/>
          <p:cNvPicPr>
            <a:picLocks noChangeAspect="1" noChangeArrowheads="1"/>
          </p:cNvPicPr>
          <p:nvPr/>
        </p:nvPicPr>
        <p:blipFill>
          <a:blip r:embed="rId3"/>
          <a:srcRect/>
          <a:stretch>
            <a:fillRect/>
          </a:stretch>
        </p:blipFill>
        <p:spPr bwMode="auto">
          <a:xfrm>
            <a:off x="1453640" y="680502"/>
            <a:ext cx="4288255" cy="2874431"/>
          </a:xfrm>
          <a:prstGeom prst="rect">
            <a:avLst/>
          </a:prstGeom>
          <a:noFill/>
          <a:ln w="9525">
            <a:noFill/>
            <a:miter lim="800000"/>
            <a:headEnd/>
            <a:tailEnd/>
          </a:ln>
        </p:spPr>
      </p:pic>
      <p:sp>
        <p:nvSpPr>
          <p:cNvPr id="9" name="Rectangle 8"/>
          <p:cNvSpPr/>
          <p:nvPr/>
        </p:nvSpPr>
        <p:spPr>
          <a:xfrm>
            <a:off x="1492623" y="2857499"/>
            <a:ext cx="4383742" cy="64545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Rectangle 9"/>
          <p:cNvSpPr/>
          <p:nvPr/>
        </p:nvSpPr>
        <p:spPr>
          <a:xfrm>
            <a:off x="1544170" y="2229970"/>
            <a:ext cx="4383742" cy="64545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Per-Channel Bent </a:t>
            </a:r>
            <a:r>
              <a:rPr lang="en-US" sz="2400" b="1" dirty="0" err="1" smtClean="0">
                <a:solidFill>
                  <a:schemeClr val="bg2"/>
                </a:solidFill>
                <a:effectLst>
                  <a:outerShdw blurRad="50800" dist="38100" dir="2700000" algn="tl" rotWithShape="0">
                    <a:schemeClr val="accent4">
                      <a:alpha val="43000"/>
                    </a:schemeClr>
                  </a:outerShdw>
                </a:effectLst>
                <a:latin typeface="Arial Bold" charset="0"/>
              </a:rPr>
              <a:t>Normals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7" name="Rectangle 6"/>
          <p:cNvSpPr/>
          <p:nvPr/>
        </p:nvSpPr>
        <p:spPr>
          <a:xfrm>
            <a:off x="944436" y="3517238"/>
            <a:ext cx="5853054" cy="246221"/>
          </a:xfrm>
          <a:prstGeom prst="rect">
            <a:avLst/>
          </a:prstGeom>
        </p:spPr>
        <p:txBody>
          <a:bodyPr wrap="square">
            <a:spAutoFit/>
          </a:bodyPr>
          <a:lstStyle/>
          <a:p>
            <a:pPr algn="ctr"/>
            <a:r>
              <a:rPr lang="en-CA" sz="1000" dirty="0" smtClean="0">
                <a:ea typeface="ＭＳ Ｐゴシック" pitchFamily="-112" charset="-128"/>
              </a:rPr>
              <a:t>Ma et al. 2007 - Rapid Acquisition of  </a:t>
            </a:r>
            <a:r>
              <a:rPr lang="en-CA" sz="1000" dirty="0" err="1" smtClean="0">
                <a:ea typeface="ＭＳ Ｐゴシック" pitchFamily="-112" charset="-128"/>
              </a:rPr>
              <a:t>Specular</a:t>
            </a:r>
            <a:r>
              <a:rPr lang="en-CA" sz="1000" dirty="0" smtClean="0">
                <a:ea typeface="ＭＳ Ｐゴシック" pitchFamily="-112" charset="-128"/>
              </a:rPr>
              <a:t> and Diffuse Normal Maps</a:t>
            </a:r>
            <a:endParaRPr lang="en-CA" sz="1000" dirty="0"/>
          </a:p>
        </p:txBody>
      </p:sp>
      <p:pic>
        <p:nvPicPr>
          <p:cNvPr id="2050" name="Picture 2"/>
          <p:cNvPicPr>
            <a:picLocks noChangeAspect="1" noChangeArrowheads="1"/>
          </p:cNvPicPr>
          <p:nvPr/>
        </p:nvPicPr>
        <p:blipFill>
          <a:blip r:embed="rId3"/>
          <a:srcRect/>
          <a:stretch>
            <a:fillRect/>
          </a:stretch>
        </p:blipFill>
        <p:spPr bwMode="auto">
          <a:xfrm>
            <a:off x="1453640" y="680502"/>
            <a:ext cx="4288255" cy="2874431"/>
          </a:xfrm>
          <a:prstGeom prst="rect">
            <a:avLst/>
          </a:prstGeom>
          <a:noFill/>
          <a:ln w="9525">
            <a:noFill/>
            <a:miter lim="800000"/>
            <a:headEnd/>
            <a:tailEnd/>
          </a:ln>
        </p:spPr>
      </p:pic>
      <p:sp>
        <p:nvSpPr>
          <p:cNvPr id="9" name="Rectangle 8"/>
          <p:cNvSpPr/>
          <p:nvPr/>
        </p:nvSpPr>
        <p:spPr>
          <a:xfrm>
            <a:off x="1492623" y="2857499"/>
            <a:ext cx="4383742" cy="64545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Per-Channel Bent </a:t>
            </a:r>
            <a:r>
              <a:rPr lang="en-US" sz="2400" b="1" dirty="0" err="1" smtClean="0">
                <a:solidFill>
                  <a:schemeClr val="bg2"/>
                </a:solidFill>
                <a:effectLst>
                  <a:outerShdw blurRad="50800" dist="38100" dir="2700000" algn="tl" rotWithShape="0">
                    <a:schemeClr val="accent4">
                      <a:alpha val="43000"/>
                    </a:schemeClr>
                  </a:outerShdw>
                </a:effectLst>
                <a:latin typeface="Arial Bold" charset="0"/>
              </a:rPr>
              <a:t>Normals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7" name="Rectangle 6"/>
          <p:cNvSpPr/>
          <p:nvPr/>
        </p:nvSpPr>
        <p:spPr>
          <a:xfrm>
            <a:off x="944436" y="3517238"/>
            <a:ext cx="5853054" cy="246221"/>
          </a:xfrm>
          <a:prstGeom prst="rect">
            <a:avLst/>
          </a:prstGeom>
        </p:spPr>
        <p:txBody>
          <a:bodyPr wrap="square">
            <a:spAutoFit/>
          </a:bodyPr>
          <a:lstStyle/>
          <a:p>
            <a:pPr algn="ctr"/>
            <a:r>
              <a:rPr lang="en-CA" sz="1000" dirty="0" smtClean="0">
                <a:ea typeface="ＭＳ Ｐゴシック" pitchFamily="-112" charset="-128"/>
              </a:rPr>
              <a:t>Ma et al. 2007 - Rapid Acquisition of  </a:t>
            </a:r>
            <a:r>
              <a:rPr lang="en-CA" sz="1000" dirty="0" err="1" smtClean="0">
                <a:ea typeface="ＭＳ Ｐゴシック" pitchFamily="-112" charset="-128"/>
              </a:rPr>
              <a:t>Specular</a:t>
            </a:r>
            <a:r>
              <a:rPr lang="en-CA" sz="1000" dirty="0" smtClean="0">
                <a:ea typeface="ＭＳ Ｐゴシック" pitchFamily="-112" charset="-128"/>
              </a:rPr>
              <a:t> and Diffuse Normal Maps</a:t>
            </a:r>
            <a:endParaRPr lang="en-CA" sz="1000" dirty="0"/>
          </a:p>
        </p:txBody>
      </p:sp>
      <p:pic>
        <p:nvPicPr>
          <p:cNvPr id="2050" name="Picture 2"/>
          <p:cNvPicPr>
            <a:picLocks noChangeAspect="1" noChangeArrowheads="1"/>
          </p:cNvPicPr>
          <p:nvPr/>
        </p:nvPicPr>
        <p:blipFill>
          <a:blip r:embed="rId3"/>
          <a:srcRect/>
          <a:stretch>
            <a:fillRect/>
          </a:stretch>
        </p:blipFill>
        <p:spPr bwMode="auto">
          <a:xfrm>
            <a:off x="1453640" y="680502"/>
            <a:ext cx="4288255" cy="28744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Per-Channel Bent </a:t>
            </a:r>
            <a:r>
              <a:rPr lang="en-US" sz="2400" b="1" dirty="0" err="1" smtClean="0">
                <a:solidFill>
                  <a:schemeClr val="bg2"/>
                </a:solidFill>
                <a:effectLst>
                  <a:outerShdw blurRad="50800" dist="38100" dir="2700000" algn="tl" rotWithShape="0">
                    <a:schemeClr val="accent4">
                      <a:alpha val="43000"/>
                    </a:schemeClr>
                  </a:outerShdw>
                </a:effectLst>
                <a:latin typeface="Arial Bold" charset="0"/>
              </a:rPr>
              <a:t>Normals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835402"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We don’t need captured </a:t>
            </a:r>
            <a:r>
              <a:rPr lang="en-CA" sz="2000" dirty="0" err="1" smtClean="0">
                <a:effectLst/>
                <a:ea typeface="ＭＳ Ｐゴシック" pitchFamily="-112" charset="-128"/>
              </a:rPr>
              <a:t>normals</a:t>
            </a:r>
            <a:r>
              <a:rPr lang="en-CA" sz="2000" dirty="0" smtClean="0">
                <a:effectLst/>
                <a:ea typeface="ＭＳ Ｐゴシック" pitchFamily="-112" charset="-128"/>
              </a:rPr>
              <a:t> to use this technique</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Start with ‘true’ normal map (spec)</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Pre-filter new normal maps with R/G/B skin profiles</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Optimally we need 4 </a:t>
            </a:r>
            <a:r>
              <a:rPr lang="en-CA" sz="2000" dirty="0" err="1" smtClean="0">
                <a:effectLst/>
                <a:ea typeface="ＭＳ Ｐゴシック" pitchFamily="-112" charset="-128"/>
              </a:rPr>
              <a:t>normals</a:t>
            </a:r>
            <a:r>
              <a:rPr lang="en-CA" sz="2000" dirty="0" smtClean="0">
                <a:effectLst/>
                <a:ea typeface="ＭＳ Ｐゴシック" pitchFamily="-112" charset="-128"/>
              </a:rPr>
              <a:t> now</a:t>
            </a:r>
          </a:p>
          <a:p>
            <a:pPr lvl="1" eaLnBrk="1" hangingPunct="1">
              <a:buClr>
                <a:schemeClr val="accent6"/>
              </a:buClr>
              <a:buFont typeface="Wingdings" pitchFamily="-112" charset="2"/>
              <a:buChar char="§"/>
              <a:defRPr/>
            </a:pPr>
            <a:r>
              <a:rPr lang="en-CA" sz="1700" dirty="0" smtClean="0">
                <a:effectLst/>
                <a:ea typeface="ＭＳ Ｐゴシック" pitchFamily="-112" charset="-128"/>
              </a:rPr>
              <a:t>R/G/B and Spec</a:t>
            </a:r>
          </a:p>
          <a:p>
            <a:pPr lvl="1" eaLnBrk="1" hangingPunct="1">
              <a:buClr>
                <a:schemeClr val="accent6"/>
              </a:buClr>
              <a:buFont typeface="Wingdings" pitchFamily="-112" charset="2"/>
              <a:buChar char="§"/>
              <a:defRPr/>
            </a:pPr>
            <a:r>
              <a:rPr lang="en-CA" sz="1700" dirty="0" smtClean="0">
                <a:effectLst/>
                <a:ea typeface="ＭＳ Ｐゴシック" pitchFamily="-112" charset="-128"/>
              </a:rPr>
              <a:t>Looks great! Lots of memory!</a:t>
            </a: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4" name="Picture 2" descr="C:\Documents and Settings\epenner\Desktop\Skin and Shadows\Figures\SkinCurvature2_flatonly.JPG"/>
          <p:cNvPicPr>
            <a:picLocks noChangeAspect="1" noChangeArrowheads="1"/>
          </p:cNvPicPr>
          <p:nvPr/>
        </p:nvPicPr>
        <p:blipFill>
          <a:blip r:embed="rId3" cstate="print"/>
          <a:srcRect/>
          <a:stretch>
            <a:fillRect/>
          </a:stretch>
        </p:blipFill>
        <p:spPr bwMode="auto">
          <a:xfrm>
            <a:off x="5638800" y="2240375"/>
            <a:ext cx="1387613" cy="15124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5" name="Straight Arrow Connector 4"/>
          <p:cNvCxnSpPr/>
          <p:nvPr/>
        </p:nvCxnSpPr>
        <p:spPr>
          <a:xfrm rot="5400000">
            <a:off x="6231256" y="1973581"/>
            <a:ext cx="291464" cy="9525"/>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Bent </a:t>
            </a:r>
            <a:r>
              <a:rPr lang="en-US" sz="2400" b="1" dirty="0" err="1" smtClean="0">
                <a:solidFill>
                  <a:schemeClr val="bg2"/>
                </a:solidFill>
                <a:effectLst>
                  <a:outerShdw blurRad="50800" dist="38100" dir="2700000" algn="tl" rotWithShape="0">
                    <a:schemeClr val="accent4">
                      <a:alpha val="43000"/>
                    </a:schemeClr>
                  </a:outerShdw>
                </a:effectLst>
                <a:latin typeface="Arial Bold" charset="0"/>
              </a:rPr>
              <a:t>Normals</a:t>
            </a:r>
            <a:r>
              <a:rPr lang="en-US" sz="2400" b="1" dirty="0" smtClean="0">
                <a:solidFill>
                  <a:schemeClr val="bg2"/>
                </a:solidFill>
                <a:effectLst>
                  <a:outerShdw blurRad="50800" dist="38100" dir="2700000" algn="tl" rotWithShape="0">
                    <a:schemeClr val="accent4">
                      <a:alpha val="43000"/>
                    </a:schemeClr>
                  </a:outerShdw>
                </a:effectLst>
                <a:latin typeface="Arial Bold" charset="0"/>
              </a:rPr>
              <a:t> (Optimized)</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None/>
              <a:defRPr/>
            </a:pPr>
            <a:r>
              <a:rPr lang="en-CA" sz="1700" dirty="0" smtClean="0">
                <a:effectLst/>
                <a:ea typeface="ＭＳ Ｐゴシック" pitchFamily="-112" charset="-128"/>
              </a:rPr>
              <a:t>A.) Use geometry and spec </a:t>
            </a:r>
            <a:r>
              <a:rPr lang="en-CA" sz="1700" dirty="0" err="1" smtClean="0">
                <a:effectLst/>
                <a:ea typeface="ＭＳ Ｐゴシック" pitchFamily="-112" charset="-128"/>
              </a:rPr>
              <a:t>normals</a:t>
            </a:r>
            <a:r>
              <a:rPr lang="en-CA" sz="1700" dirty="0" smtClean="0">
                <a:effectLst/>
                <a:ea typeface="ＭＳ Ｐゴシック" pitchFamily="-112" charset="-128"/>
              </a:rPr>
              <a:t> (blend the rest)</a:t>
            </a:r>
          </a:p>
          <a:p>
            <a:pPr lvl="1" eaLnBrk="1" hangingPunct="1">
              <a:buClr>
                <a:schemeClr val="accent6"/>
              </a:buClr>
              <a:buFont typeface="Wingdings" pitchFamily="-112" charset="2"/>
              <a:buChar char="§"/>
              <a:defRPr/>
            </a:pPr>
            <a:r>
              <a:rPr lang="en-CA" sz="1700" dirty="0" smtClean="0">
                <a:effectLst/>
                <a:ea typeface="ＭＳ Ｐゴシック" pitchFamily="-112" charset="-128"/>
              </a:rPr>
              <a:t>Only works for certain art! </a:t>
            </a:r>
          </a:p>
          <a:p>
            <a:pPr lvl="1" eaLnBrk="1" hangingPunct="1">
              <a:buClr>
                <a:schemeClr val="accent6"/>
              </a:buClr>
              <a:buFont typeface="Wingdings" pitchFamily="-112" charset="2"/>
              <a:buChar char="§"/>
              <a:defRPr/>
            </a:pPr>
            <a:r>
              <a:rPr lang="en-CA" sz="1700" b="1" dirty="0" smtClean="0">
                <a:effectLst/>
                <a:ea typeface="ＭＳ Ｐゴシック" pitchFamily="-112" charset="-128"/>
              </a:rPr>
              <a:t>Normal map must contain only details (wrinkles/pores)</a:t>
            </a:r>
          </a:p>
          <a:p>
            <a:pPr eaLnBrk="1" hangingPunct="1">
              <a:spcBef>
                <a:spcPts val="200"/>
              </a:spcBef>
              <a:spcAft>
                <a:spcPts val="200"/>
              </a:spcAft>
              <a:buClr>
                <a:schemeClr val="accent6"/>
              </a:buClr>
              <a:buNone/>
              <a:defRPr/>
            </a:pPr>
            <a:r>
              <a:rPr lang="en-CA" sz="1700" dirty="0" smtClean="0">
                <a:effectLst/>
                <a:ea typeface="ＭＳ Ｐゴシック" pitchFamily="-112" charset="-128"/>
              </a:rPr>
              <a:t>B.) Use two normal samples (blend the rest)</a:t>
            </a:r>
          </a:p>
          <a:p>
            <a:pPr lvl="1" eaLnBrk="1" hangingPunct="1">
              <a:buClr>
                <a:schemeClr val="accent6"/>
              </a:buClr>
              <a:buFont typeface="Wingdings" pitchFamily="-112" charset="2"/>
              <a:buChar char="§"/>
              <a:defRPr/>
            </a:pPr>
            <a:r>
              <a:rPr lang="en-CA" sz="1700" dirty="0" smtClean="0">
                <a:effectLst/>
                <a:ea typeface="ＭＳ Ｐゴシック" pitchFamily="-112" charset="-128"/>
              </a:rPr>
              <a:t>Works for all art!</a:t>
            </a:r>
          </a:p>
          <a:p>
            <a:pPr lvl="1" eaLnBrk="1" hangingPunct="1">
              <a:buClr>
                <a:schemeClr val="accent6"/>
              </a:buClr>
              <a:buFont typeface="Wingdings" pitchFamily="-112" charset="2"/>
              <a:buChar char="§"/>
              <a:defRPr/>
            </a:pPr>
            <a:r>
              <a:rPr lang="en-CA" sz="1700" dirty="0" smtClean="0">
                <a:effectLst/>
                <a:ea typeface="ＭＳ Ｐゴシック" pitchFamily="-112" charset="-128"/>
              </a:rPr>
              <a:t>One normal-map, two samplers</a:t>
            </a:r>
          </a:p>
          <a:p>
            <a:pPr lvl="1" eaLnBrk="1" hangingPunct="1">
              <a:buClr>
                <a:schemeClr val="accent6"/>
              </a:buClr>
              <a:buFont typeface="Wingdings" pitchFamily="-112" charset="2"/>
              <a:buChar char="§"/>
              <a:defRPr/>
            </a:pPr>
            <a:r>
              <a:rPr lang="en-CA" sz="1700" dirty="0" smtClean="0">
                <a:effectLst/>
                <a:ea typeface="ＭＳ Ｐゴシック" pitchFamily="-112" charset="-128"/>
              </a:rPr>
              <a:t>Clamp one sampler at blurred </a:t>
            </a:r>
            <a:r>
              <a:rPr lang="en-CA" sz="1700" dirty="0" err="1" smtClean="0">
                <a:effectLst/>
                <a:ea typeface="ＭＳ Ｐゴシック" pitchFamily="-112" charset="-128"/>
              </a:rPr>
              <a:t>mip</a:t>
            </a:r>
            <a:r>
              <a:rPr lang="en-CA" sz="1700" dirty="0" smtClean="0">
                <a:effectLst/>
                <a:ea typeface="ＭＳ Ｐゴシック" pitchFamily="-112" charset="-128"/>
              </a:rPr>
              <a:t> threshold</a:t>
            </a: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Bent </a:t>
            </a:r>
            <a:r>
              <a:rPr lang="en-US" sz="2400" b="1" dirty="0" err="1" smtClean="0">
                <a:solidFill>
                  <a:schemeClr val="bg2"/>
                </a:solidFill>
                <a:effectLst>
                  <a:outerShdw blurRad="50800" dist="38100" dir="2700000" algn="tl" rotWithShape="0">
                    <a:schemeClr val="accent4">
                      <a:alpha val="43000"/>
                    </a:schemeClr>
                  </a:outerShdw>
                </a:effectLst>
                <a:latin typeface="Arial Bold" charset="0"/>
              </a:rPr>
              <a:t>Normals</a:t>
            </a:r>
            <a:r>
              <a:rPr lang="en-US" sz="2400" b="1" dirty="0" smtClean="0">
                <a:solidFill>
                  <a:schemeClr val="bg2"/>
                </a:solidFill>
                <a:effectLst>
                  <a:outerShdw blurRad="50800" dist="38100" dir="2700000" algn="tl" rotWithShape="0">
                    <a:schemeClr val="accent4">
                      <a:alpha val="43000"/>
                    </a:schemeClr>
                  </a:outerShdw>
                </a:effectLst>
                <a:latin typeface="Arial Bold" charset="0"/>
              </a:rPr>
              <a:t> - Results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4" name="Picture 2" descr="C:\Users\Eric\Desktop\GPUProChapters New - FROM OSX\Figures\SkinNormalBlur2.jpg"/>
          <p:cNvPicPr>
            <a:picLocks noChangeAspect="1" noChangeArrowheads="1"/>
          </p:cNvPicPr>
          <p:nvPr/>
        </p:nvPicPr>
        <p:blipFill>
          <a:blip r:embed="rId3" cstate="print"/>
          <a:srcRect/>
          <a:stretch>
            <a:fillRect/>
          </a:stretch>
        </p:blipFill>
        <p:spPr bwMode="auto">
          <a:xfrm>
            <a:off x="-164886" y="1108957"/>
            <a:ext cx="7656282" cy="2994153"/>
          </a:xfrm>
          <a:prstGeom prst="rect">
            <a:avLst/>
          </a:prstGeom>
          <a:noFill/>
        </p:spPr>
      </p:pic>
      <p:sp>
        <p:nvSpPr>
          <p:cNvPr id="7" name="TextBox 6"/>
          <p:cNvSpPr txBox="1"/>
          <p:nvPr/>
        </p:nvSpPr>
        <p:spPr>
          <a:xfrm>
            <a:off x="642945" y="901330"/>
            <a:ext cx="2651489" cy="353943"/>
          </a:xfrm>
          <a:prstGeom prst="rect">
            <a:avLst/>
          </a:prstGeom>
          <a:noFill/>
        </p:spPr>
        <p:txBody>
          <a:bodyPr wrap="square" rtlCol="0">
            <a:spAutoFit/>
          </a:bodyPr>
          <a:lstStyle/>
          <a:p>
            <a:pPr marL="0" lvl="1" indent="0"/>
            <a:r>
              <a:rPr lang="en-US" sz="1700" b="1" dirty="0" smtClean="0">
                <a:ea typeface="ＭＳ Ｐゴシック" pitchFamily="-112" charset="-128"/>
              </a:rPr>
              <a:t>Without bent </a:t>
            </a:r>
            <a:r>
              <a:rPr lang="en-US" sz="1700" b="1" dirty="0" err="1" smtClean="0">
                <a:ea typeface="ＭＳ Ｐゴシック" pitchFamily="-112" charset="-128"/>
              </a:rPr>
              <a:t>normals</a:t>
            </a:r>
            <a:endParaRPr lang="en-US" sz="1700" b="1" dirty="0" smtClean="0">
              <a:ea typeface="ＭＳ Ｐゴシック" pitchFamily="-112" charset="-128"/>
            </a:endParaRPr>
          </a:p>
        </p:txBody>
      </p:sp>
      <p:cxnSp>
        <p:nvCxnSpPr>
          <p:cNvPr id="24" name="Straight Arrow Connector 23"/>
          <p:cNvCxnSpPr/>
          <p:nvPr/>
        </p:nvCxnSpPr>
        <p:spPr>
          <a:xfrm flipV="1">
            <a:off x="-36610" y="1874199"/>
            <a:ext cx="1035316" cy="324866"/>
          </a:xfrm>
          <a:prstGeom prst="straightConnector1">
            <a:avLst/>
          </a:prstGeom>
          <a:ln>
            <a:solidFill>
              <a:srgbClr val="EAEAEA"/>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6200000" flipH="1">
            <a:off x="-135010" y="2302265"/>
            <a:ext cx="728400" cy="505200"/>
          </a:xfrm>
          <a:prstGeom prst="straightConnector1">
            <a:avLst/>
          </a:prstGeom>
          <a:ln>
            <a:solidFill>
              <a:srgbClr val="EAEAEA"/>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572352" y="1799620"/>
            <a:ext cx="1035316" cy="324866"/>
          </a:xfrm>
          <a:prstGeom prst="straightConnector1">
            <a:avLst/>
          </a:prstGeom>
          <a:ln>
            <a:solidFill>
              <a:srgbClr val="EAEAEA"/>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6200000" flipH="1">
            <a:off x="3473952" y="2227686"/>
            <a:ext cx="728400" cy="505200"/>
          </a:xfrm>
          <a:prstGeom prst="straightConnector1">
            <a:avLst/>
          </a:prstGeom>
          <a:ln>
            <a:solidFill>
              <a:srgbClr val="EAEAEA"/>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254230" y="898088"/>
            <a:ext cx="2224391" cy="353943"/>
          </a:xfrm>
          <a:prstGeom prst="rect">
            <a:avLst/>
          </a:prstGeom>
          <a:noFill/>
        </p:spPr>
        <p:txBody>
          <a:bodyPr wrap="square" rtlCol="0">
            <a:spAutoFit/>
          </a:bodyPr>
          <a:lstStyle/>
          <a:p>
            <a:pPr marL="0" lvl="1" indent="0"/>
            <a:r>
              <a:rPr lang="en-US" sz="1700" b="1" dirty="0" smtClean="0">
                <a:ea typeface="ＭＳ Ｐゴシック" pitchFamily="-112" charset="-128"/>
              </a:rPr>
              <a:t>With bent </a:t>
            </a:r>
            <a:r>
              <a:rPr lang="en-US" sz="1700" b="1" dirty="0" err="1" smtClean="0">
                <a:ea typeface="ＭＳ Ｐゴシック" pitchFamily="-112" charset="-128"/>
              </a:rPr>
              <a:t>normals</a:t>
            </a:r>
            <a:endParaRPr lang="en-US" sz="1700" b="1" dirty="0" smtClean="0">
              <a:ea typeface="ＭＳ Ｐゴシック" pitchFamily="-112"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Bent </a:t>
            </a:r>
            <a:r>
              <a:rPr lang="en-US" sz="2400" b="1" dirty="0" err="1" smtClean="0">
                <a:solidFill>
                  <a:schemeClr val="bg2"/>
                </a:solidFill>
                <a:effectLst>
                  <a:outerShdw blurRad="50800" dist="38100" dir="2700000" algn="tl" rotWithShape="0">
                    <a:schemeClr val="accent4">
                      <a:alpha val="43000"/>
                    </a:schemeClr>
                  </a:outerShdw>
                </a:effectLst>
                <a:latin typeface="Arial Bold" charset="0"/>
              </a:rPr>
              <a:t>Normals</a:t>
            </a:r>
            <a:r>
              <a:rPr lang="en-US" sz="2400" b="1" dirty="0" smtClean="0">
                <a:solidFill>
                  <a:schemeClr val="bg2"/>
                </a:solidFill>
                <a:effectLst>
                  <a:outerShdw blurRad="50800" dist="38100" dir="2700000" algn="tl" rotWithShape="0">
                    <a:schemeClr val="accent4">
                      <a:alpha val="43000"/>
                    </a:schemeClr>
                  </a:outerShdw>
                </a:effectLst>
                <a:latin typeface="Arial Bold" charset="0"/>
              </a:rPr>
              <a:t> - Results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Now we have pretty good solutions for:</a:t>
            </a: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Curvy but smooth surfaces (pre-integrated BRDF)</a:t>
            </a: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Flat but bumpy surfaces (pre-integrated normal maps)</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These complement each other</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BRDF chosen from prevailing curvature (geometry)</a:t>
            </a: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Broad scattering from dominant surface</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Bent </a:t>
            </a:r>
            <a:r>
              <a:rPr lang="en-CA" sz="2000" dirty="0" err="1" smtClean="0">
                <a:effectLst/>
                <a:ea typeface="ＭＳ Ｐゴシック" pitchFamily="-112" charset="-128"/>
              </a:rPr>
              <a:t>normals</a:t>
            </a:r>
            <a:r>
              <a:rPr lang="en-CA" sz="2000" dirty="0" smtClean="0">
                <a:effectLst/>
                <a:ea typeface="ＭＳ Ｐゴシック" pitchFamily="-112" charset="-128"/>
              </a:rPr>
              <a:t> fill in the gaps</a:t>
            </a: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Fine-grained scattering of local details</a:t>
            </a:r>
            <a:endParaRPr lang="en-CA" sz="1700" dirty="0" smtClean="0">
              <a:effectLst/>
              <a:ea typeface="ＭＳ Ｐゴシック" pitchFamily="-112" charset="-128"/>
            </a:endParaRPr>
          </a:p>
          <a:p>
            <a:pPr lvl="1" eaLnBrk="1" hangingPunct="1">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Subsurface Scattering - TSD</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744538"/>
            <a:ext cx="7070726" cy="2898775"/>
          </a:xfrm>
        </p:spPr>
        <p:txBody>
          <a:bodyPr/>
          <a:lstStyle/>
          <a:p>
            <a:pPr eaLnBrk="1" hangingPunct="1">
              <a:spcBef>
                <a:spcPts val="200"/>
              </a:spcBef>
              <a:spcAft>
                <a:spcPts val="200"/>
              </a:spcAft>
              <a:buClr>
                <a:schemeClr val="accent6"/>
              </a:buClr>
              <a:buFont typeface="Wingdings" charset="0"/>
              <a:buChar char="§"/>
            </a:pPr>
            <a:r>
              <a:rPr lang="en-US" sz="2100" dirty="0" smtClean="0">
                <a:effectLst/>
                <a:latin typeface="Arial" charset="0"/>
                <a:ea typeface="ＭＳ Ｐゴシック" charset="0"/>
                <a:cs typeface="ＭＳ Ｐゴシック" charset="0"/>
              </a:rPr>
              <a:t>Texture Space Diffusion </a:t>
            </a:r>
            <a:r>
              <a:rPr lang="en-US" sz="2100" baseline="-25000" dirty="0" smtClean="0">
                <a:effectLst/>
                <a:latin typeface="Arial" charset="0"/>
                <a:ea typeface="ＭＳ Ｐゴシック" charset="0"/>
                <a:cs typeface="ＭＳ Ｐゴシック" charset="0"/>
              </a:rPr>
              <a:t>(</a:t>
            </a:r>
            <a:r>
              <a:rPr lang="en-US" sz="2100" baseline="-25000" dirty="0" err="1" smtClean="0">
                <a:effectLst/>
                <a:latin typeface="Arial" charset="0"/>
                <a:ea typeface="ＭＳ Ｐゴシック" charset="0"/>
                <a:cs typeface="ＭＳ Ｐゴシック" charset="0"/>
              </a:rPr>
              <a:t>Borshukov</a:t>
            </a:r>
            <a:r>
              <a:rPr lang="en-US" sz="2100" baseline="-25000" dirty="0" smtClean="0">
                <a:effectLst/>
                <a:latin typeface="Arial" charset="0"/>
                <a:ea typeface="ＭＳ Ｐゴシック" charset="0"/>
                <a:cs typeface="ＭＳ Ｐゴシック" charset="0"/>
              </a:rPr>
              <a:t> et al.)</a:t>
            </a:r>
          </a:p>
          <a:p>
            <a:pPr eaLnBrk="1" hangingPunct="1">
              <a:spcBef>
                <a:spcPts val="200"/>
              </a:spcBef>
              <a:spcAft>
                <a:spcPts val="200"/>
              </a:spcAft>
              <a:buClr>
                <a:schemeClr val="accent6"/>
              </a:buClr>
              <a:buFont typeface="Wingdings" charset="0"/>
              <a:buChar char="§"/>
            </a:pPr>
            <a:r>
              <a:rPr lang="en-US" sz="2100" dirty="0" smtClean="0">
                <a:effectLst/>
                <a:latin typeface="Arial" charset="0"/>
                <a:ea typeface="ＭＳ Ｐゴシック" charset="0"/>
                <a:cs typeface="ＭＳ Ｐゴシック" charset="0"/>
              </a:rPr>
              <a:t>Gaussian Blur / Wrap lighting</a:t>
            </a:r>
            <a:r>
              <a:rPr lang="en-US" sz="2100" baseline="-25000" dirty="0" smtClean="0">
                <a:effectLst/>
                <a:latin typeface="Arial" charset="0"/>
                <a:ea typeface="ＭＳ Ｐゴシック" charset="0"/>
                <a:cs typeface="ＭＳ Ｐゴシック" charset="0"/>
              </a:rPr>
              <a:t>(</a:t>
            </a:r>
            <a:r>
              <a:rPr lang="en-US" sz="2100" baseline="-25000" dirty="0" err="1" smtClean="0">
                <a:effectLst/>
                <a:latin typeface="Arial" charset="0"/>
                <a:ea typeface="ＭＳ Ｐゴシック" charset="0"/>
                <a:cs typeface="ＭＳ Ｐゴシック" charset="0"/>
              </a:rPr>
              <a:t>Gosselin</a:t>
            </a:r>
            <a:r>
              <a:rPr lang="en-US" sz="2100" baseline="-25000" dirty="0" smtClean="0">
                <a:effectLst/>
                <a:latin typeface="Arial" charset="0"/>
                <a:ea typeface="ＭＳ Ｐゴシック" charset="0"/>
                <a:cs typeface="ＭＳ Ｐゴシック" charset="0"/>
              </a:rPr>
              <a:t>/Green)</a:t>
            </a:r>
          </a:p>
        </p:txBody>
      </p:sp>
      <p:pic>
        <p:nvPicPr>
          <p:cNvPr id="5" name="Picture 2" descr="C:\Documents and Settings\epenner\Desktop\Spectrum Presentation Folder\SSS\Matrix - TSD.PNG"/>
          <p:cNvPicPr>
            <a:picLocks noChangeAspect="1" noChangeArrowheads="1"/>
          </p:cNvPicPr>
          <p:nvPr/>
        </p:nvPicPr>
        <p:blipFill>
          <a:blip r:embed="rId3" cstate="print"/>
          <a:srcRect/>
          <a:stretch>
            <a:fillRect/>
          </a:stretch>
        </p:blipFill>
        <p:spPr bwMode="auto">
          <a:xfrm>
            <a:off x="306705" y="2066924"/>
            <a:ext cx="2000250" cy="1668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C:\Users\Eric\Desktop\fig16-07.jpg"/>
          <p:cNvPicPr>
            <a:picLocks noChangeAspect="1" noChangeArrowheads="1"/>
          </p:cNvPicPr>
          <p:nvPr/>
        </p:nvPicPr>
        <p:blipFill>
          <a:blip r:embed="rId4"/>
          <a:srcRect/>
          <a:stretch>
            <a:fillRect/>
          </a:stretch>
        </p:blipFill>
        <p:spPr bwMode="auto">
          <a:xfrm>
            <a:off x="4144179" y="2066258"/>
            <a:ext cx="1273641" cy="16792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p:cNvPicPr>
            <a:picLocks noChangeAspect="1" noChangeArrowheads="1"/>
          </p:cNvPicPr>
          <p:nvPr/>
        </p:nvPicPr>
        <p:blipFill>
          <a:blip r:embed="rId5"/>
          <a:srcRect/>
          <a:stretch>
            <a:fillRect/>
          </a:stretch>
        </p:blipFill>
        <p:spPr bwMode="auto">
          <a:xfrm>
            <a:off x="2616518" y="2071108"/>
            <a:ext cx="1254442" cy="16626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Three Problems to Solve</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9" name="Picture 4"/>
          <p:cNvPicPr>
            <a:picLocks noChangeAspect="1" noChangeArrowheads="1"/>
          </p:cNvPicPr>
          <p:nvPr/>
        </p:nvPicPr>
        <p:blipFill>
          <a:blip r:embed="rId3" cstate="print"/>
          <a:srcRect/>
          <a:stretch>
            <a:fillRect/>
          </a:stretch>
        </p:blipFill>
        <p:spPr bwMode="auto">
          <a:xfrm>
            <a:off x="127076" y="807631"/>
            <a:ext cx="1044500" cy="956897"/>
          </a:xfrm>
          <a:prstGeom prst="rect">
            <a:avLst/>
          </a:prstGeom>
          <a:noFill/>
          <a:ln w="19050">
            <a:solidFill>
              <a:srgbClr val="0070C0"/>
            </a:solidFill>
            <a:miter lim="800000"/>
            <a:headEnd/>
            <a:tailEnd/>
          </a:ln>
        </p:spPr>
      </p:pic>
      <p:pic>
        <p:nvPicPr>
          <p:cNvPr id="12" name="Picture 5"/>
          <p:cNvPicPr>
            <a:picLocks noChangeAspect="1" noChangeArrowheads="1"/>
          </p:cNvPicPr>
          <p:nvPr/>
        </p:nvPicPr>
        <p:blipFill>
          <a:blip r:embed="rId4" cstate="print"/>
          <a:srcRect/>
          <a:stretch>
            <a:fillRect/>
          </a:stretch>
        </p:blipFill>
        <p:spPr bwMode="auto">
          <a:xfrm>
            <a:off x="124050" y="1902270"/>
            <a:ext cx="1047525" cy="949825"/>
          </a:xfrm>
          <a:prstGeom prst="rect">
            <a:avLst/>
          </a:prstGeom>
          <a:noFill/>
          <a:ln w="19050">
            <a:solidFill>
              <a:srgbClr val="00B050"/>
            </a:solidFill>
            <a:miter lim="800000"/>
            <a:headEnd/>
            <a:tailEnd/>
          </a:ln>
        </p:spPr>
      </p:pic>
      <p:pic>
        <p:nvPicPr>
          <p:cNvPr id="13" name="Picture 6"/>
          <p:cNvPicPr>
            <a:picLocks noChangeAspect="1" noChangeArrowheads="1"/>
          </p:cNvPicPr>
          <p:nvPr/>
        </p:nvPicPr>
        <p:blipFill>
          <a:blip r:embed="rId5" cstate="print"/>
          <a:srcRect/>
          <a:stretch>
            <a:fillRect/>
          </a:stretch>
        </p:blipFill>
        <p:spPr bwMode="auto">
          <a:xfrm>
            <a:off x="95250" y="2999021"/>
            <a:ext cx="1057275" cy="972904"/>
          </a:xfrm>
          <a:prstGeom prst="rect">
            <a:avLst/>
          </a:prstGeom>
          <a:noFill/>
          <a:ln w="19050">
            <a:solidFill>
              <a:srgbClr val="FFFF00"/>
            </a:solidFill>
            <a:miter lim="800000"/>
            <a:headEnd/>
            <a:tailEnd/>
          </a:ln>
        </p:spPr>
      </p:pic>
      <p:sp>
        <p:nvSpPr>
          <p:cNvPr id="6" name="Rectangle 3"/>
          <p:cNvSpPr>
            <a:spLocks noGrp="1" noChangeArrowheads="1"/>
          </p:cNvSpPr>
          <p:nvPr>
            <p:ph type="body" sz="half" idx="1"/>
          </p:nvPr>
        </p:nvSpPr>
        <p:spPr>
          <a:xfrm>
            <a:off x="1444624" y="857250"/>
            <a:ext cx="6623051" cy="3067050"/>
          </a:xfrm>
        </p:spPr>
        <p:txBody>
          <a:bodyPr/>
          <a:lstStyle/>
          <a:p>
            <a:pPr eaLnBrk="1" hangingPunct="1">
              <a:spcBef>
                <a:spcPts val="200"/>
              </a:spcBef>
              <a:spcAft>
                <a:spcPts val="200"/>
              </a:spcAft>
              <a:buClr>
                <a:schemeClr val="accent6"/>
              </a:buClr>
              <a:buNone/>
              <a:defRPr/>
            </a:pPr>
            <a:r>
              <a:rPr lang="en-US" sz="2000" b="1" dirty="0" smtClean="0">
                <a:effectLst/>
                <a:ea typeface="ＭＳ Ｐゴシック" pitchFamily="-112" charset="-128"/>
              </a:rPr>
              <a:t>1.) Surface Curvature</a:t>
            </a:r>
          </a:p>
          <a:p>
            <a:pPr eaLnBrk="1" hangingPunct="1">
              <a:spcBef>
                <a:spcPts val="200"/>
              </a:spcBef>
              <a:spcAft>
                <a:spcPts val="200"/>
              </a:spcAft>
              <a:buClr>
                <a:schemeClr val="accent6"/>
              </a:buClr>
              <a:buNone/>
              <a:defRPr/>
            </a:pPr>
            <a:r>
              <a:rPr lang="en-US" sz="2000" dirty="0" smtClean="0">
                <a:effectLst/>
                <a:ea typeface="ＭＳ Ｐゴシック" pitchFamily="-112" charset="-128"/>
              </a:rPr>
              <a:t>		Pre-integrated curvature-based BRDF</a:t>
            </a:r>
          </a:p>
          <a:p>
            <a:pPr eaLnBrk="1" hangingPunct="1">
              <a:spcBef>
                <a:spcPts val="200"/>
              </a:spcBef>
              <a:spcAft>
                <a:spcPts val="200"/>
              </a:spcAft>
              <a:buClr>
                <a:schemeClr val="accent6"/>
              </a:buClr>
              <a:buNone/>
              <a:defRPr/>
            </a:pPr>
            <a:endParaRPr lang="en-US" sz="1500" dirty="0" smtClean="0">
              <a:effectLst/>
              <a:ea typeface="ＭＳ Ｐゴシック" pitchFamily="-112" charset="-128"/>
            </a:endParaRPr>
          </a:p>
          <a:p>
            <a:pPr eaLnBrk="1" hangingPunct="1">
              <a:spcBef>
                <a:spcPts val="200"/>
              </a:spcBef>
              <a:spcAft>
                <a:spcPts val="200"/>
              </a:spcAft>
              <a:buClr>
                <a:schemeClr val="accent6"/>
              </a:buClr>
              <a:buNone/>
              <a:defRPr/>
            </a:pPr>
            <a:r>
              <a:rPr lang="en-US" sz="2000" b="1" dirty="0" smtClean="0">
                <a:effectLst/>
                <a:ea typeface="ＭＳ Ｐゴシック" pitchFamily="-112" charset="-128"/>
              </a:rPr>
              <a:t>2.) ‘Small’ Surface Bumps</a:t>
            </a:r>
          </a:p>
          <a:p>
            <a:pPr eaLnBrk="1" hangingPunct="1">
              <a:spcBef>
                <a:spcPts val="200"/>
              </a:spcBef>
              <a:spcAft>
                <a:spcPts val="200"/>
              </a:spcAft>
              <a:buClr>
                <a:schemeClr val="accent6"/>
              </a:buClr>
              <a:buNone/>
              <a:defRPr/>
            </a:pPr>
            <a:r>
              <a:rPr lang="en-US" sz="2000" dirty="0" smtClean="0">
                <a:effectLst/>
                <a:ea typeface="ＭＳ Ｐゴシック" pitchFamily="-112" charset="-128"/>
              </a:rPr>
              <a:t>		Pre-integrated bent </a:t>
            </a:r>
            <a:r>
              <a:rPr lang="en-US" sz="2000" dirty="0" err="1" smtClean="0">
                <a:effectLst/>
                <a:ea typeface="ＭＳ Ｐゴシック" pitchFamily="-112" charset="-128"/>
              </a:rPr>
              <a:t>normals</a:t>
            </a: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1500" dirty="0" smtClean="0">
              <a:effectLst/>
              <a:ea typeface="ＭＳ Ｐゴシック" pitchFamily="-112" charset="-128"/>
            </a:endParaRPr>
          </a:p>
          <a:p>
            <a:pPr eaLnBrk="1" hangingPunct="1">
              <a:spcBef>
                <a:spcPts val="200"/>
              </a:spcBef>
              <a:spcAft>
                <a:spcPts val="200"/>
              </a:spcAft>
              <a:buClr>
                <a:schemeClr val="accent6"/>
              </a:buClr>
              <a:buNone/>
              <a:defRPr/>
            </a:pPr>
            <a:r>
              <a:rPr lang="en-US" sz="2000" b="1" dirty="0" smtClean="0">
                <a:effectLst/>
                <a:ea typeface="ＭＳ Ｐゴシック" pitchFamily="-112" charset="-128"/>
              </a:rPr>
              <a:t>3.) Shadows</a:t>
            </a:r>
          </a:p>
          <a:p>
            <a:pPr eaLnBrk="1" hangingPunct="1">
              <a:spcBef>
                <a:spcPts val="200"/>
              </a:spcBef>
              <a:spcAft>
                <a:spcPts val="200"/>
              </a:spcAft>
              <a:buClr>
                <a:schemeClr val="accent6"/>
              </a:buClr>
              <a:buNone/>
              <a:defRPr/>
            </a:pPr>
            <a:r>
              <a:rPr lang="en-US" sz="2000" dirty="0" smtClean="0">
                <a:effectLst/>
                <a:ea typeface="ＭＳ Ｐゴシック" pitchFamily="-112" charset="-128"/>
              </a:rPr>
              <a:t>		Pre-integrated shadow penumbrae</a:t>
            </a: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Shadows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What about shadows?</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Shadows also give skin a characteristic look</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Seems more difficult:</a:t>
            </a:r>
            <a:endParaRPr lang="en-CA" sz="1700" dirty="0" smtClean="0">
              <a:effectLst/>
              <a:ea typeface="ＭＳ Ｐゴシック" pitchFamily="-112" charset="-128"/>
            </a:endParaRPr>
          </a:p>
          <a:p>
            <a:pPr lvl="1" eaLnBrk="1" hangingPunct="1">
              <a:buClr>
                <a:schemeClr val="accent6"/>
              </a:buClr>
              <a:buFont typeface="Wingdings" pitchFamily="-112" charset="2"/>
              <a:buChar char="§"/>
              <a:defRPr/>
            </a:pPr>
            <a:r>
              <a:rPr lang="en-CA" sz="1700" dirty="0" smtClean="0">
                <a:effectLst/>
                <a:ea typeface="ＭＳ Ｐゴシック" pitchFamily="-112" charset="-128"/>
              </a:rPr>
              <a:t>Shadows depend on arbitrary </a:t>
            </a:r>
            <a:r>
              <a:rPr lang="en-CA" sz="1700" dirty="0" err="1" smtClean="0">
                <a:effectLst/>
                <a:ea typeface="ＭＳ Ｐゴシック" pitchFamily="-112" charset="-128"/>
              </a:rPr>
              <a:t>occluders</a:t>
            </a: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r>
              <a:rPr lang="en-CA" sz="1700" dirty="0" smtClean="0">
                <a:effectLst/>
                <a:ea typeface="ＭＳ Ｐゴシック" pitchFamily="-112" charset="-128"/>
              </a:rPr>
              <a:t>Can fall anywhere on the surface</a:t>
            </a:r>
            <a:endParaRPr lang="en-CA" sz="2200" dirty="0" smtClean="0">
              <a:effectLst/>
              <a:ea typeface="ＭＳ Ｐゴシック" pitchFamily="-112" charset="-128"/>
            </a:endParaRPr>
          </a:p>
          <a:p>
            <a:pPr lvl="1" eaLnBrk="1" hangingPunct="1">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Shadows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Turns out we can apply a very similar technique</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Other approaches have used a texture lookup to mimic the look of </a:t>
            </a:r>
            <a:r>
              <a:rPr lang="en-CA" sz="2000" dirty="0" smtClean="0">
                <a:effectLst/>
                <a:ea typeface="ＭＳ Ｐゴシック" pitchFamily="-112" charset="-128"/>
              </a:rPr>
              <a:t>skin</a:t>
            </a:r>
            <a:r>
              <a:rPr lang="en-CA" sz="2000" baseline="-25000" dirty="0" smtClean="0">
                <a:effectLst/>
                <a:ea typeface="ＭＳ Ｐゴシック" pitchFamily="-112" charset="-128"/>
              </a:rPr>
              <a:t>(</a:t>
            </a:r>
            <a:r>
              <a:rPr lang="en-CA" sz="2000" baseline="-25000" dirty="0" smtClean="0">
                <a:effectLst/>
                <a:ea typeface="ＭＳ Ｐゴシック" pitchFamily="-112" charset="-128"/>
              </a:rPr>
              <a:t>GDC </a:t>
            </a:r>
            <a:r>
              <a:rPr lang="en-CA" sz="2000" baseline="-25000" dirty="0" smtClean="0">
                <a:effectLst/>
                <a:ea typeface="ＭＳ Ｐゴシック" pitchFamily="-112" charset="-128"/>
              </a:rPr>
              <a:t>2005, </a:t>
            </a:r>
            <a:r>
              <a:rPr lang="en-CA" sz="2000" baseline="-25000" dirty="0" err="1" smtClean="0">
                <a:effectLst/>
                <a:ea typeface="ＭＳ Ｐゴシック" pitchFamily="-112" charset="-128"/>
              </a:rPr>
              <a:t>Tatarchuk</a:t>
            </a:r>
            <a:r>
              <a:rPr lang="en-CA" sz="2000" baseline="-25000" dirty="0" smtClean="0">
                <a:effectLst/>
                <a:ea typeface="ＭＳ Ｐゴシック" pitchFamily="-112" charset="-128"/>
              </a:rPr>
              <a:t>)</a:t>
            </a:r>
            <a:endParaRPr lang="en-CA" sz="2000" baseline="-25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In our </a:t>
            </a:r>
            <a:r>
              <a:rPr lang="en-CA" sz="2000" dirty="0" smtClean="0">
                <a:effectLst/>
                <a:ea typeface="ＭＳ Ｐゴシック" pitchFamily="-112" charset="-128"/>
              </a:rPr>
              <a:t>work </a:t>
            </a:r>
            <a:r>
              <a:rPr lang="en-CA" sz="2000" dirty="0" smtClean="0">
                <a:effectLst/>
                <a:ea typeface="ＭＳ Ｐゴシック" pitchFamily="-112" charset="-128"/>
              </a:rPr>
              <a:t>we apply </a:t>
            </a:r>
            <a:r>
              <a:rPr lang="en-CA" sz="2000" dirty="0" smtClean="0">
                <a:effectLst/>
                <a:ea typeface="ＭＳ Ｐゴシック" pitchFamily="-112" charset="-128"/>
              </a:rPr>
              <a:t>the </a:t>
            </a:r>
            <a:r>
              <a:rPr lang="en-CA" sz="2000" dirty="0" smtClean="0">
                <a:effectLst/>
                <a:ea typeface="ＭＳ Ｐゴシック" pitchFamily="-112" charset="-128"/>
              </a:rPr>
              <a:t>diffusion profiles </a:t>
            </a:r>
            <a:endParaRPr lang="en-CA"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CA"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CA"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CA" sz="2200" dirty="0" smtClean="0">
              <a:effectLst/>
              <a:ea typeface="ＭＳ Ｐゴシック" pitchFamily="-112" charset="-128"/>
            </a:endParaRPr>
          </a:p>
          <a:p>
            <a:pPr lvl="1" eaLnBrk="1" hangingPunct="1">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Shadows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Turns out we can apply a very similar technique</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This is the shadow from a box filter</a:t>
            </a:r>
          </a:p>
          <a:p>
            <a:pPr eaLnBrk="1" hangingPunct="1">
              <a:spcBef>
                <a:spcPts val="200"/>
              </a:spcBef>
              <a:spcAft>
                <a:spcPts val="200"/>
              </a:spcAft>
              <a:buClr>
                <a:schemeClr val="accent6"/>
              </a:buClr>
              <a:buFont typeface="Wingdings" pitchFamily="-112" charset="2"/>
              <a:buChar char="§"/>
              <a:defRPr/>
            </a:pPr>
            <a:endParaRPr lang="en-CA"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CA" sz="2200" dirty="0" smtClean="0">
              <a:effectLst/>
              <a:ea typeface="ＭＳ Ｐゴシック" pitchFamily="-112" charset="-128"/>
            </a:endParaRPr>
          </a:p>
          <a:p>
            <a:pPr lvl="1" eaLnBrk="1" hangingPunct="1">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4" name="Picture 2"/>
          <p:cNvPicPr>
            <a:picLocks noChangeAspect="1" noChangeArrowheads="1"/>
          </p:cNvPicPr>
          <p:nvPr/>
        </p:nvPicPr>
        <p:blipFill>
          <a:blip r:embed="rId3"/>
          <a:srcRect/>
          <a:stretch>
            <a:fillRect/>
          </a:stretch>
        </p:blipFill>
        <p:spPr bwMode="auto">
          <a:xfrm>
            <a:off x="683877" y="1578961"/>
            <a:ext cx="2039058" cy="2299918"/>
          </a:xfrm>
          <a:prstGeom prst="rect">
            <a:avLst/>
          </a:prstGeom>
          <a:noFill/>
          <a:ln w="9525">
            <a:noFill/>
            <a:miter lim="800000"/>
            <a:headEnd/>
            <a:tailEnd/>
          </a:ln>
          <a:effectLst/>
        </p:spPr>
      </p:pic>
      <p:sp>
        <p:nvSpPr>
          <p:cNvPr id="27" name="Rectangle 26"/>
          <p:cNvSpPr/>
          <p:nvPr/>
        </p:nvSpPr>
        <p:spPr>
          <a:xfrm>
            <a:off x="152400" y="1621274"/>
            <a:ext cx="617220" cy="338554"/>
          </a:xfrm>
          <a:prstGeom prst="rect">
            <a:avLst/>
          </a:prstGeom>
        </p:spPr>
        <p:txBody>
          <a:bodyPr wrap="square">
            <a:spAutoFit/>
          </a:bodyPr>
          <a:lstStyle/>
          <a:p>
            <a:r>
              <a:rPr lang="en-CA" sz="1600" kern="0" dirty="0" smtClean="0">
                <a:ea typeface="ＭＳ Ｐゴシック" pitchFamily="-112" charset="-128"/>
              </a:rPr>
              <a:t>S(x)</a:t>
            </a:r>
            <a:endParaRPr lang="en-CA" sz="16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Shadows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Turns out we can apply a very similar technique</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This is the shadow from a box filter</a:t>
            </a:r>
          </a:p>
          <a:p>
            <a:pPr eaLnBrk="1" hangingPunct="1">
              <a:spcBef>
                <a:spcPts val="200"/>
              </a:spcBef>
              <a:spcAft>
                <a:spcPts val="200"/>
              </a:spcAft>
              <a:buClr>
                <a:schemeClr val="accent6"/>
              </a:buClr>
              <a:buFont typeface="Wingdings" pitchFamily="-112" charset="2"/>
              <a:buChar char="§"/>
              <a:defRPr/>
            </a:pPr>
            <a:endParaRPr lang="en-CA"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CA" sz="2200" dirty="0" smtClean="0">
              <a:effectLst/>
              <a:ea typeface="ＭＳ Ｐゴシック" pitchFamily="-112" charset="-128"/>
            </a:endParaRPr>
          </a:p>
          <a:p>
            <a:pPr lvl="1" eaLnBrk="1" hangingPunct="1">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4" name="Picture 2"/>
          <p:cNvPicPr>
            <a:picLocks noChangeAspect="1" noChangeArrowheads="1"/>
          </p:cNvPicPr>
          <p:nvPr/>
        </p:nvPicPr>
        <p:blipFill>
          <a:blip r:embed="rId3"/>
          <a:srcRect/>
          <a:stretch>
            <a:fillRect/>
          </a:stretch>
        </p:blipFill>
        <p:spPr bwMode="auto">
          <a:xfrm>
            <a:off x="683877" y="1578961"/>
            <a:ext cx="2039058" cy="2299918"/>
          </a:xfrm>
          <a:prstGeom prst="rect">
            <a:avLst/>
          </a:prstGeom>
          <a:noFill/>
          <a:ln w="9525">
            <a:noFill/>
            <a:miter lim="800000"/>
            <a:headEnd/>
            <a:tailEnd/>
          </a:ln>
          <a:effectLst/>
        </p:spPr>
      </p:pic>
      <p:sp>
        <p:nvSpPr>
          <p:cNvPr id="24" name="Rectangle 3"/>
          <p:cNvSpPr txBox="1">
            <a:spLocks noChangeArrowheads="1"/>
          </p:cNvSpPr>
          <p:nvPr/>
        </p:nvSpPr>
        <p:spPr bwMode="auto">
          <a:xfrm>
            <a:off x="2949575" y="1889760"/>
            <a:ext cx="4167505" cy="1402080"/>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marL="593725" marR="0" lvl="1" indent="-228600" algn="l" defTabSz="914400" rtl="0" eaLnBrk="1" fontAlgn="base" latinLnBrk="0" hangingPunct="1">
              <a:lnSpc>
                <a:spcPct val="110000"/>
              </a:lnSpc>
              <a:spcBef>
                <a:spcPts val="475"/>
              </a:spcBef>
              <a:spcAft>
                <a:spcPts val="475"/>
              </a:spcAft>
              <a:buClr>
                <a:schemeClr val="accent6"/>
              </a:buClr>
              <a:buSzPct val="110000"/>
              <a:buFont typeface="Wingdings" pitchFamily="-112" charset="2"/>
              <a:buChar char="§"/>
              <a:tabLst/>
              <a:defRPr/>
            </a:pPr>
            <a:r>
              <a:rPr kumimoji="0" lang="en-CA" sz="1700" b="0" i="0" u="none" strike="noStrike" kern="0" cap="none" spc="0" normalizeH="0" baseline="0" noProof="0" dirty="0" smtClean="0">
                <a:ln>
                  <a:noFill/>
                </a:ln>
                <a:solidFill>
                  <a:schemeClr val="tx1"/>
                </a:solidFill>
                <a:effectLst/>
                <a:uLnTx/>
                <a:uFillTx/>
                <a:latin typeface="+mn-lt"/>
                <a:ea typeface="ＭＳ Ｐゴシック" pitchFamily="-112" charset="-128"/>
              </a:rPr>
              <a:t>Given the shadow valu</a:t>
            </a:r>
            <a:r>
              <a:rPr lang="en-CA" sz="1700" kern="0" noProof="0" dirty="0" smtClean="0">
                <a:latin typeface="+mn-lt"/>
                <a:ea typeface="ＭＳ Ｐゴシック" pitchFamily="-112" charset="-128"/>
              </a:rPr>
              <a:t>e</a:t>
            </a:r>
            <a:endParaRPr kumimoji="0" lang="en-US" sz="1700" b="0" i="0" u="none" strike="noStrike" kern="0" cap="none" spc="0" normalizeH="0" baseline="0" noProof="0" dirty="0" smtClean="0">
              <a:ln>
                <a:noFill/>
              </a:ln>
              <a:solidFill>
                <a:schemeClr val="tx1"/>
              </a:solidFill>
              <a:effectLst/>
              <a:uLnTx/>
              <a:uFillTx/>
              <a:latin typeface="+mn-lt"/>
              <a:ea typeface="ＭＳ Ｐゴシック" pitchFamily="-112" charset="-128"/>
            </a:endParaRPr>
          </a:p>
          <a:p>
            <a:pPr marL="593725" marR="0" lvl="1" indent="-228600" algn="l" defTabSz="914400" rtl="0" eaLnBrk="1" fontAlgn="base" latinLnBrk="0" hangingPunct="1">
              <a:lnSpc>
                <a:spcPct val="110000"/>
              </a:lnSpc>
              <a:spcBef>
                <a:spcPts val="475"/>
              </a:spcBef>
              <a:spcAft>
                <a:spcPts val="475"/>
              </a:spcAft>
              <a:buClr>
                <a:schemeClr val="accent6"/>
              </a:buClr>
              <a:buSzPct val="110000"/>
              <a:buFont typeface="Wingdings" pitchFamily="-112" charset="2"/>
              <a:buChar char="§"/>
              <a:tabLst/>
              <a:defRPr/>
            </a:pPr>
            <a:endParaRPr kumimoji="0" lang="en-CA" sz="1700" b="0" i="0" u="none" strike="noStrike" kern="0" cap="none" spc="0" normalizeH="0" baseline="0" noProof="0" dirty="0" smtClean="0">
              <a:ln>
                <a:noFill/>
              </a:ln>
              <a:solidFill>
                <a:schemeClr val="tx1"/>
              </a:solidFill>
              <a:effectLst/>
              <a:uLnTx/>
              <a:uFillTx/>
              <a:latin typeface="+mn-lt"/>
              <a:ea typeface="ＭＳ Ｐゴシック" pitchFamily="-112" charset="-128"/>
            </a:endParaRPr>
          </a:p>
          <a:p>
            <a:pPr marL="273050" marR="0" lvl="0" indent="-273050" algn="l" defTabSz="914400" rtl="0" eaLnBrk="1" fontAlgn="base" latinLnBrk="0" hangingPunct="1">
              <a:lnSpc>
                <a:spcPct val="110000"/>
              </a:lnSpc>
              <a:spcBef>
                <a:spcPts val="200"/>
              </a:spcBef>
              <a:spcAft>
                <a:spcPts val="200"/>
              </a:spcAft>
              <a:buClr>
                <a:schemeClr val="accent6"/>
              </a:buClr>
              <a:buSzPct val="110000"/>
              <a:buFont typeface="Wingdings" pitchFamily="-112" charset="2"/>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ＭＳ Ｐゴシック" pitchFamily="-112" charset="-128"/>
              <a:cs typeface="ＭＳ Ｐゴシック" pitchFamily="-108" charset="-128"/>
            </a:endParaRPr>
          </a:p>
          <a:p>
            <a:pPr marL="273050" marR="0" lvl="0" indent="-273050" algn="l" defTabSz="914400" rtl="0" eaLnBrk="1" fontAlgn="base" latinLnBrk="0" hangingPunct="1">
              <a:lnSpc>
                <a:spcPct val="110000"/>
              </a:lnSpc>
              <a:spcBef>
                <a:spcPts val="200"/>
              </a:spcBef>
              <a:spcAft>
                <a:spcPts val="200"/>
              </a:spcAft>
              <a:buClr>
                <a:schemeClr val="accent6"/>
              </a:buClr>
              <a:buSzPct val="110000"/>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ＭＳ Ｐゴシック" pitchFamily="-112" charset="-128"/>
              <a:cs typeface="ＭＳ Ｐゴシック" pitchFamily="-108" charset="-128"/>
            </a:endParaRPr>
          </a:p>
          <a:p>
            <a:pPr marL="273050" marR="0" lvl="0" indent="-273050" algn="l" defTabSz="914400" rtl="0" eaLnBrk="1" fontAlgn="base" latinLnBrk="0" hangingPunct="1">
              <a:lnSpc>
                <a:spcPct val="110000"/>
              </a:lnSpc>
              <a:spcBef>
                <a:spcPts val="200"/>
              </a:spcBef>
              <a:spcAft>
                <a:spcPts val="200"/>
              </a:spcAft>
              <a:buClr>
                <a:schemeClr val="accent6"/>
              </a:buClr>
              <a:buSzPct val="110000"/>
              <a:buFont typeface="Wingdings" pitchFamily="-112" charset="2"/>
              <a:buChar char="§"/>
              <a:tabLst/>
              <a:defRPr/>
            </a:pPr>
            <a:endParaRPr kumimoji="0" lang="en-US" sz="1700" b="0" i="0" u="none" strike="noStrike" kern="0" cap="none" spc="0" normalizeH="0" baseline="0" noProof="0" dirty="0" smtClean="0">
              <a:ln>
                <a:noFill/>
              </a:ln>
              <a:solidFill>
                <a:schemeClr val="tx1"/>
              </a:solidFill>
              <a:effectLst/>
              <a:uLnTx/>
              <a:uFillTx/>
              <a:latin typeface="+mn-lt"/>
              <a:ea typeface="ＭＳ Ｐゴシック" pitchFamily="-112" charset="-128"/>
              <a:cs typeface="ＭＳ Ｐゴシック" pitchFamily="-108" charset="-128"/>
            </a:endParaRPr>
          </a:p>
          <a:p>
            <a:pPr marL="593725" marR="0" lvl="1" indent="-228600" algn="l" defTabSz="914400" rtl="0" eaLnBrk="1" fontAlgn="base" latinLnBrk="0" hangingPunct="1">
              <a:lnSpc>
                <a:spcPct val="110000"/>
              </a:lnSpc>
              <a:spcBef>
                <a:spcPts val="475"/>
              </a:spcBef>
              <a:spcAft>
                <a:spcPts val="475"/>
              </a:spcAft>
              <a:buClr>
                <a:schemeClr val="accent6"/>
              </a:buClr>
              <a:buSzPct val="110000"/>
              <a:buFont typeface="Wingdings" pitchFamily="-112" charset="2"/>
              <a:buChar char="§"/>
              <a:tabLst/>
              <a:defRPr/>
            </a:pPr>
            <a:endParaRPr kumimoji="0" lang="en-US" sz="1700" b="0" i="0" u="none" strike="noStrike" kern="0" cap="none" spc="0" normalizeH="0" baseline="0" noProof="0" dirty="0" smtClean="0">
              <a:ln>
                <a:noFill/>
              </a:ln>
              <a:solidFill>
                <a:schemeClr val="tx1"/>
              </a:solidFill>
              <a:effectLst/>
              <a:uLnTx/>
              <a:uFillTx/>
              <a:latin typeface="+mn-lt"/>
              <a:ea typeface="ＭＳ Ｐゴシック" pitchFamily="-112" charset="-128"/>
            </a:endParaRPr>
          </a:p>
          <a:p>
            <a:pPr marL="593725" marR="0" lvl="1" indent="-228600" algn="l" defTabSz="914400" rtl="0" eaLnBrk="1" fontAlgn="base" latinLnBrk="0" hangingPunct="1">
              <a:lnSpc>
                <a:spcPct val="110000"/>
              </a:lnSpc>
              <a:spcBef>
                <a:spcPts val="475"/>
              </a:spcBef>
              <a:spcAft>
                <a:spcPts val="475"/>
              </a:spcAft>
              <a:buClr>
                <a:schemeClr val="accent6"/>
              </a:buClr>
              <a:buSzPct val="110000"/>
              <a:buFont typeface="Wingdings" pitchFamily="-112" charset="2"/>
              <a:buChar char="§"/>
              <a:tabLst/>
              <a:defRPr/>
            </a:pPr>
            <a:endParaRPr kumimoji="0" lang="en-US" sz="1700" b="0" i="0" u="none" strike="noStrike" kern="0" cap="none" spc="0" normalizeH="0" baseline="0" noProof="0" dirty="0" smtClean="0">
              <a:ln>
                <a:noFill/>
              </a:ln>
              <a:solidFill>
                <a:schemeClr val="tx1"/>
              </a:solidFill>
              <a:effectLst/>
              <a:uLnTx/>
              <a:uFillTx/>
              <a:latin typeface="+mn-lt"/>
              <a:ea typeface="ＭＳ Ｐゴシック" pitchFamily="-112" charset="-128"/>
            </a:endParaRPr>
          </a:p>
        </p:txBody>
      </p:sp>
      <p:sp>
        <p:nvSpPr>
          <p:cNvPr id="25" name="Oval 24"/>
          <p:cNvSpPr/>
          <p:nvPr/>
        </p:nvSpPr>
        <p:spPr>
          <a:xfrm>
            <a:off x="678180" y="2552700"/>
            <a:ext cx="106680" cy="10668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7" name="Rectangle 26"/>
          <p:cNvSpPr/>
          <p:nvPr/>
        </p:nvSpPr>
        <p:spPr>
          <a:xfrm>
            <a:off x="152400" y="1621274"/>
            <a:ext cx="617220" cy="338554"/>
          </a:xfrm>
          <a:prstGeom prst="rect">
            <a:avLst/>
          </a:prstGeom>
        </p:spPr>
        <p:txBody>
          <a:bodyPr wrap="square">
            <a:spAutoFit/>
          </a:bodyPr>
          <a:lstStyle/>
          <a:p>
            <a:r>
              <a:rPr lang="en-CA" sz="1600" kern="0" dirty="0" smtClean="0">
                <a:ea typeface="ＭＳ Ｐゴシック" pitchFamily="-112" charset="-128"/>
              </a:rPr>
              <a:t>S(x)</a:t>
            </a:r>
            <a:endParaRPr lang="en-CA" sz="16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Shadows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Turns out we can apply a very similar technique</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This is the shadow from a box filter</a:t>
            </a:r>
          </a:p>
          <a:p>
            <a:pPr eaLnBrk="1" hangingPunct="1">
              <a:spcBef>
                <a:spcPts val="200"/>
              </a:spcBef>
              <a:spcAft>
                <a:spcPts val="200"/>
              </a:spcAft>
              <a:buClr>
                <a:schemeClr val="accent6"/>
              </a:buClr>
              <a:buFont typeface="Wingdings" pitchFamily="-112" charset="2"/>
              <a:buChar char="§"/>
              <a:defRPr/>
            </a:pPr>
            <a:endParaRPr lang="en-CA"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CA" sz="2200" dirty="0" smtClean="0">
              <a:effectLst/>
              <a:ea typeface="ＭＳ Ｐゴシック" pitchFamily="-112" charset="-128"/>
            </a:endParaRPr>
          </a:p>
          <a:p>
            <a:pPr lvl="1" eaLnBrk="1" hangingPunct="1">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4" name="Picture 2"/>
          <p:cNvPicPr>
            <a:picLocks noChangeAspect="1" noChangeArrowheads="1"/>
          </p:cNvPicPr>
          <p:nvPr/>
        </p:nvPicPr>
        <p:blipFill>
          <a:blip r:embed="rId3"/>
          <a:srcRect/>
          <a:stretch>
            <a:fillRect/>
          </a:stretch>
        </p:blipFill>
        <p:spPr bwMode="auto">
          <a:xfrm>
            <a:off x="683877" y="1578961"/>
            <a:ext cx="2039058" cy="2299918"/>
          </a:xfrm>
          <a:prstGeom prst="rect">
            <a:avLst/>
          </a:prstGeom>
          <a:noFill/>
          <a:ln w="9525">
            <a:noFill/>
            <a:miter lim="800000"/>
            <a:headEnd/>
            <a:tailEnd/>
          </a:ln>
          <a:effectLst/>
        </p:spPr>
      </p:pic>
      <p:cxnSp>
        <p:nvCxnSpPr>
          <p:cNvPr id="6" name="Straight Arrow Connector 5"/>
          <p:cNvCxnSpPr/>
          <p:nvPr/>
        </p:nvCxnSpPr>
        <p:spPr>
          <a:xfrm>
            <a:off x="762000" y="2613660"/>
            <a:ext cx="102870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a:off x="1459230" y="3097530"/>
            <a:ext cx="76962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Rectangle 3"/>
          <p:cNvSpPr txBox="1">
            <a:spLocks noChangeArrowheads="1"/>
          </p:cNvSpPr>
          <p:nvPr/>
        </p:nvSpPr>
        <p:spPr bwMode="auto">
          <a:xfrm>
            <a:off x="2949575" y="1889760"/>
            <a:ext cx="4167505" cy="1402080"/>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marL="593725" marR="0" lvl="1" indent="-228600" algn="l" defTabSz="914400" rtl="0" eaLnBrk="1" fontAlgn="base" latinLnBrk="0" hangingPunct="1">
              <a:lnSpc>
                <a:spcPct val="110000"/>
              </a:lnSpc>
              <a:spcBef>
                <a:spcPts val="475"/>
              </a:spcBef>
              <a:spcAft>
                <a:spcPts val="475"/>
              </a:spcAft>
              <a:buClr>
                <a:schemeClr val="accent6"/>
              </a:buClr>
              <a:buSzPct val="110000"/>
              <a:buFont typeface="Wingdings" pitchFamily="-112" charset="2"/>
              <a:buChar char="§"/>
              <a:tabLst/>
              <a:defRPr/>
            </a:pPr>
            <a:r>
              <a:rPr kumimoji="0" lang="en-CA" sz="1700" b="0" i="0" u="none" strike="noStrike" kern="0" cap="none" spc="0" normalizeH="0" baseline="0" noProof="0" dirty="0" smtClean="0">
                <a:ln>
                  <a:noFill/>
                </a:ln>
                <a:solidFill>
                  <a:schemeClr val="tx1"/>
                </a:solidFill>
                <a:effectLst/>
                <a:uLnTx/>
                <a:uFillTx/>
                <a:latin typeface="+mn-lt"/>
                <a:ea typeface="ＭＳ Ｐゴシック" pitchFamily="-112" charset="-128"/>
              </a:rPr>
              <a:t>Given the shadow valu</a:t>
            </a:r>
            <a:r>
              <a:rPr lang="en-CA" sz="1700" kern="0" noProof="0" dirty="0" smtClean="0">
                <a:latin typeface="+mn-lt"/>
                <a:ea typeface="ＭＳ Ｐゴシック" pitchFamily="-112" charset="-128"/>
              </a:rPr>
              <a:t>e</a:t>
            </a:r>
            <a:endParaRPr kumimoji="0" lang="en-US" sz="1700" b="0" i="0" u="none" strike="noStrike" kern="0" cap="none" spc="0" normalizeH="0" baseline="0" noProof="0" dirty="0" smtClean="0">
              <a:ln>
                <a:noFill/>
              </a:ln>
              <a:solidFill>
                <a:schemeClr val="tx1"/>
              </a:solidFill>
              <a:effectLst/>
              <a:uLnTx/>
              <a:uFillTx/>
              <a:latin typeface="+mn-lt"/>
              <a:ea typeface="ＭＳ Ｐゴシック" pitchFamily="-112" charset="-128"/>
            </a:endParaRPr>
          </a:p>
          <a:p>
            <a:pPr marL="593725" marR="0" lvl="1" indent="-228600" algn="l" defTabSz="914400" rtl="0" eaLnBrk="1" fontAlgn="base" latinLnBrk="0" hangingPunct="1">
              <a:lnSpc>
                <a:spcPct val="110000"/>
              </a:lnSpc>
              <a:spcBef>
                <a:spcPts val="475"/>
              </a:spcBef>
              <a:spcAft>
                <a:spcPts val="475"/>
              </a:spcAft>
              <a:buClr>
                <a:schemeClr val="accent6"/>
              </a:buClr>
              <a:buSzPct val="110000"/>
              <a:buFont typeface="Wingdings" pitchFamily="-112" charset="2"/>
              <a:buChar char="§"/>
              <a:tabLst/>
              <a:defRPr/>
            </a:pPr>
            <a:r>
              <a:rPr kumimoji="0" lang="en-CA" sz="1700" b="0" i="0" u="none" strike="noStrike" kern="0" cap="none" spc="0" normalizeH="0" baseline="0" noProof="0" dirty="0" smtClean="0">
                <a:ln>
                  <a:noFill/>
                </a:ln>
                <a:solidFill>
                  <a:schemeClr val="tx1"/>
                </a:solidFill>
                <a:effectLst/>
                <a:uLnTx/>
                <a:uFillTx/>
                <a:latin typeface="+mn-lt"/>
                <a:ea typeface="ＭＳ Ｐゴシック" pitchFamily="-112" charset="-128"/>
              </a:rPr>
              <a:t>Invert the </a:t>
            </a:r>
            <a:r>
              <a:rPr kumimoji="0" lang="en-CA" sz="1700" b="0" i="0" u="none" strike="noStrike" kern="0" cap="none" spc="0" normalizeH="0" noProof="0" dirty="0" smtClean="0">
                <a:ln>
                  <a:noFill/>
                </a:ln>
                <a:solidFill>
                  <a:schemeClr val="tx1"/>
                </a:solidFill>
                <a:effectLst/>
                <a:uLnTx/>
                <a:uFillTx/>
                <a:latin typeface="+mn-lt"/>
                <a:ea typeface="ＭＳ Ｐゴシック" pitchFamily="-112" charset="-128"/>
              </a:rPr>
              <a:t>penumbra blur function</a:t>
            </a:r>
            <a:endParaRPr kumimoji="0" lang="en-CA" sz="1700" b="0" i="0" u="none" strike="noStrike" kern="0" cap="none" spc="0" normalizeH="0" baseline="0" noProof="0" dirty="0" smtClean="0">
              <a:ln>
                <a:noFill/>
              </a:ln>
              <a:solidFill>
                <a:schemeClr val="tx1"/>
              </a:solidFill>
              <a:effectLst/>
              <a:uLnTx/>
              <a:uFillTx/>
              <a:latin typeface="+mn-lt"/>
              <a:ea typeface="ＭＳ Ｐゴシック" pitchFamily="-112" charset="-128"/>
            </a:endParaRPr>
          </a:p>
          <a:p>
            <a:pPr marL="273050" marR="0" lvl="0" indent="-273050" algn="l" defTabSz="914400" rtl="0" eaLnBrk="1" fontAlgn="base" latinLnBrk="0" hangingPunct="1">
              <a:lnSpc>
                <a:spcPct val="110000"/>
              </a:lnSpc>
              <a:spcBef>
                <a:spcPts val="200"/>
              </a:spcBef>
              <a:spcAft>
                <a:spcPts val="200"/>
              </a:spcAft>
              <a:buClr>
                <a:schemeClr val="accent6"/>
              </a:buClr>
              <a:buSzPct val="110000"/>
              <a:buFont typeface="Wingdings" pitchFamily="-112" charset="2"/>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ＭＳ Ｐゴシック" pitchFamily="-112" charset="-128"/>
              <a:cs typeface="ＭＳ Ｐゴシック" pitchFamily="-108" charset="-128"/>
            </a:endParaRPr>
          </a:p>
          <a:p>
            <a:pPr marL="273050" marR="0" lvl="0" indent="-273050" algn="l" defTabSz="914400" rtl="0" eaLnBrk="1" fontAlgn="base" latinLnBrk="0" hangingPunct="1">
              <a:lnSpc>
                <a:spcPct val="110000"/>
              </a:lnSpc>
              <a:spcBef>
                <a:spcPts val="200"/>
              </a:spcBef>
              <a:spcAft>
                <a:spcPts val="200"/>
              </a:spcAft>
              <a:buClr>
                <a:schemeClr val="accent6"/>
              </a:buClr>
              <a:buSzPct val="110000"/>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ＭＳ Ｐゴシック" pitchFamily="-112" charset="-128"/>
              <a:cs typeface="ＭＳ Ｐゴシック" pitchFamily="-108" charset="-128"/>
            </a:endParaRPr>
          </a:p>
          <a:p>
            <a:pPr marL="273050" marR="0" lvl="0" indent="-273050" algn="l" defTabSz="914400" rtl="0" eaLnBrk="1" fontAlgn="base" latinLnBrk="0" hangingPunct="1">
              <a:lnSpc>
                <a:spcPct val="110000"/>
              </a:lnSpc>
              <a:spcBef>
                <a:spcPts val="200"/>
              </a:spcBef>
              <a:spcAft>
                <a:spcPts val="200"/>
              </a:spcAft>
              <a:buClr>
                <a:schemeClr val="accent6"/>
              </a:buClr>
              <a:buSzPct val="110000"/>
              <a:buFont typeface="Wingdings" pitchFamily="-112" charset="2"/>
              <a:buChar char="§"/>
              <a:tabLst/>
              <a:defRPr/>
            </a:pPr>
            <a:endParaRPr kumimoji="0" lang="en-US" sz="1700" b="0" i="0" u="none" strike="noStrike" kern="0" cap="none" spc="0" normalizeH="0" baseline="0" noProof="0" dirty="0" smtClean="0">
              <a:ln>
                <a:noFill/>
              </a:ln>
              <a:solidFill>
                <a:schemeClr val="tx1"/>
              </a:solidFill>
              <a:effectLst/>
              <a:uLnTx/>
              <a:uFillTx/>
              <a:latin typeface="+mn-lt"/>
              <a:ea typeface="ＭＳ Ｐゴシック" pitchFamily="-112" charset="-128"/>
              <a:cs typeface="ＭＳ Ｐゴシック" pitchFamily="-108" charset="-128"/>
            </a:endParaRPr>
          </a:p>
          <a:p>
            <a:pPr marL="593725" marR="0" lvl="1" indent="-228600" algn="l" defTabSz="914400" rtl="0" eaLnBrk="1" fontAlgn="base" latinLnBrk="0" hangingPunct="1">
              <a:lnSpc>
                <a:spcPct val="110000"/>
              </a:lnSpc>
              <a:spcBef>
                <a:spcPts val="475"/>
              </a:spcBef>
              <a:spcAft>
                <a:spcPts val="475"/>
              </a:spcAft>
              <a:buClr>
                <a:schemeClr val="accent6"/>
              </a:buClr>
              <a:buSzPct val="110000"/>
              <a:buFont typeface="Wingdings" pitchFamily="-112" charset="2"/>
              <a:buChar char="§"/>
              <a:tabLst/>
              <a:defRPr/>
            </a:pPr>
            <a:endParaRPr kumimoji="0" lang="en-US" sz="1700" b="0" i="0" u="none" strike="noStrike" kern="0" cap="none" spc="0" normalizeH="0" baseline="0" noProof="0" dirty="0" smtClean="0">
              <a:ln>
                <a:noFill/>
              </a:ln>
              <a:solidFill>
                <a:schemeClr val="tx1"/>
              </a:solidFill>
              <a:effectLst/>
              <a:uLnTx/>
              <a:uFillTx/>
              <a:latin typeface="+mn-lt"/>
              <a:ea typeface="ＭＳ Ｐゴシック" pitchFamily="-112" charset="-128"/>
            </a:endParaRPr>
          </a:p>
          <a:p>
            <a:pPr marL="593725" marR="0" lvl="1" indent="-228600" algn="l" defTabSz="914400" rtl="0" eaLnBrk="1" fontAlgn="base" latinLnBrk="0" hangingPunct="1">
              <a:lnSpc>
                <a:spcPct val="110000"/>
              </a:lnSpc>
              <a:spcBef>
                <a:spcPts val="475"/>
              </a:spcBef>
              <a:spcAft>
                <a:spcPts val="475"/>
              </a:spcAft>
              <a:buClr>
                <a:schemeClr val="accent6"/>
              </a:buClr>
              <a:buSzPct val="110000"/>
              <a:buFont typeface="Wingdings" pitchFamily="-112" charset="2"/>
              <a:buChar char="§"/>
              <a:tabLst/>
              <a:defRPr/>
            </a:pPr>
            <a:endParaRPr kumimoji="0" lang="en-US" sz="1700" b="0" i="0" u="none" strike="noStrike" kern="0" cap="none" spc="0" normalizeH="0" baseline="0" noProof="0" dirty="0" smtClean="0">
              <a:ln>
                <a:noFill/>
              </a:ln>
              <a:solidFill>
                <a:schemeClr val="tx1"/>
              </a:solidFill>
              <a:effectLst/>
              <a:uLnTx/>
              <a:uFillTx/>
              <a:latin typeface="+mn-lt"/>
              <a:ea typeface="ＭＳ Ｐゴシック" pitchFamily="-112" charset="-128"/>
            </a:endParaRPr>
          </a:p>
        </p:txBody>
      </p:sp>
      <p:sp>
        <p:nvSpPr>
          <p:cNvPr id="25" name="Oval 24"/>
          <p:cNvSpPr/>
          <p:nvPr/>
        </p:nvSpPr>
        <p:spPr>
          <a:xfrm>
            <a:off x="678180" y="2552700"/>
            <a:ext cx="106680" cy="10668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7" name="Rectangle 26"/>
          <p:cNvSpPr/>
          <p:nvPr/>
        </p:nvSpPr>
        <p:spPr>
          <a:xfrm>
            <a:off x="152400" y="1621274"/>
            <a:ext cx="617220" cy="338554"/>
          </a:xfrm>
          <a:prstGeom prst="rect">
            <a:avLst/>
          </a:prstGeom>
        </p:spPr>
        <p:txBody>
          <a:bodyPr wrap="square">
            <a:spAutoFit/>
          </a:bodyPr>
          <a:lstStyle/>
          <a:p>
            <a:r>
              <a:rPr lang="en-CA" sz="1600" kern="0" dirty="0" smtClean="0">
                <a:ea typeface="ＭＳ Ｐゴシック" pitchFamily="-112" charset="-128"/>
              </a:rPr>
              <a:t>S(x)</a:t>
            </a:r>
            <a:endParaRPr lang="en-CA" sz="1600" dirty="0"/>
          </a:p>
        </p:txBody>
      </p:sp>
      <p:sp>
        <p:nvSpPr>
          <p:cNvPr id="29" name="Rectangle 28"/>
          <p:cNvSpPr/>
          <p:nvPr/>
        </p:nvSpPr>
        <p:spPr>
          <a:xfrm>
            <a:off x="1943100" y="2566154"/>
            <a:ext cx="762000" cy="338554"/>
          </a:xfrm>
          <a:prstGeom prst="rect">
            <a:avLst/>
          </a:prstGeom>
          <a:noFill/>
        </p:spPr>
        <p:txBody>
          <a:bodyPr wrap="square">
            <a:spAutoFit/>
          </a:bodyPr>
          <a:lstStyle/>
          <a:p>
            <a:r>
              <a:rPr lang="en-CA" sz="1600" kern="0" dirty="0" smtClean="0">
                <a:solidFill>
                  <a:srgbClr val="C00000"/>
                </a:solidFill>
                <a:ea typeface="ＭＳ Ｐゴシック" pitchFamily="-112" charset="-128"/>
              </a:rPr>
              <a:t>S</a:t>
            </a:r>
            <a:r>
              <a:rPr lang="en-CA" sz="1600" kern="0" baseline="30000" dirty="0" smtClean="0">
                <a:solidFill>
                  <a:srgbClr val="C00000"/>
                </a:solidFill>
                <a:ea typeface="ＭＳ Ｐゴシック" pitchFamily="-112" charset="-128"/>
              </a:rPr>
              <a:t>-1</a:t>
            </a:r>
            <a:r>
              <a:rPr lang="en-CA" sz="1600" kern="0" dirty="0" smtClean="0">
                <a:solidFill>
                  <a:srgbClr val="C00000"/>
                </a:solidFill>
                <a:ea typeface="ＭＳ Ｐゴシック" pitchFamily="-112" charset="-128"/>
              </a:rPr>
              <a:t>(x)</a:t>
            </a:r>
            <a:endParaRPr lang="en-CA" sz="1600" dirty="0">
              <a:solidFill>
                <a:srgbClr val="C000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Shadows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Turns out we can apply a very similar technique</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This is the shadow from a box filter</a:t>
            </a:r>
          </a:p>
          <a:p>
            <a:pPr eaLnBrk="1" hangingPunct="1">
              <a:spcBef>
                <a:spcPts val="200"/>
              </a:spcBef>
              <a:spcAft>
                <a:spcPts val="200"/>
              </a:spcAft>
              <a:buClr>
                <a:schemeClr val="accent6"/>
              </a:buClr>
              <a:buFont typeface="Wingdings" pitchFamily="-112" charset="2"/>
              <a:buChar char="§"/>
              <a:defRPr/>
            </a:pPr>
            <a:endParaRPr lang="en-CA"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CA" sz="2200" dirty="0" smtClean="0">
              <a:effectLst/>
              <a:ea typeface="ＭＳ Ｐゴシック" pitchFamily="-112" charset="-128"/>
            </a:endParaRPr>
          </a:p>
          <a:p>
            <a:pPr lvl="1" eaLnBrk="1" hangingPunct="1">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4" name="Picture 2"/>
          <p:cNvPicPr>
            <a:picLocks noChangeAspect="1" noChangeArrowheads="1"/>
          </p:cNvPicPr>
          <p:nvPr/>
        </p:nvPicPr>
        <p:blipFill>
          <a:blip r:embed="rId3"/>
          <a:srcRect/>
          <a:stretch>
            <a:fillRect/>
          </a:stretch>
        </p:blipFill>
        <p:spPr bwMode="auto">
          <a:xfrm>
            <a:off x="683877" y="1578961"/>
            <a:ext cx="2039058" cy="2299918"/>
          </a:xfrm>
          <a:prstGeom prst="rect">
            <a:avLst/>
          </a:prstGeom>
          <a:noFill/>
          <a:ln w="9525">
            <a:noFill/>
            <a:miter lim="800000"/>
            <a:headEnd/>
            <a:tailEnd/>
          </a:ln>
          <a:effectLst/>
        </p:spPr>
      </p:pic>
      <p:cxnSp>
        <p:nvCxnSpPr>
          <p:cNvPr id="6" name="Straight Arrow Connector 5"/>
          <p:cNvCxnSpPr/>
          <p:nvPr/>
        </p:nvCxnSpPr>
        <p:spPr>
          <a:xfrm>
            <a:off x="762000" y="2613660"/>
            <a:ext cx="102870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a:off x="1459230" y="3097530"/>
            <a:ext cx="76962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Rectangle 3"/>
          <p:cNvSpPr txBox="1">
            <a:spLocks noChangeArrowheads="1"/>
          </p:cNvSpPr>
          <p:nvPr/>
        </p:nvSpPr>
        <p:spPr bwMode="auto">
          <a:xfrm>
            <a:off x="2949575" y="1889760"/>
            <a:ext cx="4167505" cy="1402080"/>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marL="593725" marR="0" lvl="1" indent="-228600" algn="l" defTabSz="914400" rtl="0" eaLnBrk="1" fontAlgn="base" latinLnBrk="0" hangingPunct="1">
              <a:lnSpc>
                <a:spcPct val="110000"/>
              </a:lnSpc>
              <a:spcBef>
                <a:spcPts val="475"/>
              </a:spcBef>
              <a:spcAft>
                <a:spcPts val="475"/>
              </a:spcAft>
              <a:buClr>
                <a:schemeClr val="accent6"/>
              </a:buClr>
              <a:buSzPct val="110000"/>
              <a:buFont typeface="Wingdings" pitchFamily="-112" charset="2"/>
              <a:buChar char="§"/>
              <a:tabLst/>
              <a:defRPr/>
            </a:pPr>
            <a:r>
              <a:rPr kumimoji="0" lang="en-CA" sz="1700" b="0" i="0" u="none" strike="noStrike" kern="0" cap="none" spc="0" normalizeH="0" baseline="0" noProof="0" dirty="0" smtClean="0">
                <a:ln>
                  <a:noFill/>
                </a:ln>
                <a:solidFill>
                  <a:schemeClr val="tx1"/>
                </a:solidFill>
                <a:effectLst/>
                <a:uLnTx/>
                <a:uFillTx/>
                <a:latin typeface="+mn-lt"/>
                <a:ea typeface="ＭＳ Ｐゴシック" pitchFamily="-112" charset="-128"/>
              </a:rPr>
              <a:t>Given the shadow valu</a:t>
            </a:r>
            <a:r>
              <a:rPr lang="en-CA" sz="1700" kern="0" noProof="0" dirty="0" smtClean="0">
                <a:latin typeface="+mn-lt"/>
                <a:ea typeface="ＭＳ Ｐゴシック" pitchFamily="-112" charset="-128"/>
              </a:rPr>
              <a:t>e</a:t>
            </a:r>
            <a:endParaRPr kumimoji="0" lang="en-US" sz="1700" b="0" i="0" u="none" strike="noStrike" kern="0" cap="none" spc="0" normalizeH="0" baseline="0" noProof="0" dirty="0" smtClean="0">
              <a:ln>
                <a:noFill/>
              </a:ln>
              <a:solidFill>
                <a:schemeClr val="tx1"/>
              </a:solidFill>
              <a:effectLst/>
              <a:uLnTx/>
              <a:uFillTx/>
              <a:latin typeface="+mn-lt"/>
              <a:ea typeface="ＭＳ Ｐゴシック" pitchFamily="-112" charset="-128"/>
            </a:endParaRPr>
          </a:p>
          <a:p>
            <a:pPr marL="593725" marR="0" lvl="1" indent="-228600" algn="l" defTabSz="914400" rtl="0" eaLnBrk="1" fontAlgn="base" latinLnBrk="0" hangingPunct="1">
              <a:lnSpc>
                <a:spcPct val="110000"/>
              </a:lnSpc>
              <a:spcBef>
                <a:spcPts val="475"/>
              </a:spcBef>
              <a:spcAft>
                <a:spcPts val="475"/>
              </a:spcAft>
              <a:buClr>
                <a:schemeClr val="accent6"/>
              </a:buClr>
              <a:buSzPct val="110000"/>
              <a:buFont typeface="Wingdings" pitchFamily="-112" charset="2"/>
              <a:buChar char="§"/>
              <a:tabLst/>
              <a:defRPr/>
            </a:pPr>
            <a:r>
              <a:rPr kumimoji="0" lang="en-CA" sz="1700" b="0" i="0" u="none" strike="noStrike" kern="0" cap="none" spc="0" normalizeH="0" baseline="0" noProof="0" dirty="0" smtClean="0">
                <a:ln>
                  <a:noFill/>
                </a:ln>
                <a:solidFill>
                  <a:schemeClr val="tx1"/>
                </a:solidFill>
                <a:effectLst/>
                <a:uLnTx/>
                <a:uFillTx/>
                <a:latin typeface="+mn-lt"/>
                <a:ea typeface="ＭＳ Ｐゴシック" pitchFamily="-112" charset="-128"/>
              </a:rPr>
              <a:t>Invert the </a:t>
            </a:r>
            <a:r>
              <a:rPr kumimoji="0" lang="en-CA" sz="1700" b="0" i="0" u="none" strike="noStrike" kern="0" cap="none" spc="0" normalizeH="0" noProof="0" dirty="0" smtClean="0">
                <a:ln>
                  <a:noFill/>
                </a:ln>
                <a:solidFill>
                  <a:schemeClr val="tx1"/>
                </a:solidFill>
                <a:effectLst/>
                <a:uLnTx/>
                <a:uFillTx/>
                <a:latin typeface="+mn-lt"/>
                <a:ea typeface="ＭＳ Ｐゴシック" pitchFamily="-112" charset="-128"/>
              </a:rPr>
              <a:t>penumbra blur function</a:t>
            </a:r>
          </a:p>
          <a:p>
            <a:pPr marL="593725" marR="0" lvl="1" indent="-228600" algn="l" defTabSz="914400" rtl="0" eaLnBrk="1" fontAlgn="base" latinLnBrk="0" hangingPunct="1">
              <a:lnSpc>
                <a:spcPct val="110000"/>
              </a:lnSpc>
              <a:spcBef>
                <a:spcPts val="475"/>
              </a:spcBef>
              <a:spcAft>
                <a:spcPts val="475"/>
              </a:spcAft>
              <a:buClr>
                <a:schemeClr val="accent6"/>
              </a:buClr>
              <a:buSzPct val="110000"/>
              <a:buFont typeface="Wingdings" pitchFamily="-112" charset="2"/>
              <a:buChar char="§"/>
              <a:tabLst/>
              <a:defRPr/>
            </a:pPr>
            <a:r>
              <a:rPr lang="en-CA" sz="1700" kern="0" dirty="0" smtClean="0">
                <a:latin typeface="+mn-lt"/>
                <a:ea typeface="ＭＳ Ｐゴシック" pitchFamily="-112" charset="-128"/>
              </a:rPr>
              <a:t>Find the position within the shadow</a:t>
            </a:r>
            <a:endParaRPr kumimoji="0" lang="en-CA" sz="2200" b="0" i="0" u="none" strike="noStrike" kern="0" cap="none" spc="0" normalizeH="0" baseline="0" noProof="0" dirty="0" smtClean="0">
              <a:ln>
                <a:noFill/>
              </a:ln>
              <a:solidFill>
                <a:schemeClr val="tx1"/>
              </a:solidFill>
              <a:effectLst/>
              <a:uLnTx/>
              <a:uFillTx/>
              <a:latin typeface="+mn-lt"/>
              <a:ea typeface="ＭＳ Ｐゴシック" pitchFamily="-112" charset="-128"/>
            </a:endParaRPr>
          </a:p>
          <a:p>
            <a:pPr marL="593725" marR="0" lvl="1" indent="-228600" algn="l" defTabSz="914400" rtl="0" eaLnBrk="1" fontAlgn="base" latinLnBrk="0" hangingPunct="1">
              <a:lnSpc>
                <a:spcPct val="110000"/>
              </a:lnSpc>
              <a:spcBef>
                <a:spcPts val="475"/>
              </a:spcBef>
              <a:spcAft>
                <a:spcPts val="475"/>
              </a:spcAft>
              <a:buClr>
                <a:schemeClr val="accent6"/>
              </a:buClr>
              <a:buSzPct val="110000"/>
              <a:buFont typeface="Wingdings" pitchFamily="-112" charset="2"/>
              <a:buChar char="§"/>
              <a:tabLst/>
              <a:defRPr/>
            </a:pPr>
            <a:endParaRPr kumimoji="0" lang="en-CA" sz="1700" b="0" i="0" u="none" strike="noStrike" kern="0" cap="none" spc="0" normalizeH="0" baseline="0" noProof="0" dirty="0" smtClean="0">
              <a:ln>
                <a:noFill/>
              </a:ln>
              <a:solidFill>
                <a:schemeClr val="tx1"/>
              </a:solidFill>
              <a:effectLst/>
              <a:uLnTx/>
              <a:uFillTx/>
              <a:latin typeface="+mn-lt"/>
              <a:ea typeface="ＭＳ Ｐゴシック" pitchFamily="-112" charset="-128"/>
            </a:endParaRPr>
          </a:p>
          <a:p>
            <a:pPr marL="273050" marR="0" lvl="0" indent="-273050" algn="l" defTabSz="914400" rtl="0" eaLnBrk="1" fontAlgn="base" latinLnBrk="0" hangingPunct="1">
              <a:lnSpc>
                <a:spcPct val="110000"/>
              </a:lnSpc>
              <a:spcBef>
                <a:spcPts val="200"/>
              </a:spcBef>
              <a:spcAft>
                <a:spcPts val="200"/>
              </a:spcAft>
              <a:buClr>
                <a:schemeClr val="accent6"/>
              </a:buClr>
              <a:buSzPct val="110000"/>
              <a:buFont typeface="Wingdings" pitchFamily="-112" charset="2"/>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ＭＳ Ｐゴシック" pitchFamily="-112" charset="-128"/>
              <a:cs typeface="ＭＳ Ｐゴシック" pitchFamily="-108" charset="-128"/>
            </a:endParaRPr>
          </a:p>
          <a:p>
            <a:pPr marL="273050" marR="0" lvl="0" indent="-273050" algn="l" defTabSz="914400" rtl="0" eaLnBrk="1" fontAlgn="base" latinLnBrk="0" hangingPunct="1">
              <a:lnSpc>
                <a:spcPct val="110000"/>
              </a:lnSpc>
              <a:spcBef>
                <a:spcPts val="200"/>
              </a:spcBef>
              <a:spcAft>
                <a:spcPts val="200"/>
              </a:spcAft>
              <a:buClr>
                <a:schemeClr val="accent6"/>
              </a:buClr>
              <a:buSzPct val="110000"/>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ＭＳ Ｐゴシック" pitchFamily="-112" charset="-128"/>
              <a:cs typeface="ＭＳ Ｐゴシック" pitchFamily="-108" charset="-128"/>
            </a:endParaRPr>
          </a:p>
          <a:p>
            <a:pPr marL="273050" marR="0" lvl="0" indent="-273050" algn="l" defTabSz="914400" rtl="0" eaLnBrk="1" fontAlgn="base" latinLnBrk="0" hangingPunct="1">
              <a:lnSpc>
                <a:spcPct val="110000"/>
              </a:lnSpc>
              <a:spcBef>
                <a:spcPts val="200"/>
              </a:spcBef>
              <a:spcAft>
                <a:spcPts val="200"/>
              </a:spcAft>
              <a:buClr>
                <a:schemeClr val="accent6"/>
              </a:buClr>
              <a:buSzPct val="110000"/>
              <a:buFont typeface="Wingdings" pitchFamily="-112" charset="2"/>
              <a:buChar char="§"/>
              <a:tabLst/>
              <a:defRPr/>
            </a:pPr>
            <a:endParaRPr kumimoji="0" lang="en-US" sz="1700" b="0" i="0" u="none" strike="noStrike" kern="0" cap="none" spc="0" normalizeH="0" baseline="0" noProof="0" dirty="0" smtClean="0">
              <a:ln>
                <a:noFill/>
              </a:ln>
              <a:solidFill>
                <a:schemeClr val="tx1"/>
              </a:solidFill>
              <a:effectLst/>
              <a:uLnTx/>
              <a:uFillTx/>
              <a:latin typeface="+mn-lt"/>
              <a:ea typeface="ＭＳ Ｐゴシック" pitchFamily="-112" charset="-128"/>
              <a:cs typeface="ＭＳ Ｐゴシック" pitchFamily="-108" charset="-128"/>
            </a:endParaRPr>
          </a:p>
          <a:p>
            <a:pPr marL="593725" marR="0" lvl="1" indent="-228600" algn="l" defTabSz="914400" rtl="0" eaLnBrk="1" fontAlgn="base" latinLnBrk="0" hangingPunct="1">
              <a:lnSpc>
                <a:spcPct val="110000"/>
              </a:lnSpc>
              <a:spcBef>
                <a:spcPts val="475"/>
              </a:spcBef>
              <a:spcAft>
                <a:spcPts val="475"/>
              </a:spcAft>
              <a:buClr>
                <a:schemeClr val="accent6"/>
              </a:buClr>
              <a:buSzPct val="110000"/>
              <a:buFont typeface="Wingdings" pitchFamily="-112" charset="2"/>
              <a:buChar char="§"/>
              <a:tabLst/>
              <a:defRPr/>
            </a:pPr>
            <a:endParaRPr kumimoji="0" lang="en-US" sz="1700" b="0" i="0" u="none" strike="noStrike" kern="0" cap="none" spc="0" normalizeH="0" baseline="0" noProof="0" dirty="0" smtClean="0">
              <a:ln>
                <a:noFill/>
              </a:ln>
              <a:solidFill>
                <a:schemeClr val="tx1"/>
              </a:solidFill>
              <a:effectLst/>
              <a:uLnTx/>
              <a:uFillTx/>
              <a:latin typeface="+mn-lt"/>
              <a:ea typeface="ＭＳ Ｐゴシック" pitchFamily="-112" charset="-128"/>
            </a:endParaRPr>
          </a:p>
          <a:p>
            <a:pPr marL="593725" marR="0" lvl="1" indent="-228600" algn="l" defTabSz="914400" rtl="0" eaLnBrk="1" fontAlgn="base" latinLnBrk="0" hangingPunct="1">
              <a:lnSpc>
                <a:spcPct val="110000"/>
              </a:lnSpc>
              <a:spcBef>
                <a:spcPts val="475"/>
              </a:spcBef>
              <a:spcAft>
                <a:spcPts val="475"/>
              </a:spcAft>
              <a:buClr>
                <a:schemeClr val="accent6"/>
              </a:buClr>
              <a:buSzPct val="110000"/>
              <a:buFont typeface="Wingdings" pitchFamily="-112" charset="2"/>
              <a:buChar char="§"/>
              <a:tabLst/>
              <a:defRPr/>
            </a:pPr>
            <a:endParaRPr kumimoji="0" lang="en-US" sz="1700" b="0" i="0" u="none" strike="noStrike" kern="0" cap="none" spc="0" normalizeH="0" baseline="0" noProof="0" dirty="0" smtClean="0">
              <a:ln>
                <a:noFill/>
              </a:ln>
              <a:solidFill>
                <a:schemeClr val="tx1"/>
              </a:solidFill>
              <a:effectLst/>
              <a:uLnTx/>
              <a:uFillTx/>
              <a:latin typeface="+mn-lt"/>
              <a:ea typeface="ＭＳ Ｐゴシック" pitchFamily="-112" charset="-128"/>
            </a:endParaRPr>
          </a:p>
        </p:txBody>
      </p:sp>
      <p:sp>
        <p:nvSpPr>
          <p:cNvPr id="25" name="Oval 24"/>
          <p:cNvSpPr/>
          <p:nvPr/>
        </p:nvSpPr>
        <p:spPr>
          <a:xfrm>
            <a:off x="678180" y="2552700"/>
            <a:ext cx="106680" cy="10668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7" name="Rectangle 26"/>
          <p:cNvSpPr/>
          <p:nvPr/>
        </p:nvSpPr>
        <p:spPr>
          <a:xfrm>
            <a:off x="152400" y="1621274"/>
            <a:ext cx="617220" cy="338554"/>
          </a:xfrm>
          <a:prstGeom prst="rect">
            <a:avLst/>
          </a:prstGeom>
        </p:spPr>
        <p:txBody>
          <a:bodyPr wrap="square">
            <a:spAutoFit/>
          </a:bodyPr>
          <a:lstStyle/>
          <a:p>
            <a:r>
              <a:rPr lang="en-CA" sz="1600" kern="0" dirty="0" smtClean="0">
                <a:ea typeface="ＭＳ Ｐゴシック" pitchFamily="-112" charset="-128"/>
              </a:rPr>
              <a:t>S(x)</a:t>
            </a:r>
            <a:endParaRPr lang="en-CA" sz="1600" dirty="0"/>
          </a:p>
        </p:txBody>
      </p:sp>
      <p:sp>
        <p:nvSpPr>
          <p:cNvPr id="29" name="Rectangle 28"/>
          <p:cNvSpPr/>
          <p:nvPr/>
        </p:nvSpPr>
        <p:spPr>
          <a:xfrm>
            <a:off x="1943100" y="2566154"/>
            <a:ext cx="762000" cy="338554"/>
          </a:xfrm>
          <a:prstGeom prst="rect">
            <a:avLst/>
          </a:prstGeom>
          <a:noFill/>
        </p:spPr>
        <p:txBody>
          <a:bodyPr wrap="square">
            <a:spAutoFit/>
          </a:bodyPr>
          <a:lstStyle/>
          <a:p>
            <a:r>
              <a:rPr lang="en-CA" sz="1600" kern="0" dirty="0" smtClean="0">
                <a:solidFill>
                  <a:srgbClr val="C00000"/>
                </a:solidFill>
                <a:ea typeface="ＭＳ Ｐゴシック" pitchFamily="-112" charset="-128"/>
              </a:rPr>
              <a:t>S</a:t>
            </a:r>
            <a:r>
              <a:rPr lang="en-CA" sz="1600" kern="0" baseline="30000" dirty="0" smtClean="0">
                <a:solidFill>
                  <a:srgbClr val="C00000"/>
                </a:solidFill>
                <a:ea typeface="ＭＳ Ｐゴシック" pitchFamily="-112" charset="-128"/>
              </a:rPr>
              <a:t>-1</a:t>
            </a:r>
            <a:r>
              <a:rPr lang="en-CA" sz="1600" kern="0" dirty="0" smtClean="0">
                <a:solidFill>
                  <a:srgbClr val="C00000"/>
                </a:solidFill>
                <a:ea typeface="ＭＳ Ｐゴシック" pitchFamily="-112" charset="-128"/>
              </a:rPr>
              <a:t>(x)</a:t>
            </a:r>
            <a:endParaRPr lang="en-CA" sz="1600" dirty="0">
              <a:solidFill>
                <a:srgbClr val="C00000"/>
              </a:solidFill>
            </a:endParaRPr>
          </a:p>
        </p:txBody>
      </p:sp>
      <p:sp>
        <p:nvSpPr>
          <p:cNvPr id="11" name="Oval 10"/>
          <p:cNvSpPr/>
          <p:nvPr/>
        </p:nvSpPr>
        <p:spPr>
          <a:xfrm>
            <a:off x="1802130" y="3505200"/>
            <a:ext cx="106680" cy="10668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Shadows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Map to a smaller shadow with room for scattering</a:t>
            </a:r>
          </a:p>
          <a:p>
            <a:pPr eaLnBrk="1" hangingPunct="1">
              <a:spcBef>
                <a:spcPts val="200"/>
              </a:spcBef>
              <a:spcAft>
                <a:spcPts val="200"/>
              </a:spcAft>
              <a:buClr>
                <a:schemeClr val="accent6"/>
              </a:buClr>
              <a:buFont typeface="Wingdings" pitchFamily="-112" charset="2"/>
              <a:buChar char="§"/>
              <a:defRPr/>
            </a:pPr>
            <a:endParaRPr lang="en-CA"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CA" sz="1700" dirty="0" smtClean="0">
              <a:effectLst/>
              <a:ea typeface="ＭＳ Ｐゴシック" pitchFamily="-112" charset="-128"/>
            </a:endParaRPr>
          </a:p>
          <a:p>
            <a:pPr lvl="1" eaLnBrk="1" hangingPunct="1">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7170" name="Picture 2"/>
          <p:cNvPicPr>
            <a:picLocks noChangeAspect="1" noChangeArrowheads="1"/>
          </p:cNvPicPr>
          <p:nvPr/>
        </p:nvPicPr>
        <p:blipFill>
          <a:blip r:embed="rId3"/>
          <a:srcRect/>
          <a:stretch>
            <a:fillRect/>
          </a:stretch>
        </p:blipFill>
        <p:spPr bwMode="auto">
          <a:xfrm>
            <a:off x="114300" y="1539240"/>
            <a:ext cx="7067550" cy="2475271"/>
          </a:xfrm>
          <a:prstGeom prst="rect">
            <a:avLst/>
          </a:prstGeom>
          <a:noFill/>
          <a:ln w="9525">
            <a:noFill/>
            <a:miter lim="800000"/>
            <a:headEnd/>
            <a:tailEnd/>
          </a:ln>
          <a:effectLst/>
        </p:spPr>
      </p:pic>
      <p:sp>
        <p:nvSpPr>
          <p:cNvPr id="5" name="Rectangle 4"/>
          <p:cNvSpPr/>
          <p:nvPr/>
        </p:nvSpPr>
        <p:spPr>
          <a:xfrm>
            <a:off x="2352675" y="1457326"/>
            <a:ext cx="2600325" cy="260032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6" name="Straight Arrow Connector 5"/>
          <p:cNvCxnSpPr/>
          <p:nvPr/>
        </p:nvCxnSpPr>
        <p:spPr>
          <a:xfrm>
            <a:off x="2686050" y="2733675"/>
            <a:ext cx="1914525" cy="5"/>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Shadows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Apply similar integration as our diffuse</a:t>
            </a:r>
          </a:p>
          <a:p>
            <a:pPr eaLnBrk="1" hangingPunct="1">
              <a:spcBef>
                <a:spcPts val="200"/>
              </a:spcBef>
              <a:spcAft>
                <a:spcPts val="200"/>
              </a:spcAft>
              <a:buClr>
                <a:schemeClr val="accent6"/>
              </a:buClr>
              <a:buFont typeface="Wingdings" pitchFamily="-112" charset="2"/>
              <a:buChar char="§"/>
              <a:defRPr/>
            </a:pPr>
            <a:endParaRPr lang="en-CA"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CA" sz="1700" dirty="0" smtClean="0">
              <a:effectLst/>
              <a:ea typeface="ＭＳ Ｐゴシック" pitchFamily="-112" charset="-128"/>
            </a:endParaRPr>
          </a:p>
          <a:p>
            <a:pPr lvl="1" eaLnBrk="1" hangingPunct="1">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7170" name="Picture 2"/>
          <p:cNvPicPr>
            <a:picLocks noChangeAspect="1" noChangeArrowheads="1"/>
          </p:cNvPicPr>
          <p:nvPr/>
        </p:nvPicPr>
        <p:blipFill>
          <a:blip r:embed="rId3"/>
          <a:srcRect/>
          <a:stretch>
            <a:fillRect/>
          </a:stretch>
        </p:blipFill>
        <p:spPr bwMode="auto">
          <a:xfrm>
            <a:off x="114300" y="1539240"/>
            <a:ext cx="7067550" cy="2475271"/>
          </a:xfrm>
          <a:prstGeom prst="rect">
            <a:avLst/>
          </a:prstGeom>
          <a:noFill/>
          <a:ln w="9525">
            <a:noFill/>
            <a:miter lim="800000"/>
            <a:headEnd/>
            <a:tailEnd/>
          </a:ln>
          <a:effectLst/>
        </p:spPr>
      </p:pic>
      <p:sp>
        <p:nvSpPr>
          <p:cNvPr id="5" name="Rectangle 4"/>
          <p:cNvSpPr/>
          <p:nvPr/>
        </p:nvSpPr>
        <p:spPr>
          <a:xfrm>
            <a:off x="2352675" y="1457326"/>
            <a:ext cx="2600325" cy="260032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6" name="Straight Arrow Connector 5"/>
          <p:cNvCxnSpPr/>
          <p:nvPr/>
        </p:nvCxnSpPr>
        <p:spPr>
          <a:xfrm>
            <a:off x="2686050" y="2733675"/>
            <a:ext cx="1914525" cy="5"/>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pic>
        <p:nvPicPr>
          <p:cNvPr id="2050" name="Picture 2" descr="C:\Users\Eric\Desktop\shadow scatter.png"/>
          <p:cNvPicPr>
            <a:picLocks noChangeAspect="1" noChangeArrowheads="1"/>
          </p:cNvPicPr>
          <p:nvPr/>
        </p:nvPicPr>
        <p:blipFill>
          <a:blip r:embed="rId4"/>
          <a:srcRect/>
          <a:stretch>
            <a:fillRect/>
          </a:stretch>
        </p:blipFill>
        <p:spPr bwMode="auto">
          <a:xfrm>
            <a:off x="2257425" y="2104837"/>
            <a:ext cx="2716212" cy="514537"/>
          </a:xfrm>
          <a:prstGeom prst="rect">
            <a:avLst/>
          </a:prstGeom>
          <a:noFill/>
        </p:spPr>
      </p:pic>
      <p:pic>
        <p:nvPicPr>
          <p:cNvPr id="9" name="Picture 4"/>
          <p:cNvPicPr>
            <a:picLocks noChangeAspect="1" noChangeArrowheads="1"/>
          </p:cNvPicPr>
          <p:nvPr/>
        </p:nvPicPr>
        <p:blipFill>
          <a:blip r:embed="rId5"/>
          <a:srcRect/>
          <a:stretch>
            <a:fillRect/>
          </a:stretch>
        </p:blipFill>
        <p:spPr bwMode="auto">
          <a:xfrm>
            <a:off x="5381624" y="1014164"/>
            <a:ext cx="1190626" cy="1306181"/>
          </a:xfrm>
          <a:prstGeom prst="rect">
            <a:avLst/>
          </a:prstGeom>
          <a:noFill/>
          <a:ln w="9525">
            <a:noFill/>
            <a:miter lim="800000"/>
            <a:headEnd/>
            <a:tailEnd/>
          </a:ln>
          <a:effectLst/>
        </p:spPr>
      </p:pic>
      <p:cxnSp>
        <p:nvCxnSpPr>
          <p:cNvPr id="10" name="Straight Arrow Connector 9"/>
          <p:cNvCxnSpPr/>
          <p:nvPr/>
        </p:nvCxnSpPr>
        <p:spPr>
          <a:xfrm rot="5400000">
            <a:off x="5590542" y="2581909"/>
            <a:ext cx="419100" cy="55883"/>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Shadows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94690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Pre-integrate for different penumbra size </a:t>
            </a:r>
            <a:r>
              <a:rPr lang="en-CA" sz="2000" baseline="-25000" dirty="0" smtClean="0">
                <a:effectLst/>
                <a:ea typeface="ＭＳ Ｐゴシック" pitchFamily="-112" charset="-128"/>
              </a:rPr>
              <a:t>(</a:t>
            </a:r>
            <a:r>
              <a:rPr lang="en-CA" sz="2000" baseline="-25000" dirty="0" err="1" smtClean="0">
                <a:effectLst/>
                <a:ea typeface="ＭＳ Ｐゴシック" pitchFamily="-112" charset="-128"/>
              </a:rPr>
              <a:t>eg</a:t>
            </a:r>
            <a:r>
              <a:rPr lang="en-CA" sz="2000" baseline="-25000" dirty="0" smtClean="0">
                <a:effectLst/>
                <a:ea typeface="ＭＳ Ｐゴシック" pitchFamily="-112" charset="-128"/>
              </a:rPr>
              <a:t>. due to slope)</a:t>
            </a:r>
            <a:endParaRPr lang="en-CA"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CA"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CA" sz="1700" dirty="0" smtClean="0">
              <a:effectLst/>
              <a:ea typeface="ＭＳ Ｐゴシック" pitchFamily="-112" charset="-128"/>
            </a:endParaRPr>
          </a:p>
          <a:p>
            <a:pPr lvl="1" eaLnBrk="1" hangingPunct="1">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7170" name="Picture 2"/>
          <p:cNvPicPr>
            <a:picLocks noChangeAspect="1" noChangeArrowheads="1"/>
          </p:cNvPicPr>
          <p:nvPr/>
        </p:nvPicPr>
        <p:blipFill>
          <a:blip r:embed="rId3"/>
          <a:srcRect/>
          <a:stretch>
            <a:fillRect/>
          </a:stretch>
        </p:blipFill>
        <p:spPr bwMode="auto">
          <a:xfrm>
            <a:off x="114300" y="1539240"/>
            <a:ext cx="7067550" cy="2475271"/>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srcRect/>
          <a:stretch>
            <a:fillRect/>
          </a:stretch>
        </p:blipFill>
        <p:spPr bwMode="auto">
          <a:xfrm>
            <a:off x="2625724" y="2012798"/>
            <a:ext cx="1654175" cy="16471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Subsurface Scattering - TSD</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744538"/>
            <a:ext cx="7070726" cy="2898775"/>
          </a:xfrm>
        </p:spPr>
        <p:txBody>
          <a:bodyPr/>
          <a:lstStyle/>
          <a:p>
            <a:pPr eaLnBrk="1" hangingPunct="1">
              <a:spcBef>
                <a:spcPts val="200"/>
              </a:spcBef>
              <a:spcAft>
                <a:spcPts val="200"/>
              </a:spcAft>
              <a:buClr>
                <a:schemeClr val="accent6"/>
              </a:buClr>
              <a:buFont typeface="Wingdings" charset="0"/>
              <a:buChar char="§"/>
            </a:pPr>
            <a:r>
              <a:rPr lang="en-US" sz="2100" dirty="0" smtClean="0">
                <a:effectLst/>
                <a:latin typeface="Arial" charset="0"/>
                <a:ea typeface="ＭＳ Ｐゴシック" charset="0"/>
                <a:cs typeface="ＭＳ Ｐゴシック" charset="0"/>
              </a:rPr>
              <a:t>Texture Space Diffusion </a:t>
            </a:r>
            <a:r>
              <a:rPr lang="en-US" sz="2100" baseline="-25000" dirty="0" smtClean="0">
                <a:effectLst/>
                <a:latin typeface="Arial" charset="0"/>
                <a:ea typeface="ＭＳ Ｐゴシック" charset="0"/>
                <a:cs typeface="ＭＳ Ｐゴシック" charset="0"/>
              </a:rPr>
              <a:t>(</a:t>
            </a:r>
            <a:r>
              <a:rPr lang="en-US" sz="2100" baseline="-25000" dirty="0" err="1" smtClean="0">
                <a:effectLst/>
                <a:latin typeface="Arial" charset="0"/>
                <a:ea typeface="ＭＳ Ｐゴシック" charset="0"/>
                <a:cs typeface="ＭＳ Ｐゴシック" charset="0"/>
              </a:rPr>
              <a:t>Borshukov</a:t>
            </a:r>
            <a:r>
              <a:rPr lang="en-US" sz="2100" baseline="-25000" dirty="0" smtClean="0">
                <a:effectLst/>
                <a:latin typeface="Arial" charset="0"/>
                <a:ea typeface="ＭＳ Ｐゴシック" charset="0"/>
                <a:cs typeface="ＭＳ Ｐゴシック" charset="0"/>
              </a:rPr>
              <a:t> et al.)</a:t>
            </a:r>
          </a:p>
          <a:p>
            <a:pPr eaLnBrk="1" hangingPunct="1">
              <a:spcBef>
                <a:spcPts val="200"/>
              </a:spcBef>
              <a:spcAft>
                <a:spcPts val="200"/>
              </a:spcAft>
              <a:buClr>
                <a:schemeClr val="accent6"/>
              </a:buClr>
              <a:buFont typeface="Wingdings" charset="0"/>
              <a:buChar char="§"/>
            </a:pPr>
            <a:r>
              <a:rPr lang="en-US" sz="2100" dirty="0" smtClean="0">
                <a:effectLst/>
                <a:latin typeface="Arial" charset="0"/>
                <a:ea typeface="ＭＳ Ｐゴシック" charset="0"/>
                <a:cs typeface="ＭＳ Ｐゴシック" charset="0"/>
              </a:rPr>
              <a:t>Gaussian Blur / Wrap lighting</a:t>
            </a:r>
            <a:r>
              <a:rPr lang="en-US" sz="2100" baseline="-25000" dirty="0" smtClean="0">
                <a:effectLst/>
                <a:latin typeface="Arial" charset="0"/>
                <a:ea typeface="ＭＳ Ｐゴシック" charset="0"/>
                <a:cs typeface="ＭＳ Ｐゴシック" charset="0"/>
              </a:rPr>
              <a:t>(</a:t>
            </a:r>
            <a:r>
              <a:rPr lang="en-US" sz="2100" baseline="-25000" dirty="0" err="1" smtClean="0">
                <a:effectLst/>
                <a:latin typeface="Arial" charset="0"/>
                <a:ea typeface="ＭＳ Ｐゴシック" charset="0"/>
                <a:cs typeface="ＭＳ Ｐゴシック" charset="0"/>
              </a:rPr>
              <a:t>Gosselin</a:t>
            </a:r>
            <a:r>
              <a:rPr lang="en-US" sz="2100" baseline="-25000" dirty="0" smtClean="0">
                <a:effectLst/>
                <a:latin typeface="Arial" charset="0"/>
                <a:ea typeface="ＭＳ Ｐゴシック" charset="0"/>
                <a:cs typeface="ＭＳ Ｐゴシック" charset="0"/>
              </a:rPr>
              <a:t>/Green)</a:t>
            </a:r>
          </a:p>
          <a:p>
            <a:pPr eaLnBrk="1" hangingPunct="1">
              <a:spcBef>
                <a:spcPts val="200"/>
              </a:spcBef>
              <a:spcAft>
                <a:spcPts val="200"/>
              </a:spcAft>
              <a:buClr>
                <a:schemeClr val="accent6"/>
              </a:buClr>
              <a:buFont typeface="Wingdings" charset="0"/>
              <a:buChar char="§"/>
            </a:pPr>
            <a:r>
              <a:rPr lang="en-CA" sz="2100" dirty="0" smtClean="0">
                <a:effectLst/>
                <a:latin typeface="Arial" charset="0"/>
                <a:ea typeface="ＭＳ Ｐゴシック" charset="0"/>
                <a:cs typeface="ＭＳ Ｐゴシック" charset="0"/>
              </a:rPr>
              <a:t>Efficient Rendering of Human Skin </a:t>
            </a:r>
            <a:r>
              <a:rPr lang="en-CA" sz="2100" baseline="-25000" dirty="0" smtClean="0">
                <a:effectLst/>
                <a:latin typeface="Arial" charset="0"/>
                <a:ea typeface="ＭＳ Ｐゴシック" charset="0"/>
                <a:cs typeface="ＭＳ Ｐゴシック" charset="0"/>
              </a:rPr>
              <a:t>(</a:t>
            </a:r>
            <a:r>
              <a:rPr lang="en-CA" sz="2100" baseline="-25000" dirty="0" err="1" smtClean="0">
                <a:effectLst/>
                <a:latin typeface="Arial" charset="0"/>
                <a:ea typeface="ＭＳ Ｐゴシック" charset="0"/>
                <a:cs typeface="ＭＳ Ｐゴシック" charset="0"/>
              </a:rPr>
              <a:t>d’Eon</a:t>
            </a:r>
            <a:r>
              <a:rPr lang="en-CA" sz="2100" baseline="-25000" dirty="0" smtClean="0">
                <a:effectLst/>
                <a:latin typeface="Arial" charset="0"/>
                <a:ea typeface="ＭＳ Ｐゴシック" charset="0"/>
                <a:cs typeface="ＭＳ Ｐゴシック" charset="0"/>
              </a:rPr>
              <a:t> et al.)</a:t>
            </a:r>
          </a:p>
        </p:txBody>
      </p:sp>
      <p:pic>
        <p:nvPicPr>
          <p:cNvPr id="5" name="Picture 2" descr="C:\Documents and Settings\epenner\Desktop\Spectrum Presentation Folder\SSS\Matrix - TSD.PNG"/>
          <p:cNvPicPr>
            <a:picLocks noChangeAspect="1" noChangeArrowheads="1"/>
          </p:cNvPicPr>
          <p:nvPr/>
        </p:nvPicPr>
        <p:blipFill>
          <a:blip r:embed="rId3" cstate="print"/>
          <a:srcRect/>
          <a:stretch>
            <a:fillRect/>
          </a:stretch>
        </p:blipFill>
        <p:spPr bwMode="auto">
          <a:xfrm>
            <a:off x="306705" y="2066924"/>
            <a:ext cx="2000250" cy="1668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C:\Users\Eric\Desktop\fig16-07.jpg"/>
          <p:cNvPicPr>
            <a:picLocks noChangeAspect="1" noChangeArrowheads="1"/>
          </p:cNvPicPr>
          <p:nvPr/>
        </p:nvPicPr>
        <p:blipFill>
          <a:blip r:embed="rId4"/>
          <a:srcRect/>
          <a:stretch>
            <a:fillRect/>
          </a:stretch>
        </p:blipFill>
        <p:spPr bwMode="auto">
          <a:xfrm>
            <a:off x="4144179" y="2066258"/>
            <a:ext cx="1273641" cy="16792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p:cNvPicPr>
            <a:picLocks noChangeAspect="1" noChangeArrowheads="1"/>
          </p:cNvPicPr>
          <p:nvPr/>
        </p:nvPicPr>
        <p:blipFill>
          <a:blip r:embed="rId5"/>
          <a:srcRect/>
          <a:stretch>
            <a:fillRect/>
          </a:stretch>
        </p:blipFill>
        <p:spPr bwMode="auto">
          <a:xfrm>
            <a:off x="2616518" y="2071108"/>
            <a:ext cx="1254442" cy="16626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p:cNvPicPr>
            <a:picLocks noChangeAspect="1" noChangeArrowheads="1"/>
          </p:cNvPicPr>
          <p:nvPr/>
        </p:nvPicPr>
        <p:blipFill>
          <a:blip r:embed="rId6"/>
          <a:srcRect/>
          <a:stretch>
            <a:fillRect/>
          </a:stretch>
        </p:blipFill>
        <p:spPr bwMode="auto">
          <a:xfrm>
            <a:off x="5625209" y="2073091"/>
            <a:ext cx="1566165" cy="1662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Shadows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94690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Let’s look at some results compared to TSD</a:t>
            </a:r>
          </a:p>
          <a:p>
            <a:pPr eaLnBrk="1" hangingPunct="1">
              <a:spcBef>
                <a:spcPts val="200"/>
              </a:spcBef>
              <a:spcAft>
                <a:spcPts val="200"/>
              </a:spcAft>
              <a:buClr>
                <a:schemeClr val="accent6"/>
              </a:buClr>
              <a:buNone/>
              <a:defRPr/>
            </a:pPr>
            <a:endParaRPr lang="en-CA"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1600" baseline="30000" dirty="0" smtClean="0">
              <a:effectLst/>
              <a:ea typeface="ＭＳ Ｐゴシック" pitchFamily="-112" charset="-128"/>
            </a:endParaRPr>
          </a:p>
          <a:p>
            <a:pPr lvl="1" eaLnBrk="1" hangingPunct="1">
              <a:buClr>
                <a:schemeClr val="accent6"/>
              </a:buClr>
              <a:buFont typeface="Wingdings" pitchFamily="-112" charset="2"/>
              <a:buChar char="§"/>
              <a:defRPr/>
            </a:pPr>
            <a:endParaRPr lang="en-CA" sz="1600" dirty="0" smtClean="0">
              <a:effectLst/>
              <a:ea typeface="ＭＳ Ｐゴシック" pitchFamily="-112" charset="-128"/>
            </a:endParaRPr>
          </a:p>
          <a:p>
            <a:pPr lvl="1" eaLnBrk="1" hangingPunct="1">
              <a:buClr>
                <a:schemeClr val="accent6"/>
              </a:buClr>
              <a:buFont typeface="Wingdings" pitchFamily="-112" charset="2"/>
              <a:buChar char="§"/>
              <a:defRPr/>
            </a:pPr>
            <a:endParaRPr lang="en-CA" sz="2000" dirty="0" smtClean="0">
              <a:effectLst/>
              <a:ea typeface="ＭＳ Ｐゴシック" pitchFamily="-112" charset="-128"/>
            </a:endParaRPr>
          </a:p>
          <a:p>
            <a:pPr lvl="1" eaLnBrk="1" hangingPunct="1">
              <a:spcBef>
                <a:spcPts val="200"/>
              </a:spcBef>
              <a:spcAft>
                <a:spcPts val="200"/>
              </a:spcAft>
              <a:buFont typeface="Wingdings" pitchFamily="-112" charset="2"/>
              <a:buChar char="§"/>
              <a:defRPr/>
            </a:pPr>
            <a:endParaRPr lang="en-CA" sz="16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CA" sz="1700" dirty="0" smtClean="0">
              <a:effectLst/>
              <a:ea typeface="ＭＳ Ｐゴシック" pitchFamily="-112" charset="-128"/>
            </a:endParaRPr>
          </a:p>
          <a:p>
            <a:pPr lvl="1" eaLnBrk="1" hangingPunct="1">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750820" y="-121920"/>
            <a:ext cx="1790700" cy="4511040"/>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2050" name="Picture 2" descr="G:\ERIC160GB\Projects\2010 Skin and Shadows Presentation\Raw Images\SSS Images\Money01-ESPSSS-small.png"/>
          <p:cNvPicPr>
            <a:picLocks noChangeAspect="1" noChangeArrowheads="1"/>
          </p:cNvPicPr>
          <p:nvPr/>
        </p:nvPicPr>
        <p:blipFill>
          <a:blip r:embed="rId3"/>
          <a:srcRect/>
          <a:stretch>
            <a:fillRect/>
          </a:stretch>
        </p:blipFill>
        <p:spPr bwMode="auto">
          <a:xfrm>
            <a:off x="3973391" y="0"/>
            <a:ext cx="3341809" cy="4114799"/>
          </a:xfrm>
          <a:prstGeom prst="rect">
            <a:avLst/>
          </a:prstGeom>
          <a:noFill/>
        </p:spPr>
      </p:pic>
      <p:pic>
        <p:nvPicPr>
          <p:cNvPr id="2052" name="Picture 4" descr="G:\ERIC160GB\Projects\2010 Skin and Shadows Presentation\Raw Images\SSS Images\Money01-JHSSS-small.png"/>
          <p:cNvPicPr>
            <a:picLocks noChangeAspect="1" noChangeArrowheads="1"/>
          </p:cNvPicPr>
          <p:nvPr/>
        </p:nvPicPr>
        <p:blipFill>
          <a:blip r:embed="rId4"/>
          <a:srcRect/>
          <a:stretch>
            <a:fillRect/>
          </a:stretch>
        </p:blipFill>
        <p:spPr bwMode="auto">
          <a:xfrm>
            <a:off x="0" y="0"/>
            <a:ext cx="3341810" cy="4114800"/>
          </a:xfrm>
          <a:prstGeom prst="rect">
            <a:avLst/>
          </a:prstGeom>
          <a:noFill/>
        </p:spPr>
      </p:pic>
      <p:sp>
        <p:nvSpPr>
          <p:cNvPr id="5" name="Rectangle 4"/>
          <p:cNvSpPr/>
          <p:nvPr/>
        </p:nvSpPr>
        <p:spPr>
          <a:xfrm>
            <a:off x="0" y="3615809"/>
            <a:ext cx="646331" cy="369332"/>
          </a:xfrm>
          <a:prstGeom prst="rect">
            <a:avLst/>
          </a:prstGeom>
        </p:spPr>
        <p:txBody>
          <a:bodyPr wrap="none">
            <a:spAutoFit/>
          </a:bodyPr>
          <a:lstStyle/>
          <a:p>
            <a:r>
              <a:rPr lang="en-CA" dirty="0" smtClean="0">
                <a:solidFill>
                  <a:srgbClr val="FFFFFF"/>
                </a:solidFill>
                <a:ea typeface="ＭＳ Ｐゴシック" pitchFamily="-112" charset="-128"/>
              </a:rPr>
              <a:t>TSD</a:t>
            </a:r>
            <a:endParaRPr lang="en-CA" dirty="0">
              <a:solidFill>
                <a:srgbClr val="FFFFFF"/>
              </a:solidFill>
            </a:endParaRPr>
          </a:p>
        </p:txBody>
      </p:sp>
      <p:sp>
        <p:nvSpPr>
          <p:cNvPr id="6" name="Rectangle 5"/>
          <p:cNvSpPr/>
          <p:nvPr/>
        </p:nvSpPr>
        <p:spPr>
          <a:xfrm>
            <a:off x="3400425" y="3468469"/>
            <a:ext cx="1304925" cy="646331"/>
          </a:xfrm>
          <a:prstGeom prst="rect">
            <a:avLst/>
          </a:prstGeom>
        </p:spPr>
        <p:txBody>
          <a:bodyPr wrap="square">
            <a:spAutoFit/>
          </a:bodyPr>
          <a:lstStyle/>
          <a:p>
            <a:pPr algn="ctr"/>
            <a:r>
              <a:rPr lang="en-CA" dirty="0" smtClean="0">
                <a:solidFill>
                  <a:srgbClr val="FFFFFF"/>
                </a:solidFill>
                <a:ea typeface="ＭＳ Ｐゴシック" pitchFamily="-112" charset="-128"/>
              </a:rPr>
              <a:t>Pre-</a:t>
            </a:r>
          </a:p>
          <a:p>
            <a:pPr algn="ctr"/>
            <a:r>
              <a:rPr lang="en-CA" dirty="0" smtClean="0">
                <a:solidFill>
                  <a:srgbClr val="FFFFFF"/>
                </a:solidFill>
                <a:ea typeface="ＭＳ Ｐゴシック" pitchFamily="-112" charset="-128"/>
              </a:rPr>
              <a:t>Integrated</a:t>
            </a:r>
            <a:endParaRPr lang="en-CA" dirty="0">
              <a:solidFill>
                <a:srgbClr val="FFFFFF"/>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Results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2050" name="Picture 2" descr="G:\ERIC160GB\Projects\2010 Skin and Shadows Presentation\Raw Images\SSS Images\Money01-ESPSSS-small.png"/>
          <p:cNvPicPr>
            <a:picLocks noChangeAspect="1" noChangeArrowheads="1"/>
          </p:cNvPicPr>
          <p:nvPr/>
        </p:nvPicPr>
        <p:blipFill>
          <a:blip r:embed="rId3"/>
          <a:srcRect/>
          <a:stretch>
            <a:fillRect/>
          </a:stretch>
        </p:blipFill>
        <p:spPr bwMode="auto">
          <a:xfrm>
            <a:off x="0" y="-1239839"/>
            <a:ext cx="7315200" cy="9007269"/>
          </a:xfrm>
          <a:prstGeom prst="rect">
            <a:avLst/>
          </a:prstGeom>
          <a:noFill/>
        </p:spPr>
      </p:pic>
      <p:pic>
        <p:nvPicPr>
          <p:cNvPr id="2052" name="Picture 4" descr="G:\ERIC160GB\Projects\2010 Skin and Shadows Presentation\Raw Images\SSS Images\Money01-JHSSS-small.png"/>
          <p:cNvPicPr>
            <a:picLocks noChangeAspect="1" noChangeArrowheads="1"/>
          </p:cNvPicPr>
          <p:nvPr/>
        </p:nvPicPr>
        <p:blipFill>
          <a:blip r:embed="rId4"/>
          <a:srcRect/>
          <a:stretch>
            <a:fillRect/>
          </a:stretch>
        </p:blipFill>
        <p:spPr bwMode="auto">
          <a:xfrm>
            <a:off x="0" y="-1239839"/>
            <a:ext cx="7315200" cy="9007269"/>
          </a:xfrm>
          <a:prstGeom prst="rect">
            <a:avLst/>
          </a:prstGeom>
          <a:noFill/>
        </p:spPr>
      </p:pic>
      <p:sp>
        <p:nvSpPr>
          <p:cNvPr id="5" name="Rectangle 4"/>
          <p:cNvSpPr/>
          <p:nvPr/>
        </p:nvSpPr>
        <p:spPr>
          <a:xfrm>
            <a:off x="0" y="3745468"/>
            <a:ext cx="646331" cy="369332"/>
          </a:xfrm>
          <a:prstGeom prst="rect">
            <a:avLst/>
          </a:prstGeom>
        </p:spPr>
        <p:txBody>
          <a:bodyPr wrap="none">
            <a:spAutoFit/>
          </a:bodyPr>
          <a:lstStyle/>
          <a:p>
            <a:r>
              <a:rPr lang="en-CA" dirty="0" smtClean="0">
                <a:solidFill>
                  <a:srgbClr val="FFFFFF"/>
                </a:solidFill>
                <a:ea typeface="ＭＳ Ｐゴシック" pitchFamily="-112" charset="-128"/>
              </a:rPr>
              <a:t>TSD</a:t>
            </a:r>
            <a:endParaRPr lang="en-CA" dirty="0">
              <a:solidFill>
                <a:srgbClr val="FFFFFF"/>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Results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2050" name="Picture 2" descr="G:\ERIC160GB\Projects\2010 Skin and Shadows Presentation\Raw Images\SSS Images\Money01-ESPSSS-small.png"/>
          <p:cNvPicPr>
            <a:picLocks noChangeAspect="1" noChangeArrowheads="1"/>
          </p:cNvPicPr>
          <p:nvPr/>
        </p:nvPicPr>
        <p:blipFill>
          <a:blip r:embed="rId3"/>
          <a:srcRect/>
          <a:stretch>
            <a:fillRect/>
          </a:stretch>
        </p:blipFill>
        <p:spPr bwMode="auto">
          <a:xfrm>
            <a:off x="0" y="-1239839"/>
            <a:ext cx="7315200" cy="9007269"/>
          </a:xfrm>
          <a:prstGeom prst="rect">
            <a:avLst/>
          </a:prstGeom>
          <a:noFill/>
        </p:spPr>
      </p:pic>
      <p:sp>
        <p:nvSpPr>
          <p:cNvPr id="4" name="Rectangle 3"/>
          <p:cNvSpPr/>
          <p:nvPr/>
        </p:nvSpPr>
        <p:spPr>
          <a:xfrm>
            <a:off x="0" y="3468469"/>
            <a:ext cx="1304925" cy="646331"/>
          </a:xfrm>
          <a:prstGeom prst="rect">
            <a:avLst/>
          </a:prstGeom>
        </p:spPr>
        <p:txBody>
          <a:bodyPr wrap="square">
            <a:spAutoFit/>
          </a:bodyPr>
          <a:lstStyle/>
          <a:p>
            <a:pPr algn="ctr"/>
            <a:r>
              <a:rPr lang="en-CA" dirty="0" smtClean="0">
                <a:solidFill>
                  <a:srgbClr val="FFFFFF"/>
                </a:solidFill>
                <a:ea typeface="ＭＳ Ｐゴシック" pitchFamily="-112" charset="-128"/>
              </a:rPr>
              <a:t>Pre-</a:t>
            </a:r>
          </a:p>
          <a:p>
            <a:pPr algn="ctr"/>
            <a:r>
              <a:rPr lang="en-CA" dirty="0" smtClean="0">
                <a:solidFill>
                  <a:srgbClr val="FFFFFF"/>
                </a:solidFill>
                <a:ea typeface="ＭＳ Ｐゴシック" pitchFamily="-112" charset="-128"/>
              </a:rPr>
              <a:t>Integrated</a:t>
            </a:r>
            <a:endParaRPr lang="en-CA" dirty="0">
              <a:solidFill>
                <a:srgbClr val="FFFFFF"/>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Results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1026" name="Picture 2" descr="I:\ERIC160GB\Projects\2011 SIGGRAPH Presentation\Raw Images\SSS Images\Small_Capture2a_NoSSS.PNG"/>
          <p:cNvPicPr>
            <a:picLocks noChangeAspect="1" noChangeArrowheads="1"/>
          </p:cNvPicPr>
          <p:nvPr/>
        </p:nvPicPr>
        <p:blipFill>
          <a:blip r:embed="rId3"/>
          <a:srcRect/>
          <a:stretch>
            <a:fillRect/>
          </a:stretch>
        </p:blipFill>
        <p:spPr bwMode="auto">
          <a:xfrm>
            <a:off x="-1" y="0"/>
            <a:ext cx="7315201" cy="4114800"/>
          </a:xfrm>
          <a:prstGeom prst="rect">
            <a:avLst/>
          </a:prstGeom>
          <a:noFill/>
        </p:spPr>
      </p:pic>
      <p:sp>
        <p:nvSpPr>
          <p:cNvPr id="4" name="Rectangle 3"/>
          <p:cNvSpPr/>
          <p:nvPr/>
        </p:nvSpPr>
        <p:spPr>
          <a:xfrm>
            <a:off x="5591175" y="287893"/>
            <a:ext cx="1724025" cy="369332"/>
          </a:xfrm>
          <a:prstGeom prst="rect">
            <a:avLst/>
          </a:prstGeom>
        </p:spPr>
        <p:txBody>
          <a:bodyPr wrap="square">
            <a:spAutoFit/>
          </a:bodyPr>
          <a:lstStyle/>
          <a:p>
            <a:pPr algn="ctr"/>
            <a:r>
              <a:rPr lang="en-CA" dirty="0" smtClean="0">
                <a:solidFill>
                  <a:srgbClr val="FFFFFF"/>
                </a:solidFill>
                <a:ea typeface="ＭＳ Ｐゴシック" pitchFamily="-112" charset="-128"/>
              </a:rPr>
              <a:t>Diffuse</a:t>
            </a:r>
            <a:endParaRPr lang="en-CA" dirty="0">
              <a:solidFill>
                <a:srgbClr val="FFFFFF"/>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Results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2050" name="Picture 2" descr="I:\ERIC160GB\Projects\2011 SIGGRAPH Presentation\Raw Images\SSS Images\Small_Capture2b_JHSSS.PNG"/>
          <p:cNvPicPr>
            <a:picLocks noChangeAspect="1" noChangeArrowheads="1"/>
          </p:cNvPicPr>
          <p:nvPr/>
        </p:nvPicPr>
        <p:blipFill>
          <a:blip r:embed="rId3"/>
          <a:srcRect/>
          <a:stretch>
            <a:fillRect/>
          </a:stretch>
        </p:blipFill>
        <p:spPr bwMode="auto">
          <a:xfrm>
            <a:off x="-1" y="0"/>
            <a:ext cx="7315201" cy="4114799"/>
          </a:xfrm>
          <a:prstGeom prst="rect">
            <a:avLst/>
          </a:prstGeom>
          <a:noFill/>
        </p:spPr>
      </p:pic>
      <p:sp>
        <p:nvSpPr>
          <p:cNvPr id="5" name="Rectangle 4"/>
          <p:cNvSpPr/>
          <p:nvPr/>
        </p:nvSpPr>
        <p:spPr>
          <a:xfrm>
            <a:off x="5591175" y="287893"/>
            <a:ext cx="1724025" cy="369332"/>
          </a:xfrm>
          <a:prstGeom prst="rect">
            <a:avLst/>
          </a:prstGeom>
        </p:spPr>
        <p:txBody>
          <a:bodyPr wrap="square">
            <a:spAutoFit/>
          </a:bodyPr>
          <a:lstStyle/>
          <a:p>
            <a:pPr algn="ctr"/>
            <a:r>
              <a:rPr lang="en-CA" dirty="0" smtClean="0">
                <a:solidFill>
                  <a:srgbClr val="FFFFFF"/>
                </a:solidFill>
                <a:ea typeface="ＭＳ Ｐゴシック" pitchFamily="-112" charset="-128"/>
              </a:rPr>
              <a:t>TSD</a:t>
            </a:r>
            <a:endParaRPr lang="en-CA" dirty="0">
              <a:solidFill>
                <a:srgbClr val="FFFFFF"/>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Results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3074" name="Picture 2" descr="I:\ERIC160GB\Projects\2011 SIGGRAPH Presentation\Raw Images\SSS Images\Small_Capture2c_ESPSSS.PNG"/>
          <p:cNvPicPr>
            <a:picLocks noChangeAspect="1" noChangeArrowheads="1"/>
          </p:cNvPicPr>
          <p:nvPr/>
        </p:nvPicPr>
        <p:blipFill>
          <a:blip r:embed="rId3"/>
          <a:srcRect/>
          <a:stretch>
            <a:fillRect/>
          </a:stretch>
        </p:blipFill>
        <p:spPr bwMode="auto">
          <a:xfrm>
            <a:off x="0" y="0"/>
            <a:ext cx="7315200" cy="4114799"/>
          </a:xfrm>
          <a:prstGeom prst="rect">
            <a:avLst/>
          </a:prstGeom>
          <a:noFill/>
        </p:spPr>
      </p:pic>
      <p:sp>
        <p:nvSpPr>
          <p:cNvPr id="4" name="Rectangle 3"/>
          <p:cNvSpPr/>
          <p:nvPr/>
        </p:nvSpPr>
        <p:spPr>
          <a:xfrm>
            <a:off x="5591175" y="287893"/>
            <a:ext cx="1724025" cy="369332"/>
          </a:xfrm>
          <a:prstGeom prst="rect">
            <a:avLst/>
          </a:prstGeom>
        </p:spPr>
        <p:txBody>
          <a:bodyPr wrap="square">
            <a:spAutoFit/>
          </a:bodyPr>
          <a:lstStyle/>
          <a:p>
            <a:pPr algn="ctr"/>
            <a:r>
              <a:rPr lang="en-CA" dirty="0" smtClean="0">
                <a:solidFill>
                  <a:srgbClr val="FFFFFF"/>
                </a:solidFill>
                <a:ea typeface="ＭＳ Ｐゴシック" pitchFamily="-112" charset="-128"/>
              </a:rPr>
              <a:t>Pre-Integrated</a:t>
            </a:r>
            <a:endParaRPr lang="en-CA" dirty="0">
              <a:solidFill>
                <a:srgbClr val="FFFFFF"/>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Shadows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94690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We need a wide penumbra to get lots of scattering</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We used two different shadow techniques</a:t>
            </a:r>
          </a:p>
          <a:p>
            <a:pPr eaLnBrk="1" hangingPunct="1">
              <a:spcBef>
                <a:spcPts val="200"/>
              </a:spcBef>
              <a:spcAft>
                <a:spcPts val="200"/>
              </a:spcAft>
              <a:buClr>
                <a:schemeClr val="accent6"/>
              </a:buClr>
              <a:buNone/>
              <a:defRPr/>
            </a:pPr>
            <a:endParaRPr lang="en-CA"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In both cases it really helps to use extra shadow maps</a:t>
            </a:r>
          </a:p>
          <a:p>
            <a:pPr lvl="1" eaLnBrk="1" hangingPunct="1">
              <a:buClr>
                <a:schemeClr val="accent6"/>
              </a:buClr>
              <a:buFont typeface="Wingdings" pitchFamily="-112" charset="2"/>
              <a:buChar char="§"/>
              <a:defRPr/>
            </a:pPr>
            <a:r>
              <a:rPr lang="en-CA" sz="1600" dirty="0" smtClean="0">
                <a:effectLst/>
                <a:ea typeface="ＭＳ Ｐゴシック" pitchFamily="-112" charset="-128"/>
              </a:rPr>
              <a:t>We can cheat: only render the head, not the whole scene</a:t>
            </a:r>
          </a:p>
          <a:p>
            <a:pPr lvl="1" eaLnBrk="1" hangingPunct="1">
              <a:buFont typeface="Wingdings" pitchFamily="-112" charset="2"/>
              <a:buChar char="§"/>
              <a:defRPr/>
            </a:pPr>
            <a:r>
              <a:rPr lang="en-CA" sz="1600" dirty="0" smtClean="0">
                <a:effectLst/>
                <a:ea typeface="ＭＳ Ｐゴシック" pitchFamily="-112" charset="-128"/>
              </a:rPr>
              <a:t>Can be as low as 64</a:t>
            </a:r>
            <a:r>
              <a:rPr lang="en-CA" sz="1600" baseline="30000" dirty="0" smtClean="0">
                <a:effectLst/>
                <a:ea typeface="ＭＳ Ｐゴシック" pitchFamily="-112" charset="-128"/>
              </a:rPr>
              <a:t>2</a:t>
            </a:r>
            <a:r>
              <a:rPr lang="en-CA" sz="1600" dirty="0" smtClean="0">
                <a:effectLst/>
                <a:ea typeface="ＭＳ Ｐゴシック" pitchFamily="-112" charset="-128"/>
              </a:rPr>
              <a:t> for one head (preferably 128</a:t>
            </a:r>
            <a:r>
              <a:rPr lang="en-CA" sz="1600" baseline="30000" dirty="0" smtClean="0">
                <a:effectLst/>
                <a:ea typeface="ＭＳ Ｐゴシック" pitchFamily="-112" charset="-128"/>
              </a:rPr>
              <a:t>2</a:t>
            </a:r>
            <a:r>
              <a:rPr lang="en-CA" sz="1600" dirty="0" smtClean="0">
                <a:effectLst/>
                <a:ea typeface="ＭＳ Ｐゴシック" pitchFamily="-112" charset="-128"/>
              </a:rPr>
              <a:t>)</a:t>
            </a:r>
            <a:endParaRPr lang="en-US" sz="1600" baseline="30000" dirty="0" smtClean="0">
              <a:effectLst/>
              <a:ea typeface="ＭＳ Ｐゴシック" pitchFamily="-112" charset="-128"/>
            </a:endParaRPr>
          </a:p>
          <a:p>
            <a:pPr lvl="1" eaLnBrk="1" hangingPunct="1">
              <a:buClr>
                <a:schemeClr val="accent6"/>
              </a:buClr>
              <a:buFont typeface="Wingdings" pitchFamily="-112" charset="2"/>
              <a:buChar char="§"/>
              <a:defRPr/>
            </a:pPr>
            <a:endParaRPr lang="en-CA" sz="1600" dirty="0" smtClean="0">
              <a:effectLst/>
              <a:ea typeface="ＭＳ Ｐゴシック" pitchFamily="-112" charset="-128"/>
            </a:endParaRPr>
          </a:p>
          <a:p>
            <a:pPr lvl="1" eaLnBrk="1" hangingPunct="1">
              <a:buClr>
                <a:schemeClr val="accent6"/>
              </a:buClr>
              <a:buFont typeface="Wingdings" pitchFamily="-112" charset="2"/>
              <a:buChar char="§"/>
              <a:defRPr/>
            </a:pPr>
            <a:endParaRPr lang="en-CA" sz="2000" dirty="0" smtClean="0">
              <a:effectLst/>
              <a:ea typeface="ＭＳ Ｐゴシック" pitchFamily="-112" charset="-128"/>
            </a:endParaRPr>
          </a:p>
          <a:p>
            <a:pPr lvl="1" eaLnBrk="1" hangingPunct="1">
              <a:spcBef>
                <a:spcPts val="200"/>
              </a:spcBef>
              <a:spcAft>
                <a:spcPts val="200"/>
              </a:spcAft>
              <a:buFont typeface="Wingdings" pitchFamily="-112" charset="2"/>
              <a:buChar char="§"/>
              <a:defRPr/>
            </a:pPr>
            <a:endParaRPr lang="en-CA" sz="16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CA" sz="1700" dirty="0" smtClean="0">
              <a:effectLst/>
              <a:ea typeface="ＭＳ Ｐゴシック" pitchFamily="-112" charset="-128"/>
            </a:endParaRPr>
          </a:p>
          <a:p>
            <a:pPr lvl="1" eaLnBrk="1" hangingPunct="1">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Shadows - PCF</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94690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1.) Pixel Quad Amortization </a:t>
            </a:r>
            <a:r>
              <a:rPr lang="en-CA" sz="2000" baseline="-25000" dirty="0" smtClean="0">
                <a:effectLst/>
                <a:ea typeface="ＭＳ Ｐゴシック" pitchFamily="-112" charset="-128"/>
              </a:rPr>
              <a:t>(16 shadow map </a:t>
            </a:r>
            <a:r>
              <a:rPr lang="en-CA" sz="2000" baseline="-25000" dirty="0" err="1" smtClean="0">
                <a:effectLst/>
                <a:ea typeface="ＭＳ Ｐゴシック" pitchFamily="-112" charset="-128"/>
              </a:rPr>
              <a:t>texels</a:t>
            </a:r>
            <a:r>
              <a:rPr lang="en-CA" sz="2000" baseline="-25000" dirty="0" smtClean="0">
                <a:effectLst/>
                <a:ea typeface="ＭＳ Ｐゴシック" pitchFamily="-112" charset="-128"/>
              </a:rPr>
              <a:t> per sample!)</a:t>
            </a: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Pixels are rendered in quads – quad pixels can share work!</a:t>
            </a: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8x8 PCF in 4 samples!</a:t>
            </a: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Requires </a:t>
            </a:r>
            <a:r>
              <a:rPr lang="en-CA" sz="1600" dirty="0" err="1" smtClean="0">
                <a:effectLst/>
                <a:ea typeface="ＭＳ Ｐゴシック" pitchFamily="-112" charset="-128"/>
              </a:rPr>
              <a:t>Nvidia</a:t>
            </a:r>
            <a:r>
              <a:rPr lang="en-CA" sz="1600" dirty="0" smtClean="0">
                <a:effectLst/>
                <a:ea typeface="ＭＳ Ｐゴシック" pitchFamily="-112" charset="-128"/>
              </a:rPr>
              <a:t> card  (but DX11 ‘fine’ </a:t>
            </a:r>
            <a:r>
              <a:rPr lang="en-CA" sz="1600" dirty="0" err="1" smtClean="0">
                <a:effectLst/>
                <a:ea typeface="ＭＳ Ｐゴシック" pitchFamily="-112" charset="-128"/>
              </a:rPr>
              <a:t>ddx</a:t>
            </a:r>
            <a:r>
              <a:rPr lang="en-CA" sz="1600" dirty="0" smtClean="0">
                <a:effectLst/>
                <a:ea typeface="ＭＳ Ｐゴシック" pitchFamily="-112" charset="-128"/>
              </a:rPr>
              <a:t>/</a:t>
            </a:r>
            <a:r>
              <a:rPr lang="en-CA" sz="1600" dirty="0" err="1" smtClean="0">
                <a:effectLst/>
                <a:ea typeface="ＭＳ Ｐゴシック" pitchFamily="-112" charset="-128"/>
              </a:rPr>
              <a:t>ddy</a:t>
            </a:r>
            <a:r>
              <a:rPr lang="en-CA" sz="1600" dirty="0" smtClean="0">
                <a:effectLst/>
                <a:ea typeface="ＭＳ Ｐゴシック" pitchFamily="-112" charset="-128"/>
              </a:rPr>
              <a:t> might fix that)</a:t>
            </a: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Tell me if you try it with DX11 hardware!!</a:t>
            </a: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See </a:t>
            </a:r>
            <a:r>
              <a:rPr lang="en-CA" sz="1600" b="1" dirty="0" smtClean="0">
                <a:effectLst/>
                <a:ea typeface="ＭＳ Ｐゴシック" pitchFamily="-112" charset="-128"/>
              </a:rPr>
              <a:t>GPU Pro 2 </a:t>
            </a:r>
            <a:r>
              <a:rPr lang="en-CA" sz="1600" dirty="0" smtClean="0">
                <a:effectLst/>
                <a:ea typeface="ＭＳ Ｐゴシック" pitchFamily="-112" charset="-128"/>
              </a:rPr>
              <a:t>for details</a:t>
            </a:r>
          </a:p>
          <a:p>
            <a:pPr eaLnBrk="1" hangingPunct="1">
              <a:spcBef>
                <a:spcPts val="200"/>
              </a:spcBef>
              <a:spcAft>
                <a:spcPts val="200"/>
              </a:spcAft>
              <a:buClr>
                <a:schemeClr val="accent6"/>
              </a:buClr>
              <a:buFont typeface="Wingdings" pitchFamily="-112" charset="2"/>
              <a:buChar char="§"/>
              <a:defRPr/>
            </a:pPr>
            <a:endParaRPr lang="en-CA" sz="1700" dirty="0" smtClean="0">
              <a:effectLst/>
              <a:ea typeface="ＭＳ Ｐゴシック" pitchFamily="-112" charset="-128"/>
            </a:endParaRPr>
          </a:p>
          <a:p>
            <a:pPr lvl="1" eaLnBrk="1" hangingPunct="1">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Shadows - VSMs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7318376"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2.) Masked Variance Shadow maps</a:t>
            </a: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Render only the head into it’s own small variance shadow map</a:t>
            </a: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‘Background’ causes bad variance </a:t>
            </a:r>
            <a:r>
              <a:rPr lang="en-CA" sz="1600" dirty="0" err="1" smtClean="0">
                <a:effectLst/>
                <a:ea typeface="ＭＳ Ｐゴシック" pitchFamily="-112" charset="-128"/>
              </a:rPr>
              <a:t>artifacts</a:t>
            </a:r>
            <a:r>
              <a:rPr lang="en-CA" sz="1600" dirty="0" smtClean="0">
                <a:effectLst/>
                <a:ea typeface="ＭＳ Ｐゴシック" pitchFamily="-112" charset="-128"/>
              </a:rPr>
              <a:t>!</a:t>
            </a: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Include an extra channel as background mask (</a:t>
            </a:r>
            <a:r>
              <a:rPr lang="en-CA" sz="1600" dirty="0" err="1" smtClean="0">
                <a:effectLst/>
                <a:ea typeface="ＭＳ Ｐゴシック" pitchFamily="-112" charset="-128"/>
              </a:rPr>
              <a:t>eg</a:t>
            </a:r>
            <a:r>
              <a:rPr lang="en-CA" sz="1600" dirty="0" smtClean="0">
                <a:effectLst/>
                <a:ea typeface="ＭＳ Ｐゴシック" pitchFamily="-112" charset="-128"/>
              </a:rPr>
              <a:t>. A2B10G10R10)</a:t>
            </a: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Blur the variance shadow map and mask</a:t>
            </a: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Correct variance sample to remove the background percentage</a:t>
            </a: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Correct the shadow calculation accordingly </a:t>
            </a:r>
          </a:p>
          <a:p>
            <a:pPr lvl="2"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Background percentage = not shadowed</a:t>
            </a:r>
          </a:p>
          <a:p>
            <a:pPr eaLnBrk="1" hangingPunct="1">
              <a:spcBef>
                <a:spcPts val="200"/>
              </a:spcBef>
              <a:spcAft>
                <a:spcPts val="200"/>
              </a:spcAft>
              <a:buClr>
                <a:schemeClr val="accent6"/>
              </a:buClr>
              <a:buFont typeface="Wingdings" pitchFamily="-112" charset="2"/>
              <a:buChar char="§"/>
              <a:defRPr/>
            </a:pPr>
            <a:endParaRPr lang="en-CA" sz="1700" dirty="0" smtClean="0">
              <a:effectLst/>
              <a:ea typeface="ＭＳ Ｐゴシック" pitchFamily="-112" charset="-128"/>
            </a:endParaRPr>
          </a:p>
          <a:p>
            <a:pPr lvl="1" eaLnBrk="1" hangingPunct="1">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Subsurface Scattering - TSD</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US" sz="2000" dirty="0" smtClean="0">
                <a:effectLst/>
                <a:ea typeface="ＭＳ Ｐゴシック" pitchFamily="-112" charset="-128"/>
              </a:rPr>
              <a:t>NVIDIA Human Head</a:t>
            </a:r>
          </a:p>
          <a:p>
            <a:pPr lvl="1" eaLnBrk="1" hangingPunct="1">
              <a:buClr>
                <a:schemeClr val="accent6"/>
              </a:buClr>
              <a:buFont typeface="Wingdings" pitchFamily="-112" charset="2"/>
              <a:buChar char="§"/>
              <a:defRPr/>
            </a:pPr>
            <a:r>
              <a:rPr lang="en-US" sz="1700" dirty="0" smtClean="0">
                <a:effectLst/>
                <a:ea typeface="ＭＳ Ｐゴシック" pitchFamily="-112" charset="-128"/>
              </a:rPr>
              <a:t>Gold standard for quality in real-time</a:t>
            </a:r>
          </a:p>
          <a:p>
            <a:pPr lvl="1" eaLnBrk="1" hangingPunct="1">
              <a:buClr>
                <a:schemeClr val="accent6"/>
              </a:buClr>
              <a:buFont typeface="Wingdings" pitchFamily="-112" charset="2"/>
              <a:buChar char="§"/>
              <a:defRPr/>
            </a:pPr>
            <a:r>
              <a:rPr lang="en-US" sz="1700" dirty="0" smtClean="0">
                <a:effectLst/>
                <a:ea typeface="ＭＳ Ｐゴシック" pitchFamily="-112" charset="-128"/>
              </a:rPr>
              <a:t>Helps to have high quality head scan</a:t>
            </a:r>
          </a:p>
        </p:txBody>
      </p:sp>
      <p:pic>
        <p:nvPicPr>
          <p:cNvPr id="6" name="Picture 2"/>
          <p:cNvPicPr>
            <a:picLocks noChangeAspect="1" noChangeArrowheads="1"/>
          </p:cNvPicPr>
          <p:nvPr/>
        </p:nvPicPr>
        <p:blipFill>
          <a:blip r:embed="rId3"/>
          <a:srcRect/>
          <a:stretch>
            <a:fillRect/>
          </a:stretch>
        </p:blipFill>
        <p:spPr bwMode="auto">
          <a:xfrm>
            <a:off x="5015609" y="901516"/>
            <a:ext cx="1566165" cy="1662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Filmic Tone-mapping</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7070726"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All the images today use filmic tone-mapping</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Certain shots (</a:t>
            </a:r>
            <a:r>
              <a:rPr lang="en-CA" sz="2000" dirty="0" err="1" smtClean="0">
                <a:effectLst/>
                <a:ea typeface="ＭＳ Ｐゴシック" pitchFamily="-112" charset="-128"/>
              </a:rPr>
              <a:t>eg</a:t>
            </a:r>
            <a:r>
              <a:rPr lang="en-CA" sz="2000" dirty="0" smtClean="0">
                <a:effectLst/>
                <a:ea typeface="ＭＳ Ｐゴシック" pitchFamily="-112" charset="-128"/>
              </a:rPr>
              <a:t>. sunlight) need a lot of light</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Scattering occurs at the dark end of dynamic range</a:t>
            </a: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If we try capture the bright light</a:t>
            </a: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We invariably crush the darks into a small dynamic range</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In summary, we need high dynamic range!</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And a way to map it nicely to a LDR display</a:t>
            </a:r>
          </a:p>
          <a:p>
            <a:pPr eaLnBrk="1" hangingPunct="1">
              <a:spcBef>
                <a:spcPts val="200"/>
              </a:spcBef>
              <a:spcAft>
                <a:spcPts val="200"/>
              </a:spcAft>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Filmic Tone-mapping</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Kodak film </a:t>
            </a:r>
          </a:p>
          <a:p>
            <a:pPr eaLnBrk="1" hangingPunct="1">
              <a:spcBef>
                <a:spcPts val="200"/>
              </a:spcBef>
              <a:spcAft>
                <a:spcPts val="200"/>
              </a:spcAft>
              <a:buClr>
                <a:schemeClr val="accent6"/>
              </a:buClr>
              <a:buNone/>
              <a:defRPr/>
            </a:pPr>
            <a:r>
              <a:rPr lang="en-CA" sz="2000" dirty="0" smtClean="0">
                <a:effectLst/>
                <a:ea typeface="ＭＳ Ｐゴシック" pitchFamily="-112" charset="-128"/>
              </a:rPr>
              <a:t>	response curves</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This is a nice</a:t>
            </a:r>
          </a:p>
          <a:p>
            <a:pPr eaLnBrk="1" hangingPunct="1">
              <a:spcBef>
                <a:spcPts val="200"/>
              </a:spcBef>
              <a:spcAft>
                <a:spcPts val="200"/>
              </a:spcAft>
              <a:buClr>
                <a:schemeClr val="accent6"/>
              </a:buClr>
              <a:buNone/>
              <a:defRPr/>
            </a:pPr>
            <a:r>
              <a:rPr lang="en-CA" sz="2000" dirty="0" smtClean="0">
                <a:effectLst/>
                <a:ea typeface="ＭＳ Ｐゴシック" pitchFamily="-112" charset="-128"/>
              </a:rPr>
              <a:t>	approximation: </a:t>
            </a:r>
            <a:r>
              <a:rPr lang="en-CA" sz="2000" baseline="-25000" dirty="0" smtClean="0">
                <a:effectLst/>
                <a:ea typeface="ＭＳ Ｐゴシック" pitchFamily="-112" charset="-128"/>
              </a:rPr>
              <a:t>(</a:t>
            </a:r>
            <a:r>
              <a:rPr lang="en-CA" sz="2000" baseline="-25000" dirty="0" err="1" smtClean="0">
                <a:effectLst/>
                <a:ea typeface="ＭＳ Ｐゴシック" pitchFamily="-112" charset="-128"/>
              </a:rPr>
              <a:t>Hejl</a:t>
            </a:r>
            <a:r>
              <a:rPr lang="en-CA" sz="2000" baseline="-25000" dirty="0" smtClean="0">
                <a:effectLst/>
                <a:ea typeface="ＭＳ Ｐゴシック" pitchFamily="-112" charset="-128"/>
              </a:rPr>
              <a:t> 2009)</a:t>
            </a:r>
            <a:endParaRPr lang="en-CA"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CA" sz="1200" dirty="0" smtClean="0">
              <a:effectLst/>
              <a:ea typeface="ＭＳ Ｐゴシック" pitchFamily="-112" charset="-128"/>
            </a:endParaRPr>
          </a:p>
          <a:p>
            <a:pPr eaLnBrk="1" hangingPunct="1">
              <a:spcBef>
                <a:spcPts val="200"/>
              </a:spcBef>
              <a:spcAft>
                <a:spcPts val="200"/>
              </a:spcAft>
              <a:buClr>
                <a:schemeClr val="accent6"/>
              </a:buClr>
              <a:buNone/>
              <a:defRPr/>
            </a:pPr>
            <a:r>
              <a:rPr lang="en-CA" sz="1200" dirty="0" smtClean="0">
                <a:effectLst/>
                <a:ea typeface="ＭＳ Ｐゴシック" pitchFamily="-112" charset="-128"/>
              </a:rPr>
              <a:t>x = max(0, LinearColor-0.004);</a:t>
            </a:r>
          </a:p>
          <a:p>
            <a:pPr eaLnBrk="1" hangingPunct="1">
              <a:spcBef>
                <a:spcPts val="200"/>
              </a:spcBef>
              <a:spcAft>
                <a:spcPts val="200"/>
              </a:spcAft>
              <a:buClr>
                <a:schemeClr val="accent6"/>
              </a:buClr>
              <a:buNone/>
              <a:defRPr/>
            </a:pPr>
            <a:r>
              <a:rPr lang="en-CA" sz="1200" dirty="0" err="1" smtClean="0">
                <a:effectLst/>
                <a:ea typeface="ＭＳ Ｐゴシック" pitchFamily="-112" charset="-128"/>
              </a:rPr>
              <a:t>GammaColor</a:t>
            </a:r>
            <a:r>
              <a:rPr lang="en-CA" sz="1200" dirty="0" smtClean="0">
                <a:effectLst/>
                <a:ea typeface="ＭＳ Ｐゴシック" pitchFamily="-112" charset="-128"/>
              </a:rPr>
              <a:t> = (x*(6.2*x+0.5))/</a:t>
            </a:r>
          </a:p>
          <a:p>
            <a:pPr eaLnBrk="1" hangingPunct="1">
              <a:spcBef>
                <a:spcPts val="200"/>
              </a:spcBef>
              <a:spcAft>
                <a:spcPts val="200"/>
              </a:spcAft>
              <a:buClr>
                <a:schemeClr val="accent6"/>
              </a:buClr>
              <a:buNone/>
              <a:defRPr/>
            </a:pPr>
            <a:r>
              <a:rPr lang="en-CA" sz="1200" dirty="0" smtClean="0">
                <a:effectLst/>
                <a:ea typeface="ＭＳ Ｐゴシック" pitchFamily="-112" charset="-128"/>
              </a:rPr>
              <a:t>                                    (x*(6.2*x+1.7)+0.06);</a:t>
            </a:r>
          </a:p>
          <a:p>
            <a:pPr eaLnBrk="1" hangingPunct="1">
              <a:spcBef>
                <a:spcPts val="200"/>
              </a:spcBef>
              <a:spcAft>
                <a:spcPts val="200"/>
              </a:spcAft>
              <a:buClr>
                <a:schemeClr val="accent6"/>
              </a:buClr>
              <a:buNone/>
              <a:defRPr/>
            </a:pPr>
            <a:r>
              <a:rPr lang="en-CA" sz="2000" dirty="0" smtClean="0">
                <a:effectLst/>
                <a:ea typeface="ＭＳ Ｐゴシック" pitchFamily="-112" charset="-128"/>
              </a:rPr>
              <a:t>	</a:t>
            </a:r>
            <a:endParaRPr lang="en-CA" sz="2000" baseline="-25000" dirty="0" smtClean="0">
              <a:effectLst/>
              <a:ea typeface="ＭＳ Ｐゴシック" pitchFamily="-112" charset="-128"/>
            </a:endParaRPr>
          </a:p>
          <a:p>
            <a:pPr eaLnBrk="1" hangingPunct="1">
              <a:spcBef>
                <a:spcPts val="200"/>
              </a:spcBef>
              <a:spcAft>
                <a:spcPts val="200"/>
              </a:spcAft>
              <a:buClr>
                <a:schemeClr val="accent6"/>
              </a:buClr>
              <a:buNone/>
              <a:defRPr/>
            </a:pPr>
            <a:endParaRPr lang="en-CA" sz="2000" baseline="-25000" dirty="0" smtClean="0">
              <a:effectLst/>
              <a:ea typeface="ＭＳ Ｐゴシック" pitchFamily="-112" charset="-128"/>
            </a:endParaRPr>
          </a:p>
          <a:p>
            <a:pPr eaLnBrk="1" hangingPunct="1">
              <a:spcBef>
                <a:spcPts val="200"/>
              </a:spcBef>
              <a:spcAft>
                <a:spcPts val="200"/>
              </a:spcAft>
              <a:buClr>
                <a:schemeClr val="accent6"/>
              </a:buClr>
              <a:buNone/>
              <a:defRPr/>
            </a:pPr>
            <a:endParaRPr lang="en-CA"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CA"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4" name="Picture 3"/>
          <p:cNvPicPr>
            <a:picLocks noChangeAspect="1" noChangeArrowheads="1"/>
          </p:cNvPicPr>
          <p:nvPr/>
        </p:nvPicPr>
        <p:blipFill>
          <a:blip r:embed="rId3"/>
          <a:srcRect/>
          <a:stretch>
            <a:fillRect/>
          </a:stretch>
        </p:blipFill>
        <p:spPr bwMode="auto">
          <a:xfrm>
            <a:off x="3619500" y="647748"/>
            <a:ext cx="3695700" cy="3467052"/>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Filmic Tone-mapping</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Without filmic </a:t>
            </a:r>
            <a:r>
              <a:rPr lang="en-CA" sz="2000" dirty="0" err="1" smtClean="0">
                <a:effectLst/>
                <a:ea typeface="ＭＳ Ｐゴシック" pitchFamily="-112" charset="-128"/>
              </a:rPr>
              <a:t>tonemap</a:t>
            </a:r>
            <a:endParaRPr lang="en-CA"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1x intensity</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Larger size</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Boring!</a:t>
            </a:r>
          </a:p>
          <a:p>
            <a:pPr eaLnBrk="1" hangingPunct="1">
              <a:spcBef>
                <a:spcPts val="200"/>
              </a:spcBef>
              <a:spcAft>
                <a:spcPts val="200"/>
              </a:spcAft>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11" name="Picture 10" descr="C:\Users\Eric\Desktop\Spheres\Not Tonemapped\R08_I04_NT.PNG"/>
          <p:cNvPicPr>
            <a:picLocks noChangeAspect="1" noChangeArrowheads="1"/>
          </p:cNvPicPr>
          <p:nvPr/>
        </p:nvPicPr>
        <p:blipFill>
          <a:blip r:embed="rId3"/>
          <a:srcRect/>
          <a:stretch>
            <a:fillRect/>
          </a:stretch>
        </p:blipFill>
        <p:spPr bwMode="auto">
          <a:xfrm>
            <a:off x="3771900" y="952500"/>
            <a:ext cx="2914650" cy="2914650"/>
          </a:xfrm>
          <a:prstGeom prst="rect">
            <a:avLst/>
          </a:prstGeom>
          <a:noFill/>
        </p:spPr>
      </p:pic>
      <p:pic>
        <p:nvPicPr>
          <p:cNvPr id="1026" name="Picture 2" descr="C:\Users\Eric\Desktop\Spheres\Not Tonemapped\R08_I01_NT.PNG"/>
          <p:cNvPicPr>
            <a:picLocks noChangeAspect="1" noChangeArrowheads="1"/>
          </p:cNvPicPr>
          <p:nvPr/>
        </p:nvPicPr>
        <p:blipFill>
          <a:blip r:embed="rId4"/>
          <a:srcRect/>
          <a:stretch>
            <a:fillRect/>
          </a:stretch>
        </p:blipFill>
        <p:spPr bwMode="auto">
          <a:xfrm>
            <a:off x="3771901" y="962026"/>
            <a:ext cx="2943224" cy="2943224"/>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Filmic Tone-mapping</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Without filmic </a:t>
            </a:r>
            <a:r>
              <a:rPr lang="en-CA" sz="2000" dirty="0" err="1" smtClean="0">
                <a:effectLst/>
                <a:ea typeface="ＭＳ Ｐゴシック" pitchFamily="-112" charset="-128"/>
              </a:rPr>
              <a:t>tonemap</a:t>
            </a:r>
            <a:endParaRPr lang="en-CA"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4x intensity</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More interesting, but!</a:t>
            </a:r>
          </a:p>
          <a:p>
            <a:pPr eaLnBrk="1" hangingPunct="1">
              <a:spcBef>
                <a:spcPts val="200"/>
              </a:spcBef>
              <a:spcAft>
                <a:spcPts val="200"/>
              </a:spcAft>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11" name="Picture 10" descr="C:\Users\Eric\Desktop\Spheres\Not Tonemapped\R08_I04_NT.PNG"/>
          <p:cNvPicPr>
            <a:picLocks noChangeAspect="1" noChangeArrowheads="1"/>
          </p:cNvPicPr>
          <p:nvPr/>
        </p:nvPicPr>
        <p:blipFill>
          <a:blip r:embed="rId3"/>
          <a:srcRect/>
          <a:stretch>
            <a:fillRect/>
          </a:stretch>
        </p:blipFill>
        <p:spPr bwMode="auto">
          <a:xfrm>
            <a:off x="3771900" y="952500"/>
            <a:ext cx="2914650" cy="2914650"/>
          </a:xfrm>
          <a:prstGeom prst="rect">
            <a:avLst/>
          </a:prstGeom>
          <a:noFill/>
        </p:spPr>
      </p:pic>
      <p:cxnSp>
        <p:nvCxnSpPr>
          <p:cNvPr id="6" name="Straight Arrow Connector 5"/>
          <p:cNvCxnSpPr/>
          <p:nvPr/>
        </p:nvCxnSpPr>
        <p:spPr>
          <a:xfrm>
            <a:off x="2838450" y="2600325"/>
            <a:ext cx="971550" cy="266701"/>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
        <p:nvSpPr>
          <p:cNvPr id="9" name="Rectangle 8"/>
          <p:cNvSpPr/>
          <p:nvPr/>
        </p:nvSpPr>
        <p:spPr>
          <a:xfrm>
            <a:off x="1346944" y="2421374"/>
            <a:ext cx="1858201" cy="615553"/>
          </a:xfrm>
          <a:prstGeom prst="rect">
            <a:avLst/>
          </a:prstGeom>
        </p:spPr>
        <p:txBody>
          <a:bodyPr wrap="square">
            <a:spAutoFit/>
          </a:bodyPr>
          <a:lstStyle/>
          <a:p>
            <a:pPr algn="ctr" eaLnBrk="1" hangingPunct="1">
              <a:spcBef>
                <a:spcPts val="200"/>
              </a:spcBef>
              <a:spcAft>
                <a:spcPts val="200"/>
              </a:spcAft>
              <a:defRPr/>
            </a:pPr>
            <a:r>
              <a:rPr lang="en-US" sz="1700" dirty="0" smtClean="0">
                <a:ea typeface="ＭＳ Ｐゴシック" pitchFamily="-112" charset="-128"/>
              </a:rPr>
              <a:t>Saturated (clamped  to 1.0)</a:t>
            </a:r>
          </a:p>
        </p:txBody>
      </p:sp>
      <p:cxnSp>
        <p:nvCxnSpPr>
          <p:cNvPr id="20" name="Straight Arrow Connector 19"/>
          <p:cNvCxnSpPr/>
          <p:nvPr/>
        </p:nvCxnSpPr>
        <p:spPr>
          <a:xfrm flipV="1">
            <a:off x="2857500" y="1695450"/>
            <a:ext cx="990600" cy="923926"/>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
        <p:nvSpPr>
          <p:cNvPr id="24" name="Rectangle 23"/>
          <p:cNvSpPr/>
          <p:nvPr/>
        </p:nvSpPr>
        <p:spPr>
          <a:xfrm>
            <a:off x="5642719" y="3499247"/>
            <a:ext cx="1858201" cy="615553"/>
          </a:xfrm>
          <a:prstGeom prst="rect">
            <a:avLst/>
          </a:prstGeom>
        </p:spPr>
        <p:txBody>
          <a:bodyPr wrap="square">
            <a:spAutoFit/>
          </a:bodyPr>
          <a:lstStyle/>
          <a:p>
            <a:pPr algn="ctr" eaLnBrk="1" hangingPunct="1">
              <a:spcBef>
                <a:spcPts val="200"/>
              </a:spcBef>
              <a:spcAft>
                <a:spcPts val="200"/>
              </a:spcAft>
              <a:defRPr/>
            </a:pPr>
            <a:r>
              <a:rPr lang="en-US" sz="1700" dirty="0" smtClean="0">
                <a:ea typeface="ＭＳ Ｐゴシック" pitchFamily="-112" charset="-128"/>
              </a:rPr>
              <a:t>Less saturated  blacks</a:t>
            </a:r>
          </a:p>
        </p:txBody>
      </p:sp>
      <p:cxnSp>
        <p:nvCxnSpPr>
          <p:cNvPr id="25" name="Straight Arrow Connector 24"/>
          <p:cNvCxnSpPr>
            <a:stCxn id="24" idx="0"/>
          </p:cNvCxnSpPr>
          <p:nvPr/>
        </p:nvCxnSpPr>
        <p:spPr>
          <a:xfrm rot="16200000" flipH="1" flipV="1">
            <a:off x="6378557" y="3330990"/>
            <a:ext cx="25006" cy="361520"/>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Filmic Tone-mapping</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With filmic </a:t>
            </a:r>
            <a:r>
              <a:rPr lang="en-CA" sz="2000" dirty="0" err="1" smtClean="0">
                <a:effectLst/>
                <a:ea typeface="ＭＳ Ｐゴシック" pitchFamily="-112" charset="-128"/>
              </a:rPr>
              <a:t>tonemap</a:t>
            </a:r>
            <a:endParaRPr lang="en-CA"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4x intensity</a:t>
            </a:r>
          </a:p>
          <a:p>
            <a:pPr eaLnBrk="1" hangingPunct="1">
              <a:spcBef>
                <a:spcPts val="200"/>
              </a:spcBef>
              <a:spcAft>
                <a:spcPts val="200"/>
              </a:spcAft>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11" name="Picture 10" descr="C:\Users\Eric\Desktop\Spheres\Not Tonemapped\R08_I04_NT.PNG"/>
          <p:cNvPicPr>
            <a:picLocks noChangeAspect="1" noChangeArrowheads="1"/>
          </p:cNvPicPr>
          <p:nvPr/>
        </p:nvPicPr>
        <p:blipFill>
          <a:blip r:embed="rId3"/>
          <a:srcRect/>
          <a:stretch>
            <a:fillRect/>
          </a:stretch>
        </p:blipFill>
        <p:spPr bwMode="auto">
          <a:xfrm>
            <a:off x="3771900" y="952500"/>
            <a:ext cx="2914650" cy="2914650"/>
          </a:xfrm>
          <a:prstGeom prst="rect">
            <a:avLst/>
          </a:prstGeom>
          <a:noFill/>
        </p:spPr>
      </p:pic>
      <p:pic>
        <p:nvPicPr>
          <p:cNvPr id="12" name="Picture 11" descr="C:\Users\Eric\Desktop\Spheres\Tonemapped\R08_I04_T.PNG"/>
          <p:cNvPicPr>
            <a:picLocks noChangeAspect="1" noChangeArrowheads="1"/>
          </p:cNvPicPr>
          <p:nvPr/>
        </p:nvPicPr>
        <p:blipFill>
          <a:blip r:embed="rId4"/>
          <a:srcRect/>
          <a:stretch>
            <a:fillRect/>
          </a:stretch>
        </p:blipFill>
        <p:spPr bwMode="auto">
          <a:xfrm>
            <a:off x="3771900" y="952500"/>
            <a:ext cx="2914650" cy="2914650"/>
          </a:xfrm>
          <a:prstGeom prst="rect">
            <a:avLst/>
          </a:prstGeom>
          <a:noFill/>
        </p:spPr>
      </p:pic>
      <p:sp>
        <p:nvSpPr>
          <p:cNvPr id="6" name="Rectangle 5"/>
          <p:cNvSpPr/>
          <p:nvPr/>
        </p:nvSpPr>
        <p:spPr>
          <a:xfrm>
            <a:off x="5642719" y="3499247"/>
            <a:ext cx="1858201" cy="615553"/>
          </a:xfrm>
          <a:prstGeom prst="rect">
            <a:avLst/>
          </a:prstGeom>
        </p:spPr>
        <p:txBody>
          <a:bodyPr wrap="square">
            <a:spAutoFit/>
          </a:bodyPr>
          <a:lstStyle/>
          <a:p>
            <a:pPr algn="ctr" eaLnBrk="1" hangingPunct="1">
              <a:spcBef>
                <a:spcPts val="200"/>
              </a:spcBef>
              <a:spcAft>
                <a:spcPts val="200"/>
              </a:spcAft>
              <a:defRPr/>
            </a:pPr>
            <a:r>
              <a:rPr lang="en-US" sz="1700" dirty="0" smtClean="0">
                <a:ea typeface="ＭＳ Ｐゴシック" pitchFamily="-112" charset="-128"/>
              </a:rPr>
              <a:t>Saturated    blacks</a:t>
            </a:r>
          </a:p>
        </p:txBody>
      </p:sp>
      <p:cxnSp>
        <p:nvCxnSpPr>
          <p:cNvPr id="7" name="Straight Arrow Connector 6"/>
          <p:cNvCxnSpPr/>
          <p:nvPr/>
        </p:nvCxnSpPr>
        <p:spPr>
          <a:xfrm rot="16200000" flipH="1" flipV="1">
            <a:off x="6378557" y="3330990"/>
            <a:ext cx="25006" cy="361520"/>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Filmic Tone-mapping</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Without filmic </a:t>
            </a:r>
            <a:r>
              <a:rPr lang="en-CA" sz="2000" dirty="0" err="1" smtClean="0">
                <a:effectLst/>
                <a:ea typeface="ＭＳ Ｐゴシック" pitchFamily="-112" charset="-128"/>
              </a:rPr>
              <a:t>tonemap</a:t>
            </a:r>
            <a:endParaRPr lang="en-CA"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11" name="Picture 10" descr="C:\Users\Eric\Desktop\Spheres\Not Tonemapped\R08_I04_NT.PNG"/>
          <p:cNvPicPr>
            <a:picLocks noChangeAspect="1" noChangeArrowheads="1"/>
          </p:cNvPicPr>
          <p:nvPr/>
        </p:nvPicPr>
        <p:blipFill>
          <a:blip r:embed="rId3"/>
          <a:srcRect/>
          <a:stretch>
            <a:fillRect/>
          </a:stretch>
        </p:blipFill>
        <p:spPr bwMode="auto">
          <a:xfrm>
            <a:off x="3771900" y="952500"/>
            <a:ext cx="2914650" cy="2914650"/>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Filmic Tone-mapping</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With filmic </a:t>
            </a:r>
            <a:r>
              <a:rPr lang="en-CA" sz="2000" dirty="0" err="1" smtClean="0">
                <a:effectLst/>
                <a:ea typeface="ＭＳ Ｐゴシック" pitchFamily="-112" charset="-128"/>
              </a:rPr>
              <a:t>tonemap</a:t>
            </a:r>
            <a:endParaRPr lang="en-CA"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11" name="Picture 10" descr="C:\Users\Eric\Desktop\Spheres\Not Tonemapped\R08_I04_NT.PNG"/>
          <p:cNvPicPr>
            <a:picLocks noChangeAspect="1" noChangeArrowheads="1"/>
          </p:cNvPicPr>
          <p:nvPr/>
        </p:nvPicPr>
        <p:blipFill>
          <a:blip r:embed="rId3"/>
          <a:srcRect/>
          <a:stretch>
            <a:fillRect/>
          </a:stretch>
        </p:blipFill>
        <p:spPr bwMode="auto">
          <a:xfrm>
            <a:off x="3771900" y="952500"/>
            <a:ext cx="2914650" cy="2914650"/>
          </a:xfrm>
          <a:prstGeom prst="rect">
            <a:avLst/>
          </a:prstGeom>
          <a:noFill/>
        </p:spPr>
      </p:pic>
      <p:pic>
        <p:nvPicPr>
          <p:cNvPr id="12" name="Picture 11" descr="C:\Users\Eric\Desktop\Spheres\Tonemapped\R08_I04_T.PNG"/>
          <p:cNvPicPr>
            <a:picLocks noChangeAspect="1" noChangeArrowheads="1"/>
          </p:cNvPicPr>
          <p:nvPr/>
        </p:nvPicPr>
        <p:blipFill>
          <a:blip r:embed="rId4"/>
          <a:srcRect/>
          <a:stretch>
            <a:fillRect/>
          </a:stretch>
        </p:blipFill>
        <p:spPr bwMode="auto">
          <a:xfrm>
            <a:off x="3771900" y="952500"/>
            <a:ext cx="2914650" cy="2914650"/>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Filmic Tone-mapping</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Digital cameras also have</a:t>
            </a:r>
          </a:p>
          <a:p>
            <a:pPr eaLnBrk="1" hangingPunct="1">
              <a:spcBef>
                <a:spcPts val="200"/>
              </a:spcBef>
              <a:spcAft>
                <a:spcPts val="200"/>
              </a:spcAft>
              <a:buClr>
                <a:schemeClr val="accent6"/>
              </a:buClr>
              <a:buNone/>
              <a:defRPr/>
            </a:pPr>
            <a:r>
              <a:rPr lang="en-CA" sz="2000" dirty="0" smtClean="0">
                <a:effectLst/>
                <a:ea typeface="ＭＳ Ｐゴシック" pitchFamily="-112" charset="-128"/>
              </a:rPr>
              <a:t>	this problem!</a:t>
            </a:r>
          </a:p>
          <a:p>
            <a:pPr eaLnBrk="1" hangingPunct="1">
              <a:spcBef>
                <a:spcPts val="200"/>
              </a:spcBef>
              <a:spcAft>
                <a:spcPts val="200"/>
              </a:spcAft>
              <a:buClr>
                <a:schemeClr val="accent6"/>
              </a:buClr>
              <a:buNone/>
              <a:defRPr/>
            </a:pPr>
            <a:endParaRPr lang="en-CA"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Left side is desired look</a:t>
            </a: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Right side is blown out</a:t>
            </a:r>
          </a:p>
          <a:p>
            <a:pPr eaLnBrk="1" hangingPunct="1">
              <a:spcBef>
                <a:spcPts val="200"/>
              </a:spcBef>
              <a:spcAft>
                <a:spcPts val="200"/>
              </a:spcAft>
              <a:buClr>
                <a:schemeClr val="accent6"/>
              </a:buClr>
              <a:buFont typeface="Wingdings" pitchFamily="-112" charset="2"/>
              <a:buChar char="§"/>
              <a:defRPr/>
            </a:pPr>
            <a:endParaRPr lang="en-CA"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Film is much better</a:t>
            </a:r>
          </a:p>
          <a:p>
            <a:pPr eaLnBrk="1" hangingPunct="1">
              <a:spcBef>
                <a:spcPts val="200"/>
              </a:spcBef>
              <a:spcAft>
                <a:spcPts val="200"/>
              </a:spcAft>
              <a:buClr>
                <a:schemeClr val="accent6"/>
              </a:buClr>
              <a:buFont typeface="Wingdings" pitchFamily="-112" charset="2"/>
              <a:buChar char="§"/>
              <a:defRPr/>
            </a:pPr>
            <a:endParaRPr lang="en-CA" sz="2000" dirty="0" smtClean="0">
              <a:effectLst/>
              <a:ea typeface="ＭＳ Ｐゴシック" pitchFamily="-112" charset="-128"/>
            </a:endParaRPr>
          </a:p>
          <a:p>
            <a:pPr eaLnBrk="1" hangingPunct="1">
              <a:spcBef>
                <a:spcPts val="200"/>
              </a:spcBef>
              <a:spcAft>
                <a:spcPts val="200"/>
              </a:spcAft>
              <a:buClr>
                <a:schemeClr val="accent6"/>
              </a:buClr>
              <a:buNone/>
              <a:defRPr/>
            </a:pPr>
            <a:r>
              <a:rPr lang="en-CA" sz="2000" dirty="0" smtClean="0">
                <a:effectLst/>
                <a:ea typeface="ＭＳ Ｐゴシック" pitchFamily="-112" charset="-128"/>
              </a:rPr>
              <a:t>	</a:t>
            </a:r>
          </a:p>
          <a:p>
            <a:pPr eaLnBrk="1" hangingPunct="1">
              <a:spcBef>
                <a:spcPts val="200"/>
              </a:spcBef>
              <a:spcAft>
                <a:spcPts val="200"/>
              </a:spcAft>
              <a:buClr>
                <a:schemeClr val="accent6"/>
              </a:buClr>
              <a:buFont typeface="Wingdings" pitchFamily="-112" charset="2"/>
              <a:buChar char="§"/>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6" name="Picture 2" descr="C:\Users\Eric\Downloads\curvature.jpg"/>
          <p:cNvPicPr>
            <a:picLocks noChangeAspect="1" noChangeArrowheads="1"/>
          </p:cNvPicPr>
          <p:nvPr/>
        </p:nvPicPr>
        <p:blipFill>
          <a:blip r:embed="rId3"/>
          <a:srcRect/>
          <a:stretch>
            <a:fillRect/>
          </a:stretch>
        </p:blipFill>
        <p:spPr bwMode="auto">
          <a:xfrm>
            <a:off x="4000500" y="676275"/>
            <a:ext cx="3214687" cy="4286248"/>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Filmic Tone-mapping</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1026" name="Picture 2" descr="C:\Users\Eric\Desktop\Spheres on black.png"/>
          <p:cNvPicPr>
            <a:picLocks noChangeAspect="1" noChangeArrowheads="1"/>
          </p:cNvPicPr>
          <p:nvPr/>
        </p:nvPicPr>
        <p:blipFill>
          <a:blip r:embed="rId3"/>
          <a:srcRect/>
          <a:stretch>
            <a:fillRect/>
          </a:stretch>
        </p:blipFill>
        <p:spPr bwMode="auto">
          <a:xfrm>
            <a:off x="3089686" y="800100"/>
            <a:ext cx="3836784" cy="2910840"/>
          </a:xfrm>
          <a:prstGeom prst="rect">
            <a:avLst/>
          </a:prstGeom>
          <a:noFill/>
        </p:spPr>
      </p:pic>
      <p:sp>
        <p:nvSpPr>
          <p:cNvPr id="7"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Varying size</a:t>
            </a:r>
          </a:p>
          <a:p>
            <a:pPr eaLnBrk="1" hangingPunct="1">
              <a:spcBef>
                <a:spcPts val="200"/>
              </a:spcBef>
              <a:spcAft>
                <a:spcPts val="200"/>
              </a:spcAft>
              <a:buClr>
                <a:schemeClr val="accent6"/>
              </a:buClr>
              <a:buNone/>
              <a:defRPr/>
            </a:pPr>
            <a:r>
              <a:rPr lang="en-CA" sz="2000" dirty="0" smtClean="0">
                <a:effectLst/>
                <a:ea typeface="ＭＳ Ｐゴシック" pitchFamily="-112" charset="-128"/>
              </a:rPr>
              <a:t>	and intensity</a:t>
            </a:r>
          </a:p>
          <a:p>
            <a:pPr eaLnBrk="1" hangingPunct="1">
              <a:spcBef>
                <a:spcPts val="200"/>
              </a:spcBef>
              <a:spcAft>
                <a:spcPts val="200"/>
              </a:spcAft>
              <a:buClr>
                <a:schemeClr val="accent6"/>
              </a:buClr>
              <a:buNone/>
              <a:defRPr/>
            </a:pPr>
            <a:r>
              <a:rPr lang="en-CA" sz="2000" dirty="0" smtClean="0">
                <a:effectLst/>
                <a:ea typeface="ＭＳ Ｐゴシック" pitchFamily="-112" charset="-128"/>
              </a:rPr>
              <a:t>	by powers of two</a:t>
            </a:r>
          </a:p>
          <a:p>
            <a:pPr eaLnBrk="1" hangingPunct="1">
              <a:spcBef>
                <a:spcPts val="200"/>
              </a:spcBef>
              <a:spcAft>
                <a:spcPts val="200"/>
              </a:spcAft>
              <a:buClr>
                <a:schemeClr val="accent6"/>
              </a:buClr>
              <a:buNone/>
              <a:defRPr/>
            </a:pPr>
            <a:endParaRPr lang="en-CA" sz="17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cxnSp>
        <p:nvCxnSpPr>
          <p:cNvPr id="5" name="Straight Arrow Connector 4"/>
          <p:cNvCxnSpPr/>
          <p:nvPr/>
        </p:nvCxnSpPr>
        <p:spPr>
          <a:xfrm rot="5400000" flipH="1" flipV="1">
            <a:off x="5981700" y="3228976"/>
            <a:ext cx="542925" cy="257175"/>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
        <p:nvSpPr>
          <p:cNvPr id="9" name="Rectangle 8"/>
          <p:cNvSpPr/>
          <p:nvPr/>
        </p:nvSpPr>
        <p:spPr>
          <a:xfrm>
            <a:off x="5419725" y="3587234"/>
            <a:ext cx="1682844" cy="369332"/>
          </a:xfrm>
          <a:prstGeom prst="rect">
            <a:avLst/>
          </a:prstGeom>
        </p:spPr>
        <p:txBody>
          <a:bodyPr wrap="square">
            <a:spAutoFit/>
          </a:bodyPr>
          <a:lstStyle/>
          <a:p>
            <a:r>
              <a:rPr lang="en-CA" dirty="0" smtClean="0">
                <a:ea typeface="ＭＳ Ｐゴシック" pitchFamily="-112" charset="-128"/>
              </a:rPr>
              <a:t>Still 251/255</a:t>
            </a:r>
            <a:endParaRPr lang="en-CA"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Pre-Integrated Skin Shading</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Future work:</a:t>
            </a:r>
            <a:endParaRPr lang="en-CA" sz="1600" dirty="0" smtClean="0">
              <a:effectLst/>
              <a:ea typeface="ＭＳ Ｐゴシック" pitchFamily="-112" charset="-128"/>
            </a:endParaRP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Approximate lookup textures with curve fitting</a:t>
            </a: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Use additional axis of curvature in diffuse fall-off</a:t>
            </a: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Include transmittance techniques</a:t>
            </a: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When the detailed normal map gets blurred, we lose the small scattering effects from our normal map technique. Possibly we should bias the curvature lookup to account for this in the BRDF.</a:t>
            </a: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Subsurface Scattering - TSD</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US" sz="2000" dirty="0" smtClean="0">
                <a:effectLst/>
                <a:ea typeface="ＭＳ Ｐゴシック" pitchFamily="-112" charset="-128"/>
              </a:rPr>
              <a:t>GPU Gems 3 - Diffusion Profile</a:t>
            </a:r>
          </a:p>
        </p:txBody>
      </p:sp>
      <p:pic>
        <p:nvPicPr>
          <p:cNvPr id="4" name="Picture 2" descr="C:\Users\Eric\Desktop\GPUProChapters New - FROM OSX\Figures\SkinGaussians.jpg"/>
          <p:cNvPicPr>
            <a:picLocks noChangeAspect="1" noChangeArrowheads="1"/>
          </p:cNvPicPr>
          <p:nvPr/>
        </p:nvPicPr>
        <p:blipFill>
          <a:blip r:embed="rId3" cstate="print"/>
          <a:srcRect/>
          <a:stretch>
            <a:fillRect/>
          </a:stretch>
        </p:blipFill>
        <p:spPr bwMode="auto">
          <a:xfrm>
            <a:off x="209550" y="1405089"/>
            <a:ext cx="4048125" cy="2281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C:\Users\Eric\Desktop\scatter impulse.jpg"/>
          <p:cNvPicPr>
            <a:picLocks noChangeAspect="1" noChangeArrowheads="1"/>
          </p:cNvPicPr>
          <p:nvPr/>
        </p:nvPicPr>
        <p:blipFill>
          <a:blip r:embed="rId4"/>
          <a:srcRect/>
          <a:stretch>
            <a:fillRect/>
          </a:stretch>
        </p:blipFill>
        <p:spPr bwMode="auto">
          <a:xfrm>
            <a:off x="4917123" y="1592263"/>
            <a:ext cx="1848436" cy="1836737"/>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Pre-Integrated Skin Shading</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Thanks to:</a:t>
            </a: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George </a:t>
            </a:r>
            <a:r>
              <a:rPr lang="en-CA" sz="1600" dirty="0" err="1" smtClean="0">
                <a:effectLst/>
                <a:ea typeface="ＭＳ Ｐゴシック" pitchFamily="-112" charset="-128"/>
              </a:rPr>
              <a:t>Borshukov</a:t>
            </a:r>
            <a:endParaRPr lang="en-CA" sz="1600" dirty="0" smtClean="0">
              <a:effectLst/>
              <a:ea typeface="ＭＳ Ｐゴシック" pitchFamily="-112" charset="-128"/>
            </a:endParaRP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Natalya </a:t>
            </a:r>
            <a:r>
              <a:rPr lang="en-CA" sz="1600" dirty="0" err="1" smtClean="0">
                <a:effectLst/>
                <a:ea typeface="ＭＳ Ｐゴシック" pitchFamily="-112" charset="-128"/>
              </a:rPr>
              <a:t>Tatarchuk</a:t>
            </a:r>
            <a:endParaRPr lang="en-CA" sz="1600" dirty="0" smtClean="0">
              <a:effectLst/>
              <a:ea typeface="ＭＳ Ｐゴシック" pitchFamily="-112" charset="-128"/>
            </a:endParaRP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Google (where I work now)</a:t>
            </a:r>
          </a:p>
          <a:p>
            <a:pPr lvl="1" eaLnBrk="1" hangingPunct="1">
              <a:spcBef>
                <a:spcPts val="200"/>
              </a:spcBef>
              <a:spcAft>
                <a:spcPts val="200"/>
              </a:spcAft>
              <a:buFont typeface="Wingdings" pitchFamily="-112" charset="2"/>
              <a:buChar char="§"/>
              <a:defRPr/>
            </a:pPr>
            <a:r>
              <a:rPr lang="en-CA" sz="1600" dirty="0" smtClean="0">
                <a:effectLst/>
                <a:ea typeface="ＭＳ Ｐゴシック" pitchFamily="-112" charset="-128"/>
              </a:rPr>
              <a:t>Everyone at Electronic Arts (where I used to work)</a:t>
            </a: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 descr="S11_PosterElements-Mountains.png"/>
          <p:cNvPicPr>
            <a:picLocks noGrp="1" noChangeAspect="1"/>
          </p:cNvPicPr>
          <p:nvPr>
            <p:ph idx="1"/>
          </p:nvPr>
        </p:nvPicPr>
        <p:blipFill rotWithShape="1">
          <a:blip r:embed="rId3">
            <a:extLst>
              <a:ext uri="{28A0092B-C50C-407E-A947-70E740481C1C}">
                <a14:useLocalDpi xmlns:a14="http://schemas.microsoft.com/office/drawing/2010/main" xmlns="" val="0"/>
              </a:ext>
            </a:extLst>
          </a:blip>
          <a:srcRect l="7344" r="7533" b="13830"/>
          <a:stretch/>
        </p:blipFill>
        <p:spPr>
          <a:xfrm>
            <a:off x="1" y="-12700"/>
            <a:ext cx="7391399" cy="4208811"/>
          </a:xfrm>
        </p:spPr>
      </p:pic>
      <p:pic>
        <p:nvPicPr>
          <p:cNvPr id="4" name="Picture 3" descr="S11_LogoVer.png"/>
          <p:cNvPicPr>
            <a:picLocks noChangeAspect="1"/>
          </p:cNvPicPr>
          <p:nvPr/>
        </p:nvPicPr>
        <p:blipFill rotWithShape="1">
          <a:blip r:embed="rId4">
            <a:extLst>
              <a:ext uri="{28A0092B-C50C-407E-A947-70E740481C1C}">
                <a14:useLocalDpi xmlns:a14="http://schemas.microsoft.com/office/drawing/2010/main" xmlns="" val="0"/>
              </a:ext>
            </a:extLst>
          </a:blip>
          <a:srcRect t="74691" r="60570"/>
          <a:stretch/>
        </p:blipFill>
        <p:spPr>
          <a:xfrm>
            <a:off x="2057400" y="1031469"/>
            <a:ext cx="3517900" cy="216893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srcRect/>
          <a:stretch>
            <a:fillRect/>
          </a:stretch>
        </p:blipFill>
        <p:spPr bwMode="auto">
          <a:xfrm>
            <a:off x="4262438" y="1067393"/>
            <a:ext cx="2814637" cy="2785470"/>
          </a:xfrm>
          <a:prstGeom prst="rect">
            <a:avLst/>
          </a:prstGeom>
          <a:noFill/>
          <a:ln w="9525">
            <a:noFill/>
            <a:miter lim="800000"/>
            <a:headEnd/>
            <a:tailEnd/>
          </a:ln>
          <a:effectLst/>
        </p:spPr>
      </p:pic>
      <p:sp>
        <p:nvSpPr>
          <p:cNvPr id="5123" name="Text Box 6"/>
          <p:cNvSpPr txBox="1">
            <a:spLocks noChangeArrowheads="1"/>
          </p:cNvSpPr>
          <p:nvPr/>
        </p:nvSpPr>
        <p:spPr bwMode="auto">
          <a:xfrm>
            <a:off x="295275" y="152400"/>
            <a:ext cx="6345238"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smtClean="0">
                <a:solidFill>
                  <a:schemeClr val="bg2"/>
                </a:solidFill>
                <a:effectLst>
                  <a:outerShdw blurRad="50800" dist="38100" dir="2700000" algn="tl" rotWithShape="0">
                    <a:schemeClr val="accent4">
                      <a:alpha val="43000"/>
                    </a:schemeClr>
                  </a:outerShdw>
                </a:effectLst>
                <a:latin typeface="Arial Bold" charset="0"/>
              </a:rPr>
              <a:t>Curvature: Pre-Integrated BRDFs</a:t>
            </a:r>
            <a:endParaRPr lang="en-US" sz="22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1"/>
          </p:nvPr>
        </p:nvSpPr>
        <p:spPr>
          <a:xfrm>
            <a:off x="244474" y="838200"/>
            <a:ext cx="6623051" cy="3067050"/>
          </a:xfrm>
        </p:spPr>
        <p:txBody>
          <a:bodyPr/>
          <a:lstStyle/>
          <a:p>
            <a:pPr eaLnBrk="1" hangingPunct="1">
              <a:spcBef>
                <a:spcPts val="200"/>
              </a:spcBef>
              <a:spcAft>
                <a:spcPts val="200"/>
              </a:spcAft>
              <a:buClr>
                <a:schemeClr val="accent6"/>
              </a:buClr>
              <a:buFont typeface="Wingdings" pitchFamily="-112" charset="2"/>
              <a:buChar char="§"/>
              <a:defRPr/>
            </a:pPr>
            <a:r>
              <a:rPr lang="en-CA" sz="2000" dirty="0" smtClean="0">
                <a:effectLst/>
                <a:ea typeface="ＭＳ Ｐゴシック" pitchFamily="-112" charset="-128"/>
              </a:rPr>
              <a:t>Integrate all incoming light on a sphere</a:t>
            </a:r>
            <a:r>
              <a:rPr lang="en-CA" sz="2000" baseline="-25000" dirty="0" smtClean="0">
                <a:effectLst/>
                <a:ea typeface="ＭＳ Ｐゴシック" pitchFamily="-112" charset="-128"/>
              </a:rPr>
              <a:t>(or a ring, it’s easier)</a:t>
            </a:r>
            <a:endParaRPr lang="en-CA" sz="1700" baseline="-25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2000" dirty="0" smtClean="0">
              <a:effectLst/>
              <a:ea typeface="ＭＳ Ｐゴシック" pitchFamily="-112" charset="-128"/>
            </a:endParaRPr>
          </a:p>
          <a:p>
            <a:pPr eaLnBrk="1" hangingPunct="1">
              <a:spcBef>
                <a:spcPts val="200"/>
              </a:spcBef>
              <a:spcAft>
                <a:spcPts val="200"/>
              </a:spcAft>
              <a:buClr>
                <a:schemeClr val="accent6"/>
              </a:buClr>
              <a:buNone/>
              <a:defRPr/>
            </a:pPr>
            <a:endParaRPr lang="en-US" sz="2000" dirty="0" smtClean="0">
              <a:effectLst/>
              <a:ea typeface="ＭＳ Ｐゴシック" pitchFamily="-112" charset="-128"/>
            </a:endParaRPr>
          </a:p>
          <a:p>
            <a:pPr eaLnBrk="1" hangingPunct="1">
              <a:spcBef>
                <a:spcPts val="200"/>
              </a:spcBef>
              <a:spcAft>
                <a:spcPts val="200"/>
              </a:spcAft>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a:p>
            <a:pPr lvl="1" eaLnBrk="1" hangingPunct="1">
              <a:buClr>
                <a:schemeClr val="accent6"/>
              </a:buClr>
              <a:buFont typeface="Wingdings" pitchFamily="-112" charset="2"/>
              <a:buChar char="§"/>
              <a:defRPr/>
            </a:pPr>
            <a:endParaRPr lang="en-US" sz="1700" dirty="0" smtClean="0">
              <a:effectLst/>
              <a:ea typeface="ＭＳ Ｐゴシック" pitchFamily="-112" charset="-128"/>
            </a:endParaRPr>
          </a:p>
        </p:txBody>
      </p:sp>
      <p:pic>
        <p:nvPicPr>
          <p:cNvPr id="1028" name="Picture 4"/>
          <p:cNvPicPr>
            <a:picLocks noChangeAspect="1" noChangeArrowheads="1"/>
          </p:cNvPicPr>
          <p:nvPr/>
        </p:nvPicPr>
        <p:blipFill>
          <a:blip r:embed="rId4"/>
          <a:srcRect/>
          <a:stretch>
            <a:fillRect/>
          </a:stretch>
        </p:blipFill>
        <p:spPr bwMode="auto">
          <a:xfrm>
            <a:off x="171449" y="1371600"/>
            <a:ext cx="2270433" cy="2490788"/>
          </a:xfrm>
          <a:prstGeom prst="rect">
            <a:avLst/>
          </a:prstGeom>
          <a:noFill/>
          <a:ln w="9525">
            <a:noFill/>
            <a:miter lim="800000"/>
            <a:headEnd/>
            <a:tailEnd/>
          </a:ln>
          <a:effectLst/>
        </p:spPr>
      </p:pic>
      <p:sp>
        <p:nvSpPr>
          <p:cNvPr id="21" name="TextBox 20"/>
          <p:cNvSpPr txBox="1"/>
          <p:nvPr/>
        </p:nvSpPr>
        <p:spPr>
          <a:xfrm>
            <a:off x="0" y="1752600"/>
            <a:ext cx="962025" cy="369332"/>
          </a:xfrm>
          <a:prstGeom prst="rect">
            <a:avLst/>
          </a:prstGeom>
          <a:noFill/>
        </p:spPr>
        <p:txBody>
          <a:bodyPr wrap="square" rtlCol="0">
            <a:spAutoFit/>
          </a:bodyPr>
          <a:lstStyle/>
          <a:p>
            <a:r>
              <a:rPr lang="en-CA" dirty="0" smtClean="0"/>
              <a:t> Profile</a:t>
            </a:r>
            <a:endParaRPr lang="en-CA" dirty="0"/>
          </a:p>
        </p:txBody>
      </p:sp>
      <p:cxnSp>
        <p:nvCxnSpPr>
          <p:cNvPr id="22" name="Straight Arrow Connector 21"/>
          <p:cNvCxnSpPr/>
          <p:nvPr/>
        </p:nvCxnSpPr>
        <p:spPr>
          <a:xfrm>
            <a:off x="495300" y="2085977"/>
            <a:ext cx="561975" cy="561973"/>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pic>
        <p:nvPicPr>
          <p:cNvPr id="1026" name="Picture 2" descr="G:\ERIC160GB\Projects\2010 GPUProChapters - Skin and PQA\Skin\Figures\SkinRingIntegration.jpg"/>
          <p:cNvPicPr>
            <a:picLocks noChangeAspect="1" noChangeArrowheads="1"/>
          </p:cNvPicPr>
          <p:nvPr/>
        </p:nvPicPr>
        <p:blipFill>
          <a:blip r:embed="rId5"/>
          <a:srcRect/>
          <a:stretch>
            <a:fillRect/>
          </a:stretch>
        </p:blipFill>
        <p:spPr bwMode="auto">
          <a:xfrm>
            <a:off x="1615440" y="2235610"/>
            <a:ext cx="2699068" cy="503144"/>
          </a:xfrm>
          <a:prstGeom prst="rect">
            <a:avLst/>
          </a:prstGeom>
          <a:noFill/>
        </p:spPr>
      </p:pic>
      <p:cxnSp>
        <p:nvCxnSpPr>
          <p:cNvPr id="10" name="Straight Arrow Connector 9"/>
          <p:cNvCxnSpPr/>
          <p:nvPr/>
        </p:nvCxnSpPr>
        <p:spPr>
          <a:xfrm>
            <a:off x="1771650" y="2771775"/>
            <a:ext cx="2476500" cy="1"/>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rot="5400000">
            <a:off x="2505076" y="2076454"/>
            <a:ext cx="266701" cy="133349"/>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2475767" y="1644134"/>
            <a:ext cx="1896208" cy="369332"/>
          </a:xfrm>
          <a:prstGeom prst="rect">
            <a:avLst/>
          </a:prstGeom>
        </p:spPr>
        <p:txBody>
          <a:bodyPr wrap="square">
            <a:spAutoFit/>
          </a:bodyPr>
          <a:lstStyle/>
          <a:p>
            <a:r>
              <a:rPr lang="en-CA" baseline="-25000" dirty="0" smtClean="0">
                <a:ea typeface="ＭＳ Ｐゴシック" pitchFamily="-112" charset="-128"/>
              </a:rPr>
              <a:t> Oops! saturate(</a:t>
            </a:r>
            <a:r>
              <a:rPr lang="en-CA" baseline="-25000" dirty="0" err="1" smtClean="0">
                <a:ea typeface="ＭＳ Ｐゴシック" pitchFamily="-112" charset="-128"/>
              </a:rPr>
              <a:t>cos</a:t>
            </a:r>
            <a:r>
              <a:rPr lang="en-CA" baseline="-25000" dirty="0" smtClean="0">
                <a:ea typeface="ＭＳ Ｐゴシック" pitchFamily="-112" charset="-128"/>
              </a:rPr>
              <a:t>())!</a:t>
            </a:r>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SIGGRAPH 2011">
      <a:dk1>
        <a:srgbClr val="532903"/>
      </a:dk1>
      <a:lt1>
        <a:srgbClr val="784A2B"/>
      </a:lt1>
      <a:dk2>
        <a:srgbClr val="784A2B"/>
      </a:dk2>
      <a:lt2>
        <a:srgbClr val="96714E"/>
      </a:lt2>
      <a:accent1>
        <a:srgbClr val="78BD57"/>
      </a:accent1>
      <a:accent2>
        <a:srgbClr val="26A85C"/>
      </a:accent2>
      <a:accent3>
        <a:srgbClr val="117D7D"/>
      </a:accent3>
      <a:accent4>
        <a:srgbClr val="78BD57"/>
      </a:accent4>
      <a:accent5>
        <a:srgbClr val="43A7D7"/>
      </a:accent5>
      <a:accent6>
        <a:srgbClr val="0C569E"/>
      </a:accent6>
      <a:hlink>
        <a:srgbClr val="0C569E"/>
      </a:hlink>
      <a:folHlink>
        <a:srgbClr val="117D7D"/>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A47F33"/>
        </a:dk1>
        <a:lt1>
          <a:srgbClr val="FFFFFF"/>
        </a:lt1>
        <a:dk2>
          <a:srgbClr val="483225"/>
        </a:dk2>
        <a:lt2>
          <a:srgbClr val="FFFFFF"/>
        </a:lt2>
        <a:accent1>
          <a:srgbClr val="92BFEB"/>
        </a:accent1>
        <a:accent2>
          <a:srgbClr val="F99D1C"/>
        </a:accent2>
        <a:accent3>
          <a:srgbClr val="B1ADAC"/>
        </a:accent3>
        <a:accent4>
          <a:srgbClr val="DADADA"/>
        </a:accent4>
        <a:accent5>
          <a:srgbClr val="C7DCF3"/>
        </a:accent5>
        <a:accent6>
          <a:srgbClr val="E28E18"/>
        </a:accent6>
        <a:hlink>
          <a:srgbClr val="A4D767"/>
        </a:hlink>
        <a:folHlink>
          <a:srgbClr val="00308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4216</TotalTime>
  <Words>4827</Words>
  <Application>Microsoft Office PowerPoint</Application>
  <PresentationFormat>Custom</PresentationFormat>
  <Paragraphs>916</Paragraphs>
  <Slides>92</Slides>
  <Notes>92</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Overby</dc:creator>
  <cp:lastModifiedBy>Eric</cp:lastModifiedBy>
  <cp:revision>401</cp:revision>
  <dcterms:created xsi:type="dcterms:W3CDTF">2010-04-08T22:04:55Z</dcterms:created>
  <dcterms:modified xsi:type="dcterms:W3CDTF">2011-08-10T07:58:46Z</dcterms:modified>
</cp:coreProperties>
</file>