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68" r:id="rId4"/>
    <p:sldId id="271" r:id="rId5"/>
    <p:sldId id="272" r:id="rId6"/>
    <p:sldId id="273" r:id="rId7"/>
    <p:sldId id="274" r:id="rId8"/>
    <p:sldId id="275" r:id="rId9"/>
    <p:sldId id="277" r:id="rId10"/>
    <p:sldId id="294" r:id="rId11"/>
    <p:sldId id="291" r:id="rId12"/>
    <p:sldId id="280" r:id="rId13"/>
    <p:sldId id="289" r:id="rId14"/>
    <p:sldId id="290" r:id="rId15"/>
    <p:sldId id="284" r:id="rId16"/>
    <p:sldId id="292" r:id="rId17"/>
    <p:sldId id="293" r:id="rId18"/>
    <p:sldId id="281" r:id="rId19"/>
    <p:sldId id="282" r:id="rId20"/>
    <p:sldId id="285" r:id="rId21"/>
    <p:sldId id="283" r:id="rId22"/>
    <p:sldId id="286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071"/>
    <a:srgbClr val="5062B7"/>
    <a:srgbClr val="F8B04A"/>
    <a:srgbClr val="402871"/>
    <a:srgbClr val="30302F"/>
    <a:srgbClr val="342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/>
    <p:restoredTop sz="88639" autoAdjust="0"/>
  </p:normalViewPr>
  <p:slideViewPr>
    <p:cSldViewPr snapToGrid="0" snapToObjects="1">
      <p:cViewPr varScale="1">
        <p:scale>
          <a:sx n="72" d="100"/>
          <a:sy n="72" d="100"/>
        </p:scale>
        <p:origin x="1310" y="62"/>
      </p:cViewPr>
      <p:guideLst/>
    </p:cSldViewPr>
  </p:slideViewPr>
  <p:notesTextViewPr>
    <p:cViewPr>
      <p:scale>
        <a:sx n="1" d="1"/>
        <a:sy n="1" d="1"/>
      </p:scale>
      <p:origin x="0" y="-1229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812A7-3531-1D4A-8858-261D9E2E0117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A03FE-D89A-914C-9280-0038E7048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5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RfZYJ_sk5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Computer graphics is all about dealing with geometry. So my talk is about geometry processing and its evolution.</a:t>
            </a:r>
          </a:p>
          <a:p>
            <a:endParaRPr lang="en-US" dirty="0"/>
          </a:p>
          <a:p>
            <a:r>
              <a:rPr lang="en-US" dirty="0"/>
              <a:t>The major emphasis of our latest GPU architecture, called Turing, is on accelerating ray tracing an artificial intelligence.</a:t>
            </a:r>
          </a:p>
          <a:p>
            <a:r>
              <a:rPr lang="en-US" dirty="0"/>
              <a:t>But somewhat less obvious, Turing is also a major refresh in terms of its graphics pipeline architecture, specifically for geometry processing.</a:t>
            </a:r>
          </a:p>
          <a:p>
            <a:endParaRPr lang="en-US" dirty="0"/>
          </a:p>
          <a:p>
            <a:r>
              <a:rPr lang="en-US" dirty="0"/>
              <a:t>So we’ll talk about mesh shading – the new, improved model for geometry.</a:t>
            </a:r>
          </a:p>
          <a:p>
            <a:endParaRPr lang="en-US" dirty="0"/>
          </a:p>
          <a:p>
            <a:r>
              <a:rPr lang="en-US" dirty="0"/>
              <a:t>But it is important to understand these innovations in the context of the past, so we’ll take a holistic look at the history of geometry processing.</a:t>
            </a:r>
          </a:p>
          <a:p>
            <a:endParaRPr lang="en-US" dirty="0"/>
          </a:p>
          <a:p>
            <a:r>
              <a:rPr lang="en-US" dirty="0"/>
              <a:t>Finally, will review some of the exciting use cases of mesh shading.</a:t>
            </a:r>
          </a:p>
          <a:p>
            <a:endParaRPr lang="en-US" dirty="0"/>
          </a:p>
          <a:p>
            <a:r>
              <a:rPr lang="en-US" dirty="0"/>
              <a:t>I hope to ignite your interest in these improvements so that you can go learn more about them and start thinking about how you can apply them in your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meshlet</a:t>
            </a:r>
            <a:r>
              <a:rPr lang="en-US" dirty="0"/>
              <a:t> is a fixed-size structure, defining a small set of connected primitives (hence the name). A </a:t>
            </a:r>
            <a:r>
              <a:rPr lang="en-US" dirty="0" err="1"/>
              <a:t>meshlet</a:t>
            </a:r>
            <a:r>
              <a:rPr lang="en-US" dirty="0"/>
              <a:t> would typically be on the order of hundred of vertices and hundred of primitives in size.</a:t>
            </a:r>
          </a:p>
          <a:p>
            <a:r>
              <a:rPr lang="en-US" dirty="0"/>
              <a:t>Thanks to its small size, it can be placed in pipelined on-chip memory.</a:t>
            </a:r>
          </a:p>
          <a:p>
            <a:endParaRPr lang="en-US" dirty="0"/>
          </a:p>
          <a:p>
            <a:r>
              <a:rPr lang="en-US" dirty="0"/>
              <a:t>Within the </a:t>
            </a:r>
            <a:r>
              <a:rPr lang="en-US" dirty="0" err="1"/>
              <a:t>meshlet</a:t>
            </a:r>
            <a:r>
              <a:rPr lang="en-US" dirty="0"/>
              <a:t> structure, there are three main sections:</a:t>
            </a:r>
          </a:p>
          <a:p>
            <a:endParaRPr lang="en-US" dirty="0"/>
          </a:p>
          <a:p>
            <a:r>
              <a:rPr lang="en-US" dirty="0"/>
              <a:t>An array of clip-space vertices, and their corresponding attributes such as colors and texture coordinates.</a:t>
            </a:r>
          </a:p>
          <a:p>
            <a:r>
              <a:rPr lang="en-US" dirty="0"/>
              <a:t>A list of indices represents topology of the output mesh, </a:t>
            </a:r>
            <a:r>
              <a:rPr lang="en-US" dirty="0" err="1"/>
              <a:t>indirecting</a:t>
            </a:r>
            <a:r>
              <a:rPr lang="en-US" dirty="0"/>
              <a:t> into the vertex array – they represent primitives to be rasterized.</a:t>
            </a:r>
          </a:p>
          <a:p>
            <a:r>
              <a:rPr lang="en-US" dirty="0"/>
              <a:t>Associated with each primitive is a list of primitive attributes.</a:t>
            </a:r>
          </a:p>
          <a:p>
            <a:endParaRPr lang="en-US" dirty="0"/>
          </a:p>
          <a:p>
            <a:r>
              <a:rPr lang="en-US" dirty="0"/>
              <a:t>Note that this notion of primitive attributes doesn’t exist in the conventional graphics pipeline, which only has “flat shaded” attributes, defined at provoking vertices.</a:t>
            </a:r>
          </a:p>
          <a:p>
            <a:r>
              <a:rPr lang="en-US" dirty="0"/>
              <a:t>Because with </a:t>
            </a:r>
            <a:r>
              <a:rPr lang="en-US" dirty="0" err="1"/>
              <a:t>meshlets</a:t>
            </a:r>
            <a:r>
              <a:rPr lang="en-US" dirty="0"/>
              <a:t> connectivity of the mesh is defined explicitly, it makes more sense to declare primitive attributes explicitly too, rather than using the old implicit convention.</a:t>
            </a:r>
          </a:p>
          <a:p>
            <a:endParaRPr lang="en-US" dirty="0"/>
          </a:p>
          <a:p>
            <a:r>
              <a:rPr lang="en-US" dirty="0"/>
              <a:t>Note that all fields can be written by the shader – including topology and the primitive count.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69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compute, mesh shader threads do not have pre-assigned roles – application is free to define roles for them.</a:t>
            </a:r>
          </a:p>
          <a:p>
            <a:endParaRPr lang="en-US" dirty="0"/>
          </a:p>
          <a:p>
            <a:r>
              <a:rPr lang="en-US" dirty="0"/>
              <a:t>All threads in the group work cooperatively to fill out output </a:t>
            </a:r>
            <a:r>
              <a:rPr lang="en-US" dirty="0" err="1"/>
              <a:t>meshlet</a:t>
            </a:r>
            <a:r>
              <a:rPr lang="en-US" dirty="0"/>
              <a:t>.</a:t>
            </a:r>
          </a:p>
          <a:p>
            <a:r>
              <a:rPr lang="en-US" dirty="0"/>
              <a:t>So they can leverage tricks, similar in spirit to compute tile lighting…</a:t>
            </a:r>
          </a:p>
          <a:p>
            <a:endParaRPr lang="en-US" dirty="0"/>
          </a:p>
          <a:p>
            <a:r>
              <a:rPr lang="en-US" dirty="0"/>
              <a:t>For example, they can optimize vertex shading by applying the transform to vertex positions first in the vertex-parallel phase, then using the results of this computation in primitive-parallel phase to determine culling status of each primitive. The primitive parallel phase can then tag vertices of visible primitives, and switch to vertex-parallel phase again to shade them.</a:t>
            </a:r>
          </a:p>
          <a:p>
            <a:endParaRPr lang="en-US" dirty="0"/>
          </a:p>
          <a:p>
            <a:r>
              <a:rPr lang="en-US" dirty="0"/>
              <a:t>Because the index list can be freely rewritten by the mesh shader, it can remove some primitives from the output, or add new ones.</a:t>
            </a:r>
          </a:p>
          <a:p>
            <a:r>
              <a:rPr lang="en-US" dirty="0"/>
              <a:t>In this sense, mesh shaders combine functions of vertex and geometry shaders.</a:t>
            </a:r>
          </a:p>
          <a:p>
            <a:endParaRPr lang="en-US" dirty="0"/>
          </a:p>
          <a:p>
            <a:r>
              <a:rPr lang="en-US" dirty="0"/>
              <a:t>One important consideration is the implicit assumption that the ratio of vertices to primitives contained within a </a:t>
            </a:r>
            <a:r>
              <a:rPr lang="en-US" dirty="0" err="1"/>
              <a:t>meshlet</a:t>
            </a:r>
            <a:r>
              <a:rPr lang="en-US" dirty="0"/>
              <a:t> is approximately fixed – so that the same, fixed set of threads can be used to process vertices or primitives efficiently.</a:t>
            </a:r>
          </a:p>
          <a:p>
            <a:endParaRPr lang="en-US" dirty="0"/>
          </a:p>
          <a:p>
            <a:r>
              <a:rPr lang="en-US" dirty="0"/>
              <a:t>As a footnote, in case of triangles, the highest ratio between primitives and vertices that makes sense to target is two to one, given Euler’s relation for manifolds.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83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about mesh shader inputs?</a:t>
            </a:r>
          </a:p>
          <a:p>
            <a:endParaRPr lang="en-US" dirty="0"/>
          </a:p>
          <a:p>
            <a:r>
              <a:rPr lang="en-US" dirty="0"/>
              <a:t>The short answer is that unlike outputs, the inputs are completely application-defined. Each mesh shader thread group is given a unique ID, which it can use to find its input in memory.</a:t>
            </a:r>
          </a:p>
          <a:p>
            <a:r>
              <a:rPr lang="en-US" dirty="0"/>
              <a:t>The model doesn’t place any constraints on the format of the input, other than that it has to be directly addressable.</a:t>
            </a:r>
          </a:p>
          <a:p>
            <a:endParaRPr lang="en-US" dirty="0"/>
          </a:p>
          <a:p>
            <a:r>
              <a:rPr lang="en-US" dirty="0"/>
              <a:t>For example, applications can use custom compression schemes, or represent geometry in alternative forms – as voxels, or other non-boundary representations. In that sense, mesh shaders can be thought of as a powerful framework for geometry synthesis – more on that in a moment…</a:t>
            </a:r>
          </a:p>
          <a:p>
            <a:endParaRPr lang="en-US" dirty="0"/>
          </a:p>
          <a:p>
            <a:r>
              <a:rPr lang="en-US" dirty="0"/>
              <a:t>It’s also worth noting that the fixed-function vertex caching hardware at the top of the pipe is gone – since we can’t make any assumptions about the structure of the input, all bets are off.</a:t>
            </a:r>
          </a:p>
          <a:p>
            <a:r>
              <a:rPr lang="en-US" dirty="0"/>
              <a:t>It has the benefit of eliminating the serialization point, which means that the overall system performance can scale much better.</a:t>
            </a:r>
          </a:p>
          <a:p>
            <a:endParaRPr lang="en-US" dirty="0"/>
          </a:p>
          <a:p>
            <a:r>
              <a:rPr lang="en-US" dirty="0"/>
              <a:t>So how do we exploit vertex reuse then? One option is to simply pre-compute it – similar to the classical vertex optimizers which reorder indices, a pre-process can output optimized primitive clusters, encoding references to unique vertices explicitly. Those clusters can be thought of as “input” </a:t>
            </a:r>
            <a:r>
              <a:rPr lang="en-US" dirty="0" err="1"/>
              <a:t>meshlets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Because in most cases topology of the mesh doesn’t change very often, the results of this precomputation can be reused over large number of frames. Static meshes can be pre-processed only once.</a:t>
            </a:r>
          </a:p>
          <a:p>
            <a:endParaRPr lang="en-US" dirty="0"/>
          </a:p>
          <a:p>
            <a:r>
              <a:rPr lang="en-US" dirty="0"/>
              <a:t>Note that </a:t>
            </a:r>
            <a:r>
              <a:rPr lang="en-US" dirty="0" err="1"/>
              <a:t>meshlets</a:t>
            </a:r>
            <a:r>
              <a:rPr lang="en-US" dirty="0"/>
              <a:t> can actually exceed vertex cache sizes in conventional GPUs, which implies that the vertex reuse ratio can be much closer to the ideal of 2:1. In practice, we’ve seen ratios of 1.6:1.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74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want to support larger scale geometry synthesis applications with this framework.</a:t>
            </a:r>
          </a:p>
          <a:p>
            <a:endParaRPr lang="en-US" dirty="0"/>
          </a:p>
          <a:p>
            <a:r>
              <a:rPr lang="en-US" dirty="0"/>
              <a:t>As we saw with tessellation, dynamic expansion requires a two-stage scheduling model. We want to capture the same efficiency, but at the same time retaining the compute-like flexibility of the mesh shader (thread group-based execution, no fixed thread roles).</a:t>
            </a:r>
          </a:p>
          <a:p>
            <a:endParaRPr lang="en-US" dirty="0"/>
          </a:p>
          <a:p>
            <a:r>
              <a:rPr lang="en-US" dirty="0"/>
              <a:t>So mimicking tessellation, we add another shader stage called task shaders. Task shaders are also launched as application-defined thread groups, which also have bounded output. Unlike mesh shaders, the output of the task shader isn’t structured – it is simply a blob of data which is made available to all instances of their children mesh shaders.</a:t>
            </a:r>
          </a:p>
          <a:p>
            <a:r>
              <a:rPr lang="en-US" dirty="0"/>
              <a:t>Application defines what’s contained in the task shader payload – it may represent control points of a patch, or it may contain pointers to structures in memory for subsequent processing by mesh shaders.</a:t>
            </a:r>
          </a:p>
          <a:p>
            <a:endParaRPr lang="en-US" dirty="0"/>
          </a:p>
          <a:p>
            <a:r>
              <a:rPr lang="en-US" dirty="0"/>
              <a:t>Like hull shaders, task shaders control how many instances of mesh shader thread groups to launch post-expansion, by outputting expansion factor N which is interpreted by the hardware literally (unlike LOD factors in tessellation).</a:t>
            </a:r>
          </a:p>
          <a:p>
            <a:endParaRPr lang="en-US" dirty="0"/>
          </a:p>
          <a:p>
            <a:r>
              <a:rPr lang="en-US" dirty="0"/>
              <a:t>The function of topology generation is subsumed by mesh shaders, so the corresponding fixed-function hardware is removed, eliminating another potential serialization bottleneck, leading to greater efficiency and </a:t>
            </a:r>
            <a:r>
              <a:rPr lang="en-US" dirty="0" err="1"/>
              <a:t>scalaibility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53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putting it all together, here’s the full task-mesh shader pipeline.</a:t>
            </a:r>
          </a:p>
          <a:p>
            <a:endParaRPr lang="en-US" dirty="0"/>
          </a:p>
          <a:p>
            <a:r>
              <a:rPr lang="en-US" dirty="0"/>
              <a:t>Task shaders are launched from host, like a compute grid, and each task shader thread group gets a system-provided ID, so that it knows which part of the problem domain to work on.</a:t>
            </a:r>
          </a:p>
          <a:p>
            <a:endParaRPr lang="en-US" dirty="0"/>
          </a:p>
          <a:p>
            <a:r>
              <a:rPr lang="en-US" dirty="0"/>
              <a:t>Each task shader thread group can specify how many mesh shader thread groups to spawn post-expansion.</a:t>
            </a:r>
          </a:p>
          <a:p>
            <a:r>
              <a:rPr lang="en-US" dirty="0"/>
              <a:t>Each mesh shader thread group gets an ID which is local to that spawn event..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0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Comparing to the old geometry pipeline, task and mesh shaders subsume the old fixed-role shader stages…</a:t>
            </a:r>
          </a:p>
          <a:p>
            <a:endParaRPr lang="en-US" dirty="0"/>
          </a:p>
          <a:p>
            <a:r>
              <a:rPr lang="en-US" dirty="0"/>
              <a:t>Hull and vertex shaders are subsumed by task shaders.</a:t>
            </a:r>
          </a:p>
          <a:p>
            <a:r>
              <a:rPr lang="en-US" dirty="0"/>
              <a:t>Domain and geometry shaders are subsumed by mesh shaders.</a:t>
            </a:r>
          </a:p>
          <a:p>
            <a:endParaRPr lang="en-US" dirty="0"/>
          </a:p>
          <a:p>
            <a:r>
              <a:rPr lang="en-US" dirty="0"/>
              <a:t>Note how shader stages executing at similar computation frequencies are effectively fused into a single shader stage.</a:t>
            </a:r>
          </a:p>
          <a:p>
            <a:r>
              <a:rPr lang="en-US" dirty="0"/>
              <a:t>This facilitates more efficient data flow between them.</a:t>
            </a:r>
          </a:p>
          <a:p>
            <a:endParaRPr lang="en-US" dirty="0"/>
          </a:p>
          <a:p>
            <a:r>
              <a:rPr lang="en-US" dirty="0"/>
              <a:t>Work redistribution point in-between is retained to support work amplification scenarios.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71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let‘s review some of the emerging applications of task and mesh shaders. Not enough time to go over them in detail, but I‘ll provide references.</a:t>
            </a:r>
          </a:p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Culling is perhaps the most obvious use case of the mesh shader framework. More specifically, exploiting task shaders to cull clusters of primitives at once.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far more efficient than fixed-function culling, that can only operate at the scope of individual primitives, while still being much finer grained than culling at the object level.</a:t>
            </a:r>
          </a:p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shader culling can leverage pre-computed properties of a given decomposition of the mesh into clusters, such as cluster bounding boxes, or per-primitive normal distribution statistics.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 culling strategies become possible, such as occlusion culling – which isn‘t availble in the conventional pipeline.</a:t>
            </a:r>
          </a:p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Mesh shaders can also further cull individual primtivies, further saving on attribute processing costs within meshlets. It may or may not be beneficial, depending on the application.</a:t>
            </a:r>
          </a:p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also turns out that the meshlet-based representation is more compact than the index-buffer based representation, and can sometimes save up to 50% of memory footprint (32 b indices).</a:t>
            </a:r>
          </a:p>
          <a:p>
            <a:endParaRPr lang="en-US" dirty="0"/>
          </a:p>
          <a:p>
            <a:r>
              <a:rPr lang="en-US" dirty="0"/>
              <a:t>Christoph Kubisch gave a talk on this technique at GTC 2019, you can also refer to the Vulkan </a:t>
            </a:r>
            <a:r>
              <a:rPr lang="en-US" dirty="0" err="1"/>
              <a:t>meshlet</a:t>
            </a:r>
            <a:r>
              <a:rPr lang="en-US" dirty="0"/>
              <a:t> sample we released at this link.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69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great application for the mesh shader framework is dynamic LOD management. This use case is illustrated in our Asteroids demo.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demo renders a large field of highly detailed asteroids, where each asteroid is rendered at a dynamically determined LOD level, appropriate for its screen-space footprint.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entire asteroid field is rendered without any CPU intervention, with all LOD management logic being done with task and mesh shaders.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asteroid is represented at multiple levels of detail as sets of precomputed </a:t>
            </a:r>
            <a:r>
              <a:rPr lang="en-US" dirty="0" err="1"/>
              <a:t>meshlet</a:t>
            </a:r>
            <a:r>
              <a:rPr lang="en-US" dirty="0"/>
              <a:t> clusters in memory. Each task shader thread group corresponds to a single asteroid instance, determining its screen-space footprint and required LOD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the precomputed </a:t>
            </a:r>
            <a:r>
              <a:rPr lang="en-US" dirty="0" err="1"/>
              <a:t>meshlet</a:t>
            </a:r>
            <a:r>
              <a:rPr lang="en-US" dirty="0"/>
              <a:t> decomposition, it calculates the number of mesh shader thread groups to launch.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also sends a pointer to the asteroid mesh data in memory to all of its children.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child mesh shader thread group, knowing its ID and the base pointer sent from the parent task shader, loads appropriate cluster of primitives to be output as a </a:t>
            </a:r>
            <a:r>
              <a:rPr lang="en-US" dirty="0" err="1"/>
              <a:t>meshlet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Primitive clusters are precomputed using a scheme I mentioned previously.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more details, I encourage you to attend our talk at 9am tomorrow on applications of mesh shading.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https://www.youtube.com/watch?v=CRfZYJ_sk5E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3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Adaptive tessellation work by Jonathan Dupuy and others from Unity and Cyril Crassin from NV.</a:t>
            </a:r>
          </a:p>
          <a:p>
            <a:endParaRPr lang="en-US" dirty="0"/>
          </a:p>
          <a:p>
            <a:r>
              <a:rPr lang="en-US" dirty="0"/>
              <a:t>A clever implicit subdivision scheme leveraging binary keys for efficient encoding of subdivision sequence. Every frame, a single step of subdivision or merging is done on the binary keys. </a:t>
            </a:r>
          </a:p>
          <a:p>
            <a:r>
              <a:rPr lang="en-US" dirty="0"/>
              <a:t>Target LOD is reached over the course of multiple frames. Implicit subdivision representation is decoded from binary keys into triangles.</a:t>
            </a:r>
          </a:p>
          <a:p>
            <a:endParaRPr lang="en-US" dirty="0"/>
          </a:p>
          <a:p>
            <a:r>
              <a:rPr lang="en-US" dirty="0"/>
              <a:t>Original implementation used compute shaders and </a:t>
            </a:r>
            <a:r>
              <a:rPr lang="en-US" dirty="0" err="1"/>
              <a:t>multipassing</a:t>
            </a:r>
            <a:r>
              <a:rPr lang="en-US" dirty="0"/>
              <a:t> through memory. </a:t>
            </a:r>
          </a:p>
          <a:p>
            <a:r>
              <a:rPr lang="en-US" dirty="0"/>
              <a:t>Mesh shading enables entire pipeline to run in a single pass: task shaders are responsible for updating implicit </a:t>
            </a:r>
            <a:r>
              <a:rPr lang="en-US" dirty="0" err="1"/>
              <a:t>subvidision</a:t>
            </a:r>
            <a:r>
              <a:rPr lang="en-US" dirty="0"/>
              <a:t> representation and spawning mesh shaders for the current frame.</a:t>
            </a:r>
          </a:p>
          <a:p>
            <a:r>
              <a:rPr lang="en-US" dirty="0"/>
              <a:t>Mesh shaders emit a regularly subdivided patch of triangles, decoded from keys.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8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another interesting tessellation experiment – a work by Rahul Sathe from NVIDIA.</a:t>
            </a:r>
          </a:p>
          <a:p>
            <a:endParaRPr lang="en-US" dirty="0"/>
          </a:p>
          <a:p>
            <a:r>
              <a:rPr lang="en-US" dirty="0"/>
              <a:t>This is experimental work in progress aiming to re-implement fixed-function DX11 tessellation using task and mesh shaders.</a:t>
            </a:r>
          </a:p>
          <a:p>
            <a:r>
              <a:rPr lang="en-US" dirty="0"/>
              <a:t>It primarily serves as a functional validation of the expressiveness of the mesh shader framework, but it can also have practical benefits, such as support for higher tessellation factors or finer-grained culling.</a:t>
            </a:r>
          </a:p>
          <a:p>
            <a:endParaRPr lang="en-US" dirty="0"/>
          </a:p>
          <a:p>
            <a:r>
              <a:rPr lang="en-US" dirty="0"/>
              <a:t>The basic idea is to precompute partial tessellations and store them in look-up tables in memory. Since tessellation pattern are symmetric, these lookup tables can be made fairly compact.</a:t>
            </a:r>
          </a:p>
          <a:p>
            <a:r>
              <a:rPr lang="en-US" dirty="0"/>
              <a:t>Task shaders perform functions of hull shaders – compute LOD factors, converting them to the number of mesh shader thread groups required to process the patch.</a:t>
            </a:r>
          </a:p>
          <a:p>
            <a:endParaRPr lang="en-US" dirty="0"/>
          </a:p>
          <a:p>
            <a:r>
              <a:rPr lang="en-US" dirty="0"/>
              <a:t>Each patch is segmented into interior region, which is tessellated using a regular pattern, and exterior region – a “picture frame” stitching outer edges with the inner edges. Each mesh shader thread group is assigned to work on a section of the interior or exterior region. Each thread is then responsible for computing appropriate parameter-space </a:t>
            </a:r>
            <a:r>
              <a:rPr lang="en-US" dirty="0" err="1"/>
              <a:t>coordiantes</a:t>
            </a:r>
            <a:r>
              <a:rPr lang="en-US" dirty="0"/>
              <a:t> and performing functions of a domain shader.</a:t>
            </a:r>
          </a:p>
          <a:p>
            <a:endParaRPr lang="en-US" dirty="0"/>
          </a:p>
          <a:p>
            <a:r>
              <a:rPr lang="en-US" dirty="0"/>
              <a:t>This is largely work in progress, please come tomorrow at 9am if you’re interested in details.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33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claiming to correctly represent the full taxonomy of graphics hardware here… But we’ll assume that our starting point is some of the earliest hardware rasterizers.</a:t>
            </a:r>
          </a:p>
          <a:p>
            <a:endParaRPr lang="en-US" dirty="0"/>
          </a:p>
          <a:p>
            <a:r>
              <a:rPr lang="en-US" dirty="0"/>
              <a:t>The bulk of the work was performed on the CPU, then functions of the backend of the geometry pipe such as triangle edge setup were gradually incorporated in FF hardware.</a:t>
            </a:r>
          </a:p>
          <a:p>
            <a:r>
              <a:rPr lang="en-US" dirty="0"/>
              <a:t>Hardware transform and lighting – basically, implementation of OpenGL geometry pipeline, was among the earliest functions to be accelerated in dedicated hardware.</a:t>
            </a:r>
          </a:p>
          <a:p>
            <a:endParaRPr lang="en-US" dirty="0"/>
          </a:p>
          <a:p>
            <a:r>
              <a:rPr lang="en-US" dirty="0"/>
              <a:t>Incidentally, this is a photo of SGI Octane’s GPU, which didn’t even support texture mapping in its basic configuration, yet it had a hardware-accelerated “geometry engine”.</a:t>
            </a:r>
          </a:p>
          <a:p>
            <a:endParaRPr lang="en-US" dirty="0"/>
          </a:p>
          <a:p>
            <a:r>
              <a:rPr lang="en-US" dirty="0"/>
              <a:t>Hardware at the time exposed a simple interface, consisting of memory mapped registers, programmed directly from host.</a:t>
            </a:r>
          </a:p>
          <a:p>
            <a:r>
              <a:rPr lang="en-US" dirty="0"/>
              <a:t>Polygon count was low, so such an interface was justified.</a:t>
            </a:r>
          </a:p>
          <a:p>
            <a:endParaRPr lang="en-US" dirty="0"/>
          </a:p>
          <a:p>
            <a:r>
              <a:rPr lang="en-US" dirty="0"/>
              <a:t>Individual triangles were fundamental units of processing.</a:t>
            </a:r>
          </a:p>
          <a:p>
            <a:endParaRPr lang="en-US" dirty="0"/>
          </a:p>
          <a:p>
            <a:r>
              <a:rPr lang="en-US" dirty="0"/>
              <a:t>Software could also organize them in strips or fans, to express vertex reuse. With these geometry structures, a new primitive can be introduced with just 1 vertex.</a:t>
            </a:r>
          </a:p>
          <a:p>
            <a:r>
              <a:rPr lang="en-US" dirty="0"/>
              <a:t>This assumption had implications for future designs.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7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70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1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applications were demanding more sophisticated vertex processing, it became clear that the fixed-function model was too limiting.</a:t>
            </a:r>
          </a:p>
          <a:p>
            <a:endParaRPr lang="en-US" dirty="0"/>
          </a:p>
          <a:p>
            <a:r>
              <a:rPr lang="en-US" dirty="0"/>
              <a:t>Vertex shading enabled limited programmability at the per-vertex level.</a:t>
            </a:r>
          </a:p>
          <a:p>
            <a:r>
              <a:rPr lang="en-US" dirty="0"/>
              <a:t>Vertex shader is a fire-and-forget pure function, in the sense that it doesn’t have side effects and has well defined and bounded output (attributes).</a:t>
            </a:r>
          </a:p>
          <a:p>
            <a:r>
              <a:rPr lang="en-US" dirty="0"/>
              <a:t>Bounded output is important for scheduling – hardware can pre-allocate output space before shader launch and guarantee that it will run to completion.</a:t>
            </a:r>
          </a:p>
          <a:p>
            <a:endParaRPr lang="en-US" dirty="0"/>
          </a:p>
          <a:p>
            <a:r>
              <a:rPr lang="en-US" dirty="0"/>
              <a:t>At the same time, the bandwidth of the procedural interface became insufficient to support growing geometric complexity of the workloads.</a:t>
            </a:r>
          </a:p>
          <a:p>
            <a:r>
              <a:rPr lang="en-US" dirty="0"/>
              <a:t>Instead, applications would represent geometry using explicit vertex and index arrays, triangle lists became de-facto standard.</a:t>
            </a:r>
          </a:p>
          <a:p>
            <a:endParaRPr lang="en-US" dirty="0"/>
          </a:p>
          <a:p>
            <a:r>
              <a:rPr lang="en-US" dirty="0"/>
              <a:t>Since vertex shading was costly, a cache was introduced at the top of the pipe – recently used vertices would hit in the cache which avoids re-running potentially costly vertex shaders.</a:t>
            </a:r>
          </a:p>
          <a:p>
            <a:r>
              <a:rPr lang="en-US" dirty="0"/>
              <a:t>The hardware was largely built around 1 new vertex per triangle per clock (assuming strip topology) – triangles were rasterized serially, one at a time.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6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concept of programmable shading exploded the industry, giving developers a lot of control over the pipeline.</a:t>
            </a:r>
          </a:p>
          <a:p>
            <a:r>
              <a:rPr lang="en-US" dirty="0"/>
              <a:t>New programmable stages were added, enabling geometry to be generated on the fly: with geometry shaders, applications could inject new primitives into the pipeline and remove </a:t>
            </a:r>
            <a:r>
              <a:rPr lang="en-US" dirty="0" err="1"/>
              <a:t>primitivies</a:t>
            </a:r>
            <a:r>
              <a:rPr lang="en-US" dirty="0"/>
              <a:t> from processing.</a:t>
            </a:r>
          </a:p>
          <a:p>
            <a:endParaRPr lang="en-US" dirty="0"/>
          </a:p>
          <a:p>
            <a:r>
              <a:rPr lang="en-US" dirty="0"/>
              <a:t>However, the basic scheduling model remained unchanged – shaders were still run as singletons, with hardware provisioning output space for </a:t>
            </a:r>
            <a:r>
              <a:rPr lang="en-US" dirty="0" err="1"/>
              <a:t>invidiual</a:t>
            </a:r>
            <a:r>
              <a:rPr lang="en-US" dirty="0"/>
              <a:t> threads.</a:t>
            </a:r>
          </a:p>
          <a:p>
            <a:r>
              <a:rPr lang="en-US" dirty="0"/>
              <a:t>It had significant efficiency implications in certain cases – for example, geometry shaders could only generate new primitives serially, and the output space had to be pre-allocated for the worst-case expansion.</a:t>
            </a:r>
          </a:p>
          <a:p>
            <a:endParaRPr lang="en-US" dirty="0"/>
          </a:p>
          <a:p>
            <a:r>
              <a:rPr lang="en-US" dirty="0"/>
              <a:t>We’ll take a closer look at tessellation in a moment, since it will provide important motivation for further improvements…</a:t>
            </a:r>
          </a:p>
          <a:p>
            <a:endParaRPr lang="en-US" dirty="0"/>
          </a:p>
          <a:p>
            <a:r>
              <a:rPr lang="en-US" dirty="0"/>
              <a:t>Another change that happened around the same time was distributed raster – consumer GPU embraced modular design, integrating multiple parallel “rendering pipelines”, capable of rasterizing more than 1 tri/</a:t>
            </a:r>
            <a:r>
              <a:rPr lang="en-US" dirty="0" err="1"/>
              <a:t>clk</a:t>
            </a:r>
            <a:r>
              <a:rPr lang="en-US" dirty="0"/>
              <a:t> across the system. This emphasized the serial index scanning bottleneck at the top of the pipe.</a:t>
            </a:r>
          </a:p>
          <a:p>
            <a:endParaRPr lang="en-US" dirty="0"/>
          </a:p>
          <a:p>
            <a:r>
              <a:rPr lang="en-US" dirty="0"/>
              <a:t>At the API level, the programming model incorporated multiple shader stages, each with its own dedicated function.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closer look at tessellation…</a:t>
            </a:r>
          </a:p>
          <a:p>
            <a:endParaRPr lang="en-US" dirty="0"/>
          </a:p>
          <a:p>
            <a:r>
              <a:rPr lang="en-US" dirty="0"/>
              <a:t>Tessellation is all about work amplification – a single patch may get diced into thousands of primitives. The single-thread model was inadequate to support this kind of expansion.</a:t>
            </a:r>
          </a:p>
          <a:p>
            <a:r>
              <a:rPr lang="en-US" dirty="0"/>
              <a:t>So a peculiar two-stage model was adopted…</a:t>
            </a:r>
          </a:p>
          <a:p>
            <a:endParaRPr lang="en-US" dirty="0"/>
          </a:p>
          <a:p>
            <a:r>
              <a:rPr lang="en-US" dirty="0"/>
              <a:t>A hull shader is run per-patch, determining the amount of dicing – effectively, the number of domain shader instances to run. Then, appropriate number of domain shaders are launched as a separate stage.</a:t>
            </a:r>
          </a:p>
          <a:p>
            <a:endParaRPr lang="en-US" dirty="0"/>
          </a:p>
          <a:p>
            <a:r>
              <a:rPr lang="en-US" dirty="0"/>
              <a:t>This two-stage model is important for two reasons.</a:t>
            </a:r>
          </a:p>
          <a:p>
            <a:endParaRPr lang="en-US" dirty="0"/>
          </a:p>
          <a:p>
            <a:r>
              <a:rPr lang="en-US" dirty="0"/>
              <a:t>First, because each shader instance still has bounded output, hardware can schedule them in fixed output space – a small on-chip memory buffer can be used to time-multiplex multiple shader invocations.</a:t>
            </a:r>
          </a:p>
          <a:p>
            <a:r>
              <a:rPr lang="en-US" dirty="0"/>
              <a:t>That way, all data flow is fully contained on-die – no external memory bandwidth is used.</a:t>
            </a:r>
          </a:p>
          <a:p>
            <a:endParaRPr lang="en-US" dirty="0"/>
          </a:p>
          <a:p>
            <a:r>
              <a:rPr lang="en-US" dirty="0"/>
              <a:t>Second, because the amount of expansion is determined dynamically and can be very high, hardware can redistribute work – domain shaders can be scheduled across a large number of parallel processors.</a:t>
            </a:r>
          </a:p>
          <a:p>
            <a:endParaRPr lang="en-US" dirty="0"/>
          </a:p>
          <a:p>
            <a:r>
              <a:rPr lang="en-US" dirty="0"/>
              <a:t>Let’s keep these two benefits of the tessellation expansion model in mind.</a:t>
            </a:r>
          </a:p>
          <a:p>
            <a:endParaRPr lang="en-US" dirty="0"/>
          </a:p>
          <a:p>
            <a:r>
              <a:rPr lang="en-US" dirty="0"/>
              <a:t>One downside of the tessellation model is that the topology of the tessellated mesh is generated by fixed function hardware. Not only is this functionally limiting, but can also become a performance bottleneck due to serial process of topology generation.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introduction of compute shading was another huge innovation that enabled a whole new set of clever techniques.</a:t>
            </a:r>
          </a:p>
          <a:p>
            <a:r>
              <a:rPr lang="en-US" dirty="0"/>
              <a:t>The GPU could now be programmed like a more conventional data parallel machine.</a:t>
            </a:r>
          </a:p>
          <a:p>
            <a:endParaRPr lang="en-US" dirty="0"/>
          </a:p>
          <a:p>
            <a:r>
              <a:rPr lang="en-US" dirty="0"/>
              <a:t>In compute, application programs to data-parallel groups of threads, rather than individual singleton threads. Threads within these groups can cooperate and share data.</a:t>
            </a:r>
          </a:p>
          <a:p>
            <a:r>
              <a:rPr lang="en-US" dirty="0"/>
              <a:t>Also, threads have no fixed roles – application is free to assign them to elements of the problem domain, reusing the same threads in different phases of the computation.</a:t>
            </a:r>
          </a:p>
          <a:p>
            <a:endParaRPr lang="en-US" dirty="0"/>
          </a:p>
          <a:p>
            <a:r>
              <a:rPr lang="en-US" dirty="0"/>
              <a:t>Compute threads don’t have any notion of pipeline “output” – they simply read and write background memory. Application launches regular grids of threads, one at a time.</a:t>
            </a:r>
          </a:p>
          <a:p>
            <a:r>
              <a:rPr lang="en-US" dirty="0"/>
              <a:t>In that sense, scheduling is bulk synchronous – output of one grid has to be completely written to memory, before subsequent grid can pick it up.</a:t>
            </a:r>
          </a:p>
          <a:p>
            <a:endParaRPr lang="en-US" dirty="0"/>
          </a:p>
          <a:p>
            <a:r>
              <a:rPr lang="en-US" dirty="0"/>
              <a:t>One great application of this powerful model is the popular compute tiled lighting – where threads in the group change roles, as they go through different phases of execution.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0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on one hand we have the graphics pipeline, with all of its efficiency and producer-consumer scheduling; on the other hand we have compute, which provides ultimate flexibility,</a:t>
            </a:r>
          </a:p>
          <a:p>
            <a:r>
              <a:rPr lang="en-US" dirty="0"/>
              <a:t>but can’t communicate with graphics directly…</a:t>
            </a:r>
          </a:p>
          <a:p>
            <a:endParaRPr lang="en-US" dirty="0"/>
          </a:p>
          <a:p>
            <a:r>
              <a:rPr lang="en-US" dirty="0"/>
              <a:t>In effect, we have two different “personalities” of the GPU, and they can only communicate through memory. This creates two problems:</a:t>
            </a:r>
          </a:p>
          <a:p>
            <a:endParaRPr lang="en-US" dirty="0"/>
          </a:p>
          <a:p>
            <a:r>
              <a:rPr lang="en-US" dirty="0"/>
              <a:t>First, limited available external memory bandwidth introduces performance bottlenecks and has implications for scalability of the system.</a:t>
            </a:r>
          </a:p>
          <a:p>
            <a:endParaRPr lang="en-US" dirty="0"/>
          </a:p>
          <a:p>
            <a:r>
              <a:rPr lang="en-US" dirty="0"/>
              <a:t>Second, since the two “personalities” are not scheduled as a pipeline, input/output memory has to be sized for the worst case. Sometimes, this worst-case size can be really bad, to the point of being impractical – consider a geometry synthesis application running as a compute shader, when the amount of geometry it is generating is not known ahead of time.</a:t>
            </a:r>
          </a:p>
          <a:p>
            <a:endParaRPr lang="en-US" dirty="0"/>
          </a:p>
          <a:p>
            <a:r>
              <a:rPr lang="en-US" dirty="0"/>
              <a:t>Can we somehow integrate the two models and get the benefit of both worlds?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41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enabled the compute shader to feed into raster directly, through on-chip memory?</a:t>
            </a:r>
          </a:p>
          <a:p>
            <a:endParaRPr lang="ru-RU" dirty="0"/>
          </a:p>
          <a:p>
            <a:r>
              <a:rPr lang="en-US" dirty="0"/>
              <a:t>Like this…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6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and that’s exactly what mesh shading does.</a:t>
            </a:r>
          </a:p>
          <a:p>
            <a:endParaRPr lang="en-US" dirty="0"/>
          </a:p>
          <a:p>
            <a:r>
              <a:rPr lang="en-US" dirty="0"/>
              <a:t>Mesh shaders are application-defined thread groups, that can be programmed like compute, but they are scheduled with backpressure from graphics.</a:t>
            </a:r>
          </a:p>
          <a:p>
            <a:endParaRPr lang="en-US" dirty="0"/>
          </a:p>
          <a:p>
            <a:r>
              <a:rPr lang="en-US" dirty="0"/>
              <a:t>Compute thread groups now have bounded-sized output – as we saw, this is critical in enabling efficient pipeline scheduling.</a:t>
            </a:r>
          </a:p>
          <a:p>
            <a:r>
              <a:rPr lang="en-US" dirty="0"/>
              <a:t>Just like in the graphics pipeline, this output can be placed in on-chip memory, eliminating the bandwidth bottleneck of the split personality model.</a:t>
            </a:r>
          </a:p>
          <a:p>
            <a:endParaRPr lang="en-US" dirty="0"/>
          </a:p>
          <a:p>
            <a:r>
              <a:rPr lang="en-US" dirty="0"/>
              <a:t>The output of the mesh shader thread group is called a “</a:t>
            </a:r>
            <a:r>
              <a:rPr lang="en-US" dirty="0" err="1"/>
              <a:t>meshlet</a:t>
            </a:r>
            <a:r>
              <a:rPr lang="en-US" dirty="0"/>
              <a:t>” – a formal representation of the rasterizer’s input.</a:t>
            </a:r>
          </a:p>
          <a:p>
            <a:endParaRPr lang="en-US" dirty="0"/>
          </a:p>
          <a:p>
            <a:r>
              <a:rPr lang="en-US" dirty="0"/>
              <a:t>Let’s look at it next…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03FE-D89A-914C-9280-0038E70480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3D58FD-482D-D046-8104-CC91DF523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92407-B675-EC4C-8E6B-56FE90672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107096"/>
            <a:ext cx="6111486" cy="1730853"/>
          </a:xfrm>
        </p:spPr>
        <p:txBody>
          <a:bodyPr tIns="0" bIns="0" anchor="b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23EDB-27DD-5147-BFFF-2C66925F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930026"/>
            <a:ext cx="5594651" cy="840756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EFD6A-8602-A049-AFCD-E2D260B3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001" y="629698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219C73-DDA3-4F49-898E-E117C65DB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056" y="1219199"/>
            <a:ext cx="2286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E3342-FF7B-F744-893A-FFD02CC76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80121-DF8E-834A-8E39-C9F8CC88A296}"/>
              </a:ext>
            </a:extLst>
          </p:cNvPr>
          <p:cNvSpPr/>
          <p:nvPr userDrawn="1"/>
        </p:nvSpPr>
        <p:spPr>
          <a:xfrm>
            <a:off x="640080" y="1753987"/>
            <a:ext cx="3319272" cy="3849624"/>
          </a:xfrm>
          <a:prstGeom prst="rect">
            <a:avLst/>
          </a:prstGeom>
          <a:solidFill>
            <a:srgbClr val="402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DD79E-9F40-324E-87C1-776C84A7A09A}"/>
              </a:ext>
            </a:extLst>
          </p:cNvPr>
          <p:cNvSpPr/>
          <p:nvPr userDrawn="1"/>
        </p:nvSpPr>
        <p:spPr>
          <a:xfrm>
            <a:off x="640080" y="1753986"/>
            <a:ext cx="3319272" cy="1033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918C67-9BB3-3C47-920B-BBACB2453AD6}"/>
              </a:ext>
            </a:extLst>
          </p:cNvPr>
          <p:cNvSpPr/>
          <p:nvPr userDrawn="1"/>
        </p:nvSpPr>
        <p:spPr>
          <a:xfrm>
            <a:off x="4434840" y="1753987"/>
            <a:ext cx="3319272" cy="3849624"/>
          </a:xfrm>
          <a:prstGeom prst="rect">
            <a:avLst/>
          </a:prstGeom>
          <a:solidFill>
            <a:srgbClr val="F8B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84D95-47F0-DF42-B30F-4BC40FDE0BA7}"/>
              </a:ext>
            </a:extLst>
          </p:cNvPr>
          <p:cNvSpPr/>
          <p:nvPr userDrawn="1"/>
        </p:nvSpPr>
        <p:spPr>
          <a:xfrm>
            <a:off x="4434840" y="1753986"/>
            <a:ext cx="3319272" cy="10332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3F8A6-0B7B-5B4B-9516-E6B5BCBE1D0C}"/>
              </a:ext>
            </a:extLst>
          </p:cNvPr>
          <p:cNvSpPr/>
          <p:nvPr userDrawn="1"/>
        </p:nvSpPr>
        <p:spPr>
          <a:xfrm>
            <a:off x="8229600" y="1753987"/>
            <a:ext cx="3319272" cy="3849624"/>
          </a:xfrm>
          <a:prstGeom prst="rect">
            <a:avLst/>
          </a:prstGeom>
          <a:solidFill>
            <a:srgbClr val="506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897FC-C0BF-1E41-A349-A5F739192B72}"/>
              </a:ext>
            </a:extLst>
          </p:cNvPr>
          <p:cNvSpPr/>
          <p:nvPr userDrawn="1"/>
        </p:nvSpPr>
        <p:spPr>
          <a:xfrm>
            <a:off x="8229600" y="1753986"/>
            <a:ext cx="3319272" cy="1033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FB4CDD-307C-2A4E-BF8B-5A3763DAD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3960" y="1945524"/>
            <a:ext cx="2751513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FB30A8-DF98-C942-BA46-596EF9ED40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3960" y="3050770"/>
            <a:ext cx="2751513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96C6857-61A1-1546-8E3F-9F1C35891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8720" y="1945524"/>
            <a:ext cx="2751513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06273A8-D479-4649-8EA0-8AFB5F45ED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18720" y="3050770"/>
            <a:ext cx="2751513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80327B0-36EB-6842-A40B-15BF5AEBD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3480" y="1945524"/>
            <a:ext cx="2751513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FF52BCF-74AA-0442-A653-ECEC9F30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13480" y="3050770"/>
            <a:ext cx="2751513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E7622C-E5B1-E044-AFAB-82DF7ADB6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9925" y="5943600"/>
            <a:ext cx="2286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0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7A5B8-FC60-5547-B3A6-EFEB21258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008BE-5FDA-6D4E-B9FA-D30E58E0C3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85855" y="6306922"/>
            <a:ext cx="4114800" cy="365125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500BC7-1A2E-BF44-BA1B-D85317DC3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5615" y="3416245"/>
            <a:ext cx="5025041" cy="1173163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200" b="1" cap="all" baseline="0">
                <a:solidFill>
                  <a:schemeClr val="bg1"/>
                </a:solidFill>
              </a:defRPr>
            </a:lvl1pPr>
            <a:lvl2pPr marL="347662" indent="0">
              <a:buNone/>
              <a:defRPr/>
            </a:lvl2pPr>
            <a:lvl3pPr marL="696913" indent="0">
              <a:buNone/>
              <a:defRPr/>
            </a:lvl3pPr>
            <a:lvl4pPr marL="968375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84B214-955B-2047-B87E-A96551033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413" y="4696002"/>
            <a:ext cx="5026025" cy="1055688"/>
          </a:xfrm>
        </p:spPr>
        <p:txBody>
          <a:bodyPr lIns="0" tIns="0" rIns="0" bIns="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800">
                <a:solidFill>
                  <a:schemeClr val="accent6"/>
                </a:solidFill>
              </a:defRPr>
            </a:lvl1pPr>
            <a:lvl2pPr marL="347662" indent="0">
              <a:buNone/>
              <a:defRPr/>
            </a:lvl2pPr>
            <a:lvl3pPr marL="696913" indent="0">
              <a:buNone/>
              <a:defRPr/>
            </a:lvl3pPr>
            <a:lvl4pPr marL="968375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52185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7A5B8-FC60-5547-B3A6-EFEB21258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008BE-5FDA-6D4E-B9FA-D30E58E0C3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0080" y="6306922"/>
            <a:ext cx="4114800" cy="365125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ADVANCES IN REAL-TIME RENDERING IN GAMES course</a:t>
            </a:r>
          </a:p>
          <a:p>
            <a:pPr algn="l"/>
            <a:r>
              <a:rPr lang="en-US" dirty="0"/>
              <a:t>© 2019 SIGGRAPH. ALL RIGHTS RESERVED.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500BC7-1A2E-BF44-BA1B-D85317DC3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80" y="2244150"/>
            <a:ext cx="7863840" cy="1173163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4200" b="1" cap="all" baseline="0">
                <a:solidFill>
                  <a:schemeClr val="bg1"/>
                </a:solidFill>
              </a:defRPr>
            </a:lvl1pPr>
            <a:lvl2pPr marL="347662" indent="0">
              <a:buNone/>
              <a:defRPr/>
            </a:lvl2pPr>
            <a:lvl3pPr marL="696913" indent="0">
              <a:buNone/>
              <a:defRPr/>
            </a:lvl3pPr>
            <a:lvl4pPr marL="968375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84B214-955B-2047-B87E-A96551033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3523907"/>
            <a:ext cx="7863840" cy="1055688"/>
          </a:xfrm>
        </p:spPr>
        <p:txBody>
          <a:bodyPr lIns="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accent6"/>
                </a:solidFill>
              </a:defRPr>
            </a:lvl1pPr>
            <a:lvl2pPr marL="347662" indent="0">
              <a:buNone/>
              <a:defRPr/>
            </a:lvl2pPr>
            <a:lvl3pPr marL="696913" indent="0">
              <a:buNone/>
              <a:defRPr/>
            </a:lvl3pPr>
            <a:lvl4pPr marL="968375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Divider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663CD-9680-0747-BDDA-50BEB52C4B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056" y="1219199"/>
            <a:ext cx="2286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E8891D-3DEE-E848-9E99-4C45DD1D0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7840" y="6306922"/>
            <a:ext cx="2952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D4458-07DD-3A44-B9B5-26B2D3051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73168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9BFD-6F0A-B248-A741-59C0B94BF1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1160" y="5943600"/>
            <a:ext cx="2286000" cy="6667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6A4C08-AAC1-A446-930B-62F54F052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7840" y="1463040"/>
            <a:ext cx="5988685" cy="648393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4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D76F35-8F5D-444F-8711-33637973B3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8475" y="2169911"/>
            <a:ext cx="5988685" cy="3904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8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POSITION /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6615A6F-53C5-804B-A648-B59EE9920D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8475" y="2627113"/>
            <a:ext cx="5988685" cy="3904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/ Company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2C95F61-E96E-7449-BF10-7DE141840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8475" y="3308758"/>
            <a:ext cx="5988685" cy="227739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Short Biography</a:t>
            </a:r>
          </a:p>
        </p:txBody>
      </p:sp>
    </p:spTree>
    <p:extLst>
      <p:ext uri="{BB962C8B-B14F-4D97-AF65-F5344CB8AC3E}">
        <p14:creationId xmlns:p14="http://schemas.microsoft.com/office/powerpoint/2010/main" val="121607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F123-D0F7-714B-90D1-81F84D01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41317"/>
            <a:ext cx="10016836" cy="10474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6A7E7-FD1E-7A40-A213-4A2394DC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2053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FD590-A3D8-174D-89EB-091EFFD9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D904-5577-D24B-A580-C714FB19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774CF79-789F-45B5-BF64-CB8C4025013F}"/>
              </a:ext>
            </a:extLst>
          </p:cNvPr>
          <p:cNvSpPr txBox="1">
            <a:spLocks/>
          </p:cNvSpPr>
          <p:nvPr userDrawn="1"/>
        </p:nvSpPr>
        <p:spPr>
          <a:xfrm>
            <a:off x="667001" y="57624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830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3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0BCA9-933B-144D-933F-DA1B95BA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77399-C03B-1746-9982-3605ED88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4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A2FB0-C513-F64D-9B29-0BF0C80FA007}"/>
              </a:ext>
            </a:extLst>
          </p:cNvPr>
          <p:cNvSpPr/>
          <p:nvPr userDrawn="1"/>
        </p:nvSpPr>
        <p:spPr>
          <a:xfrm>
            <a:off x="7534656" y="1779287"/>
            <a:ext cx="4657345" cy="3849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D4458-07DD-3A44-B9B5-26B2D3051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79256"/>
            <a:ext cx="7534656" cy="3849687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FFF165-98DD-254C-95C9-338256CF8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4975" y="2136775"/>
            <a:ext cx="3624263" cy="30670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42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E3342-FF7B-F744-893A-FFD02CC76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80121-DF8E-834A-8E39-C9F8CC88A296}"/>
              </a:ext>
            </a:extLst>
          </p:cNvPr>
          <p:cNvSpPr/>
          <p:nvPr userDrawn="1"/>
        </p:nvSpPr>
        <p:spPr>
          <a:xfrm>
            <a:off x="640080" y="1753987"/>
            <a:ext cx="5202936" cy="3849624"/>
          </a:xfrm>
          <a:prstGeom prst="rect">
            <a:avLst/>
          </a:prstGeom>
          <a:solidFill>
            <a:srgbClr val="402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DD79E-9F40-324E-87C1-776C84A7A09A}"/>
              </a:ext>
            </a:extLst>
          </p:cNvPr>
          <p:cNvSpPr/>
          <p:nvPr userDrawn="1"/>
        </p:nvSpPr>
        <p:spPr>
          <a:xfrm>
            <a:off x="640080" y="1753986"/>
            <a:ext cx="5202936" cy="1033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3F8A6-0B7B-5B4B-9516-E6B5BCBE1D0C}"/>
              </a:ext>
            </a:extLst>
          </p:cNvPr>
          <p:cNvSpPr/>
          <p:nvPr userDrawn="1"/>
        </p:nvSpPr>
        <p:spPr>
          <a:xfrm>
            <a:off x="6346363" y="1753987"/>
            <a:ext cx="5202936" cy="3849624"/>
          </a:xfrm>
          <a:prstGeom prst="rect">
            <a:avLst/>
          </a:prstGeom>
          <a:solidFill>
            <a:srgbClr val="F36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897FC-C0BF-1E41-A349-A5F739192B72}"/>
              </a:ext>
            </a:extLst>
          </p:cNvPr>
          <p:cNvSpPr/>
          <p:nvPr userDrawn="1"/>
        </p:nvSpPr>
        <p:spPr>
          <a:xfrm>
            <a:off x="6346363" y="1753986"/>
            <a:ext cx="5202936" cy="10332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FB4CDD-307C-2A4E-BF8B-5A3763DAD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921" y="1945524"/>
            <a:ext cx="4637255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FB30A8-DF98-C942-BA46-596EF9ED40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2921" y="3050770"/>
            <a:ext cx="4637255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E7622C-E5B1-E044-AFAB-82DF7ADB6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9925" y="5943600"/>
            <a:ext cx="2286000" cy="666750"/>
          </a:xfrm>
          <a:prstGeom prst="rect">
            <a:avLst/>
          </a:prstGeom>
        </p:spPr>
      </p:pic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6EA717DE-5448-6C4A-9156-E8940D4951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764" y="1945524"/>
            <a:ext cx="4637255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9078BAA-09D8-FC4D-A59B-4D9D6477F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33764" y="3050770"/>
            <a:ext cx="4637255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40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57216D-62FA-DE49-A735-573E103F5F9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350" y="0"/>
            <a:ext cx="1218565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06AD2-233A-FF4C-B2DD-6A956BAE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"/>
            <a:ext cx="10016836" cy="1051560"/>
          </a:xfrm>
          <a:prstGeom prst="rect">
            <a:avLst/>
          </a:prstGeom>
        </p:spPr>
        <p:txBody>
          <a:bodyPr vert="horz" lIns="0" tIns="457200" rIns="0" bIns="4572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4B65D-D93F-A740-A3D9-B740AD258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1380744"/>
            <a:ext cx="10913488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4265-0D13-4A4C-BA2C-6588E38CF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4627" y="63069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ADVANCES IN REAL-TIME RENDERING IN GAMES course</a:t>
            </a:r>
          </a:p>
          <a:p>
            <a:r>
              <a:rPr lang="en-US" dirty="0"/>
              <a:t>© 2019 SIGGRAPH.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1A82-FFCF-CB4B-9DA2-0043AB13B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0876" y="6306922"/>
            <a:ext cx="43652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ED7F4C82-5684-9D49-BB71-7E0F578F02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B5D6BF-7AF4-9445-87A7-EF23CBD0EBA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79925" y="5943600"/>
            <a:ext cx="2286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1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50" r:id="rId5"/>
    <p:sldLayoutId id="2147483654" r:id="rId6"/>
    <p:sldLayoutId id="2147483655" r:id="rId7"/>
    <p:sldLayoutId id="2147483662" r:id="rId8"/>
    <p:sldLayoutId id="2147483664" r:id="rId9"/>
    <p:sldLayoutId id="214748366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tabLst/>
        <a:defRPr sz="2400" kern="1200">
          <a:solidFill>
            <a:srgbClr val="30302F"/>
          </a:solidFill>
          <a:latin typeface="+mn-lt"/>
          <a:ea typeface="+mn-ea"/>
          <a:cs typeface="+mn-cs"/>
        </a:defRPr>
      </a:lvl1pPr>
      <a:lvl2pPr marL="688975" indent="-341313" algn="l" defTabSz="914400" rtl="0" eaLnBrk="1" latinLnBrk="0" hangingPunct="1">
        <a:lnSpc>
          <a:spcPct val="90000"/>
        </a:lnSpc>
        <a:spcBef>
          <a:spcPts val="500"/>
        </a:spcBef>
        <a:buClr>
          <a:srgbClr val="34215B"/>
        </a:buClr>
        <a:buFont typeface="System Font Regular"/>
        <a:buChar char="—"/>
        <a:tabLst/>
        <a:defRPr sz="2200" kern="1200">
          <a:solidFill>
            <a:srgbClr val="30302F"/>
          </a:solidFill>
          <a:latin typeface="+mn-lt"/>
          <a:ea typeface="+mn-ea"/>
          <a:cs typeface="+mn-cs"/>
        </a:defRPr>
      </a:lvl2pPr>
      <a:lvl3pPr marL="862013" indent="-165100" algn="l" defTabSz="914400" rtl="0" eaLnBrk="1" latinLnBrk="0" hangingPunct="1">
        <a:lnSpc>
          <a:spcPct val="90000"/>
        </a:lnSpc>
        <a:spcBef>
          <a:spcPts val="500"/>
        </a:spcBef>
        <a:buClr>
          <a:srgbClr val="34215B"/>
        </a:buClr>
        <a:buFont typeface="Arial" panose="020B0604020202020204" pitchFamily="34" charset="0"/>
        <a:buChar char="•"/>
        <a:tabLst/>
        <a:defRPr sz="2000" kern="1200">
          <a:solidFill>
            <a:srgbClr val="30302F"/>
          </a:solidFill>
          <a:latin typeface="+mn-lt"/>
          <a:ea typeface="+mn-ea"/>
          <a:cs typeface="+mn-cs"/>
        </a:defRPr>
      </a:lvl3pPr>
      <a:lvl4pPr marL="1258888" indent="-290513" algn="l" defTabSz="914400" rtl="0" eaLnBrk="1" latinLnBrk="0" hangingPunct="1">
        <a:lnSpc>
          <a:spcPct val="90000"/>
        </a:lnSpc>
        <a:spcBef>
          <a:spcPts val="500"/>
        </a:spcBef>
        <a:buClr>
          <a:srgbClr val="34215B"/>
        </a:buClr>
        <a:buFont typeface="System Font Regular"/>
        <a:buChar char="—"/>
        <a:tabLst/>
        <a:defRPr sz="1800" kern="1200">
          <a:solidFill>
            <a:srgbClr val="30302F"/>
          </a:solidFill>
          <a:latin typeface="+mn-lt"/>
          <a:ea typeface="+mn-ea"/>
          <a:cs typeface="+mn-cs"/>
        </a:defRPr>
      </a:lvl4pPr>
      <a:lvl5pPr marL="1492250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34215B"/>
        </a:buClr>
        <a:buFont typeface="Arial" panose="020B0604020202020204" pitchFamily="34" charset="0"/>
        <a:buChar char="•"/>
        <a:tabLst/>
        <a:defRPr sz="1600" kern="1200">
          <a:solidFill>
            <a:srgbClr val="30302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vpro-samples/gl_vk_meshlet_cadscen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nrendering.com/data/papers/isubd/isubd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github.com/jdupuy/opengl-framework/tree/master/demo-isubd-terrai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044D07-7198-544E-AA23-0FA4FF24B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107096"/>
            <a:ext cx="6111486" cy="1730853"/>
          </a:xfrm>
        </p:spPr>
        <p:txBody>
          <a:bodyPr/>
          <a:lstStyle/>
          <a:p>
            <a:r>
              <a:rPr lang="en-US" dirty="0"/>
              <a:t>mesh shading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641E3D-0893-184E-86BE-12A18405D1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Towards greater efficiency in geometry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7CB74-FC84-8E48-941A-34BA8103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F5712-07F2-5745-BAB3-0626DED4A0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07138"/>
            <a:ext cx="436563" cy="365125"/>
          </a:xfrm>
        </p:spPr>
        <p:txBody>
          <a:bodyPr/>
          <a:lstStyle/>
          <a:p>
            <a:fld id="{ED7F4C82-5684-9D49-BB71-7E0F578F0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1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pipelined compute into raster?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9CA3C-146E-48D5-8316-46A8F99DD466}"/>
              </a:ext>
            </a:extLst>
          </p:cNvPr>
          <p:cNvSpPr/>
          <p:nvPr/>
        </p:nvSpPr>
        <p:spPr>
          <a:xfrm>
            <a:off x="4136930" y="3985454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Rasterization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7606AD-FEE7-490E-A7F2-AC371807B26A}"/>
              </a:ext>
            </a:extLst>
          </p:cNvPr>
          <p:cNvGrpSpPr/>
          <p:nvPr/>
        </p:nvGrpSpPr>
        <p:grpSpPr>
          <a:xfrm>
            <a:off x="5126178" y="4350580"/>
            <a:ext cx="584334" cy="307643"/>
            <a:chOff x="4559175" y="4439837"/>
            <a:chExt cx="584334" cy="3076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97C4D3-5442-405E-A323-C54FE5D426BD}"/>
                </a:ext>
              </a:extLst>
            </p:cNvPr>
            <p:cNvGrpSpPr/>
            <p:nvPr/>
          </p:nvGrpSpPr>
          <p:grpSpPr>
            <a:xfrm>
              <a:off x="45591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B43CB80-7C4B-487B-B0AC-A6421D48E0D9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3A6B962-3A93-40E7-93F5-6CD9B258E7E4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73AF2E0-113C-4782-93C0-C1C110FD129E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EA6A5B-B893-41AE-89EB-899F0418368B}"/>
                </a:ext>
              </a:extLst>
            </p:cNvPr>
            <p:cNvGrpSpPr/>
            <p:nvPr/>
          </p:nvGrpSpPr>
          <p:grpSpPr>
            <a:xfrm>
              <a:off x="49097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1DFC24A-A6ED-488E-957A-C2BAC62D4846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4B3DFFA-943E-419B-A20F-F1761D52532F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24C22B8-05C0-4802-BFB0-0637D2CE2F37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A5528B9-B200-494A-A529-1868FE883519}"/>
              </a:ext>
            </a:extLst>
          </p:cNvPr>
          <p:cNvSpPr/>
          <p:nvPr/>
        </p:nvSpPr>
        <p:spPr>
          <a:xfrm>
            <a:off x="4136930" y="2603799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1E031-A1E5-4B94-934D-EF812E343788}"/>
              </a:ext>
            </a:extLst>
          </p:cNvPr>
          <p:cNvGrpSpPr/>
          <p:nvPr/>
        </p:nvGrpSpPr>
        <p:grpSpPr>
          <a:xfrm>
            <a:off x="5301478" y="2965730"/>
            <a:ext cx="233734" cy="307643"/>
            <a:chOff x="2998781" y="3554917"/>
            <a:chExt cx="233734" cy="30764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71683D4-883E-453E-BB71-52A196B7A1A6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A1134D7-5910-4039-BE17-5DD29EFFDD71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51682B1-DA06-4A2B-9A38-7274932960EA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9D579B-BB08-4F0B-B9AF-A478A42C7B36}"/>
              </a:ext>
            </a:extLst>
          </p:cNvPr>
          <p:cNvGrpSpPr/>
          <p:nvPr/>
        </p:nvGrpSpPr>
        <p:grpSpPr>
          <a:xfrm>
            <a:off x="5301478" y="3681007"/>
            <a:ext cx="233734" cy="307643"/>
            <a:chOff x="2998781" y="3554917"/>
            <a:chExt cx="233734" cy="3076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94E364D-3E9A-465C-858D-77E822B30C1C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FF037D7-29B5-48D1-97A2-5E60E572C232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FC1E03B-8594-4615-977E-B86F62ECC889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EDA451-F182-4590-8608-C1B070D34C8D}"/>
              </a:ext>
            </a:extLst>
          </p:cNvPr>
          <p:cNvCxnSpPr>
            <a:cxnSpLocks/>
          </p:cNvCxnSpPr>
          <p:nvPr/>
        </p:nvCxnSpPr>
        <p:spPr>
          <a:xfrm>
            <a:off x="6364095" y="3470855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5B4B999-E379-4FC2-9C8B-6FB07485F1A6}"/>
              </a:ext>
            </a:extLst>
          </p:cNvPr>
          <p:cNvSpPr/>
          <p:nvPr/>
        </p:nvSpPr>
        <p:spPr>
          <a:xfrm>
            <a:off x="7971503" y="1301915"/>
            <a:ext cx="1087774" cy="4326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6D91D6C-E99F-4EAB-BB18-94D651AD2FDF}"/>
              </a:ext>
            </a:extLst>
          </p:cNvPr>
          <p:cNvSpPr/>
          <p:nvPr/>
        </p:nvSpPr>
        <p:spPr>
          <a:xfrm>
            <a:off x="4472105" y="3267269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44218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BFF2961-AEB7-445E-9D9E-63BB04BC6AF4}"/>
              </a:ext>
            </a:extLst>
          </p:cNvPr>
          <p:cNvSpPr/>
          <p:nvPr/>
        </p:nvSpPr>
        <p:spPr>
          <a:xfrm rot="1348230">
            <a:off x="2273710" y="3089685"/>
            <a:ext cx="2866784" cy="1632400"/>
          </a:xfrm>
          <a:custGeom>
            <a:avLst/>
            <a:gdLst>
              <a:gd name="connsiteX0" fmla="*/ 0 w 2404241"/>
              <a:gd name="connsiteY0" fmla="*/ 23649 h 1836683"/>
              <a:gd name="connsiteX1" fmla="*/ 583324 w 2404241"/>
              <a:gd name="connsiteY1" fmla="*/ 126124 h 1836683"/>
              <a:gd name="connsiteX2" fmla="*/ 961696 w 2404241"/>
              <a:gd name="connsiteY2" fmla="*/ 536028 h 1836683"/>
              <a:gd name="connsiteX3" fmla="*/ 1087820 w 2404241"/>
              <a:gd name="connsiteY3" fmla="*/ 1111469 h 1836683"/>
              <a:gd name="connsiteX4" fmla="*/ 945931 w 2404241"/>
              <a:gd name="connsiteY4" fmla="*/ 1458311 h 1836683"/>
              <a:gd name="connsiteX5" fmla="*/ 606972 w 2404241"/>
              <a:gd name="connsiteY5" fmla="*/ 1836683 h 1836683"/>
              <a:gd name="connsiteX6" fmla="*/ 2404241 w 2404241"/>
              <a:gd name="connsiteY6" fmla="*/ 670035 h 1836683"/>
              <a:gd name="connsiteX7" fmla="*/ 2404241 w 2404241"/>
              <a:gd name="connsiteY7" fmla="*/ 670035 h 1836683"/>
              <a:gd name="connsiteX8" fmla="*/ 2112579 w 2404241"/>
              <a:gd name="connsiteY8" fmla="*/ 354724 h 1836683"/>
              <a:gd name="connsiteX9" fmla="*/ 441434 w 2404241"/>
              <a:gd name="connsiteY9" fmla="*/ 0 h 1836683"/>
              <a:gd name="connsiteX10" fmla="*/ 0 w 2404241"/>
              <a:gd name="connsiteY10" fmla="*/ 23649 h 1836683"/>
              <a:gd name="connsiteX0" fmla="*/ 0 w 2560509"/>
              <a:gd name="connsiteY0" fmla="*/ 23649 h 1836683"/>
              <a:gd name="connsiteX1" fmla="*/ 583324 w 2560509"/>
              <a:gd name="connsiteY1" fmla="*/ 126124 h 1836683"/>
              <a:gd name="connsiteX2" fmla="*/ 961696 w 2560509"/>
              <a:gd name="connsiteY2" fmla="*/ 536028 h 1836683"/>
              <a:gd name="connsiteX3" fmla="*/ 1087820 w 2560509"/>
              <a:gd name="connsiteY3" fmla="*/ 1111469 h 1836683"/>
              <a:gd name="connsiteX4" fmla="*/ 945931 w 2560509"/>
              <a:gd name="connsiteY4" fmla="*/ 1458311 h 1836683"/>
              <a:gd name="connsiteX5" fmla="*/ 606972 w 2560509"/>
              <a:gd name="connsiteY5" fmla="*/ 1836683 h 1836683"/>
              <a:gd name="connsiteX6" fmla="*/ 2404241 w 2560509"/>
              <a:gd name="connsiteY6" fmla="*/ 670035 h 1836683"/>
              <a:gd name="connsiteX7" fmla="*/ 2404241 w 2560509"/>
              <a:gd name="connsiteY7" fmla="*/ 670035 h 1836683"/>
              <a:gd name="connsiteX8" fmla="*/ 2560509 w 2560509"/>
              <a:gd name="connsiteY8" fmla="*/ 353997 h 1836683"/>
              <a:gd name="connsiteX9" fmla="*/ 441434 w 2560509"/>
              <a:gd name="connsiteY9" fmla="*/ 0 h 1836683"/>
              <a:gd name="connsiteX10" fmla="*/ 0 w 2560509"/>
              <a:gd name="connsiteY10" fmla="*/ 23649 h 1836683"/>
              <a:gd name="connsiteX0" fmla="*/ 0 w 2560509"/>
              <a:gd name="connsiteY0" fmla="*/ 23649 h 1836683"/>
              <a:gd name="connsiteX1" fmla="*/ 583324 w 2560509"/>
              <a:gd name="connsiteY1" fmla="*/ 126124 h 1836683"/>
              <a:gd name="connsiteX2" fmla="*/ 961696 w 2560509"/>
              <a:gd name="connsiteY2" fmla="*/ 536028 h 1836683"/>
              <a:gd name="connsiteX3" fmla="*/ 1087820 w 2560509"/>
              <a:gd name="connsiteY3" fmla="*/ 1111469 h 1836683"/>
              <a:gd name="connsiteX4" fmla="*/ 945931 w 2560509"/>
              <a:gd name="connsiteY4" fmla="*/ 1458311 h 1836683"/>
              <a:gd name="connsiteX5" fmla="*/ 606972 w 2560509"/>
              <a:gd name="connsiteY5" fmla="*/ 1836683 h 1836683"/>
              <a:gd name="connsiteX6" fmla="*/ 2404241 w 2560509"/>
              <a:gd name="connsiteY6" fmla="*/ 670035 h 1836683"/>
              <a:gd name="connsiteX7" fmla="*/ 2029278 w 2560509"/>
              <a:gd name="connsiteY7" fmla="*/ 721146 h 1836683"/>
              <a:gd name="connsiteX8" fmla="*/ 2560509 w 2560509"/>
              <a:gd name="connsiteY8" fmla="*/ 353997 h 1836683"/>
              <a:gd name="connsiteX9" fmla="*/ 441434 w 2560509"/>
              <a:gd name="connsiteY9" fmla="*/ 0 h 1836683"/>
              <a:gd name="connsiteX10" fmla="*/ 0 w 2560509"/>
              <a:gd name="connsiteY10" fmla="*/ 23649 h 1836683"/>
              <a:gd name="connsiteX0" fmla="*/ 0 w 2855707"/>
              <a:gd name="connsiteY0" fmla="*/ 23649 h 1836683"/>
              <a:gd name="connsiteX1" fmla="*/ 583324 w 2855707"/>
              <a:gd name="connsiteY1" fmla="*/ 126124 h 1836683"/>
              <a:gd name="connsiteX2" fmla="*/ 961696 w 2855707"/>
              <a:gd name="connsiteY2" fmla="*/ 536028 h 1836683"/>
              <a:gd name="connsiteX3" fmla="*/ 1087820 w 2855707"/>
              <a:gd name="connsiteY3" fmla="*/ 1111469 h 1836683"/>
              <a:gd name="connsiteX4" fmla="*/ 945931 w 2855707"/>
              <a:gd name="connsiteY4" fmla="*/ 1458311 h 1836683"/>
              <a:gd name="connsiteX5" fmla="*/ 606972 w 2855707"/>
              <a:gd name="connsiteY5" fmla="*/ 1836683 h 1836683"/>
              <a:gd name="connsiteX6" fmla="*/ 2404241 w 2855707"/>
              <a:gd name="connsiteY6" fmla="*/ 670035 h 1836683"/>
              <a:gd name="connsiteX7" fmla="*/ 2855707 w 2855707"/>
              <a:gd name="connsiteY7" fmla="*/ 382673 h 1836683"/>
              <a:gd name="connsiteX8" fmla="*/ 2560509 w 2855707"/>
              <a:gd name="connsiteY8" fmla="*/ 353997 h 1836683"/>
              <a:gd name="connsiteX9" fmla="*/ 441434 w 2855707"/>
              <a:gd name="connsiteY9" fmla="*/ 0 h 1836683"/>
              <a:gd name="connsiteX10" fmla="*/ 0 w 2855707"/>
              <a:gd name="connsiteY10" fmla="*/ 23649 h 1836683"/>
              <a:gd name="connsiteX0" fmla="*/ 0 w 2855707"/>
              <a:gd name="connsiteY0" fmla="*/ 23649 h 1836683"/>
              <a:gd name="connsiteX1" fmla="*/ 583324 w 2855707"/>
              <a:gd name="connsiteY1" fmla="*/ 126124 h 1836683"/>
              <a:gd name="connsiteX2" fmla="*/ 961696 w 2855707"/>
              <a:gd name="connsiteY2" fmla="*/ 536028 h 1836683"/>
              <a:gd name="connsiteX3" fmla="*/ 1087820 w 2855707"/>
              <a:gd name="connsiteY3" fmla="*/ 1111469 h 1836683"/>
              <a:gd name="connsiteX4" fmla="*/ 945931 w 2855707"/>
              <a:gd name="connsiteY4" fmla="*/ 1458311 h 1836683"/>
              <a:gd name="connsiteX5" fmla="*/ 606972 w 2855707"/>
              <a:gd name="connsiteY5" fmla="*/ 1836683 h 1836683"/>
              <a:gd name="connsiteX6" fmla="*/ 2063815 w 2855707"/>
              <a:gd name="connsiteY6" fmla="*/ 774321 h 1836683"/>
              <a:gd name="connsiteX7" fmla="*/ 2855707 w 2855707"/>
              <a:gd name="connsiteY7" fmla="*/ 382673 h 1836683"/>
              <a:gd name="connsiteX8" fmla="*/ 2560509 w 2855707"/>
              <a:gd name="connsiteY8" fmla="*/ 353997 h 1836683"/>
              <a:gd name="connsiteX9" fmla="*/ 441434 w 2855707"/>
              <a:gd name="connsiteY9" fmla="*/ 0 h 1836683"/>
              <a:gd name="connsiteX10" fmla="*/ 0 w 2855707"/>
              <a:gd name="connsiteY10" fmla="*/ 23649 h 1836683"/>
              <a:gd name="connsiteX0" fmla="*/ 0 w 2855707"/>
              <a:gd name="connsiteY0" fmla="*/ 23649 h 1836683"/>
              <a:gd name="connsiteX1" fmla="*/ 583324 w 2855707"/>
              <a:gd name="connsiteY1" fmla="*/ 126124 h 1836683"/>
              <a:gd name="connsiteX2" fmla="*/ 961696 w 2855707"/>
              <a:gd name="connsiteY2" fmla="*/ 536028 h 1836683"/>
              <a:gd name="connsiteX3" fmla="*/ 1087820 w 2855707"/>
              <a:gd name="connsiteY3" fmla="*/ 1111469 h 1836683"/>
              <a:gd name="connsiteX4" fmla="*/ 945931 w 2855707"/>
              <a:gd name="connsiteY4" fmla="*/ 1458311 h 1836683"/>
              <a:gd name="connsiteX5" fmla="*/ 606972 w 2855707"/>
              <a:gd name="connsiteY5" fmla="*/ 1836683 h 1836683"/>
              <a:gd name="connsiteX6" fmla="*/ 2063815 w 2855707"/>
              <a:gd name="connsiteY6" fmla="*/ 774321 h 1836683"/>
              <a:gd name="connsiteX7" fmla="*/ 2855707 w 2855707"/>
              <a:gd name="connsiteY7" fmla="*/ 382673 h 1836683"/>
              <a:gd name="connsiteX8" fmla="*/ 2135095 w 2855707"/>
              <a:gd name="connsiteY8" fmla="*/ 345135 h 1836683"/>
              <a:gd name="connsiteX9" fmla="*/ 441434 w 2855707"/>
              <a:gd name="connsiteY9" fmla="*/ 0 h 1836683"/>
              <a:gd name="connsiteX10" fmla="*/ 0 w 2855707"/>
              <a:gd name="connsiteY10" fmla="*/ 23649 h 1836683"/>
              <a:gd name="connsiteX0" fmla="*/ 0 w 3039711"/>
              <a:gd name="connsiteY0" fmla="*/ 23649 h 1836683"/>
              <a:gd name="connsiteX1" fmla="*/ 583324 w 3039711"/>
              <a:gd name="connsiteY1" fmla="*/ 126124 h 1836683"/>
              <a:gd name="connsiteX2" fmla="*/ 961696 w 3039711"/>
              <a:gd name="connsiteY2" fmla="*/ 536028 h 1836683"/>
              <a:gd name="connsiteX3" fmla="*/ 1087820 w 3039711"/>
              <a:gd name="connsiteY3" fmla="*/ 1111469 h 1836683"/>
              <a:gd name="connsiteX4" fmla="*/ 945931 w 3039711"/>
              <a:gd name="connsiteY4" fmla="*/ 1458311 h 1836683"/>
              <a:gd name="connsiteX5" fmla="*/ 606972 w 3039711"/>
              <a:gd name="connsiteY5" fmla="*/ 1836683 h 1836683"/>
              <a:gd name="connsiteX6" fmla="*/ 2063815 w 3039711"/>
              <a:gd name="connsiteY6" fmla="*/ 774321 h 1836683"/>
              <a:gd name="connsiteX7" fmla="*/ 3039712 w 3039711"/>
              <a:gd name="connsiteY7" fmla="*/ 249979 h 1836683"/>
              <a:gd name="connsiteX8" fmla="*/ 2135095 w 3039711"/>
              <a:gd name="connsiteY8" fmla="*/ 345135 h 1836683"/>
              <a:gd name="connsiteX9" fmla="*/ 441434 w 3039711"/>
              <a:gd name="connsiteY9" fmla="*/ 0 h 1836683"/>
              <a:gd name="connsiteX10" fmla="*/ 0 w 3039711"/>
              <a:gd name="connsiteY10" fmla="*/ 23649 h 1836683"/>
              <a:gd name="connsiteX0" fmla="*/ 0 w 3131796"/>
              <a:gd name="connsiteY0" fmla="*/ 23649 h 1836683"/>
              <a:gd name="connsiteX1" fmla="*/ 583324 w 3131796"/>
              <a:gd name="connsiteY1" fmla="*/ 126124 h 1836683"/>
              <a:gd name="connsiteX2" fmla="*/ 961696 w 3131796"/>
              <a:gd name="connsiteY2" fmla="*/ 536028 h 1836683"/>
              <a:gd name="connsiteX3" fmla="*/ 1087820 w 3131796"/>
              <a:gd name="connsiteY3" fmla="*/ 1111469 h 1836683"/>
              <a:gd name="connsiteX4" fmla="*/ 945931 w 3131796"/>
              <a:gd name="connsiteY4" fmla="*/ 1458311 h 1836683"/>
              <a:gd name="connsiteX5" fmla="*/ 606972 w 3131796"/>
              <a:gd name="connsiteY5" fmla="*/ 1836683 h 1836683"/>
              <a:gd name="connsiteX6" fmla="*/ 2063815 w 3131796"/>
              <a:gd name="connsiteY6" fmla="*/ 774321 h 1836683"/>
              <a:gd name="connsiteX7" fmla="*/ 3131796 w 3131796"/>
              <a:gd name="connsiteY7" fmla="*/ 190870 h 1836683"/>
              <a:gd name="connsiteX8" fmla="*/ 2135095 w 3131796"/>
              <a:gd name="connsiteY8" fmla="*/ 345135 h 1836683"/>
              <a:gd name="connsiteX9" fmla="*/ 441434 w 3131796"/>
              <a:gd name="connsiteY9" fmla="*/ 0 h 1836683"/>
              <a:gd name="connsiteX10" fmla="*/ 0 w 3131796"/>
              <a:gd name="connsiteY10" fmla="*/ 23649 h 1836683"/>
              <a:gd name="connsiteX0" fmla="*/ 0 w 3131796"/>
              <a:gd name="connsiteY0" fmla="*/ 23649 h 1836683"/>
              <a:gd name="connsiteX1" fmla="*/ 583324 w 3131796"/>
              <a:gd name="connsiteY1" fmla="*/ 126124 h 1836683"/>
              <a:gd name="connsiteX2" fmla="*/ 961696 w 3131796"/>
              <a:gd name="connsiteY2" fmla="*/ 536028 h 1836683"/>
              <a:gd name="connsiteX3" fmla="*/ 1087820 w 3131796"/>
              <a:gd name="connsiteY3" fmla="*/ 1111469 h 1836683"/>
              <a:gd name="connsiteX4" fmla="*/ 945931 w 3131796"/>
              <a:gd name="connsiteY4" fmla="*/ 1458311 h 1836683"/>
              <a:gd name="connsiteX5" fmla="*/ 606972 w 3131796"/>
              <a:gd name="connsiteY5" fmla="*/ 1836683 h 1836683"/>
              <a:gd name="connsiteX6" fmla="*/ 2013802 w 3131796"/>
              <a:gd name="connsiteY6" fmla="*/ 745923 h 1836683"/>
              <a:gd name="connsiteX7" fmla="*/ 3131796 w 3131796"/>
              <a:gd name="connsiteY7" fmla="*/ 190870 h 1836683"/>
              <a:gd name="connsiteX8" fmla="*/ 2135095 w 3131796"/>
              <a:gd name="connsiteY8" fmla="*/ 345135 h 1836683"/>
              <a:gd name="connsiteX9" fmla="*/ 441434 w 3131796"/>
              <a:gd name="connsiteY9" fmla="*/ 0 h 1836683"/>
              <a:gd name="connsiteX10" fmla="*/ 0 w 3131796"/>
              <a:gd name="connsiteY10" fmla="*/ 23649 h 1836683"/>
              <a:gd name="connsiteX0" fmla="*/ 0 w 3131796"/>
              <a:gd name="connsiteY0" fmla="*/ 23649 h 1836683"/>
              <a:gd name="connsiteX1" fmla="*/ 583324 w 3131796"/>
              <a:gd name="connsiteY1" fmla="*/ 126124 h 1836683"/>
              <a:gd name="connsiteX2" fmla="*/ 961696 w 3131796"/>
              <a:gd name="connsiteY2" fmla="*/ 536028 h 1836683"/>
              <a:gd name="connsiteX3" fmla="*/ 1087820 w 3131796"/>
              <a:gd name="connsiteY3" fmla="*/ 1111469 h 1836683"/>
              <a:gd name="connsiteX4" fmla="*/ 945931 w 3131796"/>
              <a:gd name="connsiteY4" fmla="*/ 1458311 h 1836683"/>
              <a:gd name="connsiteX5" fmla="*/ 606972 w 3131796"/>
              <a:gd name="connsiteY5" fmla="*/ 1836683 h 1836683"/>
              <a:gd name="connsiteX6" fmla="*/ 2013802 w 3131796"/>
              <a:gd name="connsiteY6" fmla="*/ 745923 h 1836683"/>
              <a:gd name="connsiteX7" fmla="*/ 3131796 w 3131796"/>
              <a:gd name="connsiteY7" fmla="*/ 190870 h 1836683"/>
              <a:gd name="connsiteX8" fmla="*/ 2314129 w 3131796"/>
              <a:gd name="connsiteY8" fmla="*/ 358336 h 1836683"/>
              <a:gd name="connsiteX9" fmla="*/ 441434 w 3131796"/>
              <a:gd name="connsiteY9" fmla="*/ 0 h 1836683"/>
              <a:gd name="connsiteX10" fmla="*/ 0 w 3131796"/>
              <a:gd name="connsiteY10" fmla="*/ 23649 h 1836683"/>
              <a:gd name="connsiteX0" fmla="*/ 0 w 3131796"/>
              <a:gd name="connsiteY0" fmla="*/ 23649 h 1836683"/>
              <a:gd name="connsiteX1" fmla="*/ 583324 w 3131796"/>
              <a:gd name="connsiteY1" fmla="*/ 126124 h 1836683"/>
              <a:gd name="connsiteX2" fmla="*/ 961696 w 3131796"/>
              <a:gd name="connsiteY2" fmla="*/ 536028 h 1836683"/>
              <a:gd name="connsiteX3" fmla="*/ 1087820 w 3131796"/>
              <a:gd name="connsiteY3" fmla="*/ 1111469 h 1836683"/>
              <a:gd name="connsiteX4" fmla="*/ 945931 w 3131796"/>
              <a:gd name="connsiteY4" fmla="*/ 1458311 h 1836683"/>
              <a:gd name="connsiteX5" fmla="*/ 606972 w 3131796"/>
              <a:gd name="connsiteY5" fmla="*/ 1836683 h 1836683"/>
              <a:gd name="connsiteX6" fmla="*/ 2013802 w 3131796"/>
              <a:gd name="connsiteY6" fmla="*/ 745923 h 1836683"/>
              <a:gd name="connsiteX7" fmla="*/ 3131796 w 3131796"/>
              <a:gd name="connsiteY7" fmla="*/ 190870 h 1836683"/>
              <a:gd name="connsiteX8" fmla="*/ 1996410 w 3131796"/>
              <a:gd name="connsiteY8" fmla="*/ 384333 h 1836683"/>
              <a:gd name="connsiteX9" fmla="*/ 441434 w 3131796"/>
              <a:gd name="connsiteY9" fmla="*/ 0 h 1836683"/>
              <a:gd name="connsiteX10" fmla="*/ 0 w 3131796"/>
              <a:gd name="connsiteY10" fmla="*/ 23649 h 1836683"/>
              <a:gd name="connsiteX0" fmla="*/ 0 w 3131796"/>
              <a:gd name="connsiteY0" fmla="*/ 23649 h 1836683"/>
              <a:gd name="connsiteX1" fmla="*/ 583324 w 3131796"/>
              <a:gd name="connsiteY1" fmla="*/ 126124 h 1836683"/>
              <a:gd name="connsiteX2" fmla="*/ 961696 w 3131796"/>
              <a:gd name="connsiteY2" fmla="*/ 536028 h 1836683"/>
              <a:gd name="connsiteX3" fmla="*/ 1087820 w 3131796"/>
              <a:gd name="connsiteY3" fmla="*/ 1111469 h 1836683"/>
              <a:gd name="connsiteX4" fmla="*/ 945931 w 3131796"/>
              <a:gd name="connsiteY4" fmla="*/ 1458311 h 1836683"/>
              <a:gd name="connsiteX5" fmla="*/ 606972 w 3131796"/>
              <a:gd name="connsiteY5" fmla="*/ 1836683 h 1836683"/>
              <a:gd name="connsiteX6" fmla="*/ 2013802 w 3131796"/>
              <a:gd name="connsiteY6" fmla="*/ 745923 h 1836683"/>
              <a:gd name="connsiteX7" fmla="*/ 3131796 w 3131796"/>
              <a:gd name="connsiteY7" fmla="*/ 190870 h 1836683"/>
              <a:gd name="connsiteX8" fmla="*/ 2282587 w 3131796"/>
              <a:gd name="connsiteY8" fmla="*/ 351890 h 1836683"/>
              <a:gd name="connsiteX9" fmla="*/ 441434 w 3131796"/>
              <a:gd name="connsiteY9" fmla="*/ 0 h 1836683"/>
              <a:gd name="connsiteX10" fmla="*/ 0 w 3131796"/>
              <a:gd name="connsiteY10" fmla="*/ 23649 h 18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1796" h="1836683">
                <a:moveTo>
                  <a:pt x="0" y="23649"/>
                </a:moveTo>
                <a:lnTo>
                  <a:pt x="583324" y="126124"/>
                </a:lnTo>
                <a:lnTo>
                  <a:pt x="961696" y="536028"/>
                </a:lnTo>
                <a:lnTo>
                  <a:pt x="1087820" y="1111469"/>
                </a:lnTo>
                <a:lnTo>
                  <a:pt x="945931" y="1458311"/>
                </a:lnTo>
                <a:lnTo>
                  <a:pt x="606972" y="1836683"/>
                </a:lnTo>
                <a:lnTo>
                  <a:pt x="2013802" y="745923"/>
                </a:lnTo>
                <a:lnTo>
                  <a:pt x="3131796" y="190870"/>
                </a:lnTo>
                <a:lnTo>
                  <a:pt x="2282587" y="351890"/>
                </a:lnTo>
                <a:lnTo>
                  <a:pt x="441434" y="0"/>
                </a:lnTo>
                <a:lnTo>
                  <a:pt x="0" y="23649"/>
                </a:lnTo>
                <a:close/>
              </a:path>
            </a:pathLst>
          </a:cu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67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9E35B97-6B2B-4D3B-8200-0CFCA83615BB}"/>
              </a:ext>
            </a:extLst>
          </p:cNvPr>
          <p:cNvSpPr/>
          <p:nvPr/>
        </p:nvSpPr>
        <p:spPr>
          <a:xfrm>
            <a:off x="1666490" y="2614879"/>
            <a:ext cx="1751650" cy="170074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mesh shading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9CA3C-146E-48D5-8316-46A8F99DD466}"/>
              </a:ext>
            </a:extLst>
          </p:cNvPr>
          <p:cNvSpPr/>
          <p:nvPr/>
        </p:nvSpPr>
        <p:spPr>
          <a:xfrm>
            <a:off x="4136930" y="3985454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Rasterization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7606AD-FEE7-490E-A7F2-AC371807B26A}"/>
              </a:ext>
            </a:extLst>
          </p:cNvPr>
          <p:cNvGrpSpPr/>
          <p:nvPr/>
        </p:nvGrpSpPr>
        <p:grpSpPr>
          <a:xfrm>
            <a:off x="5126178" y="4350580"/>
            <a:ext cx="584334" cy="307643"/>
            <a:chOff x="4559175" y="4439837"/>
            <a:chExt cx="584334" cy="3076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97C4D3-5442-405E-A323-C54FE5D426BD}"/>
                </a:ext>
              </a:extLst>
            </p:cNvPr>
            <p:cNvGrpSpPr/>
            <p:nvPr/>
          </p:nvGrpSpPr>
          <p:grpSpPr>
            <a:xfrm>
              <a:off x="45591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B43CB80-7C4B-487B-B0AC-A6421D48E0D9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3A6B962-3A93-40E7-93F5-6CD9B258E7E4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73AF2E0-113C-4782-93C0-C1C110FD129E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EA6A5B-B893-41AE-89EB-899F0418368B}"/>
                </a:ext>
              </a:extLst>
            </p:cNvPr>
            <p:cNvGrpSpPr/>
            <p:nvPr/>
          </p:nvGrpSpPr>
          <p:grpSpPr>
            <a:xfrm>
              <a:off x="49097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1DFC24A-A6ED-488E-957A-C2BAC62D4846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4B3DFFA-943E-419B-A20F-F1761D52532F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24C22B8-05C0-4802-BFB0-0637D2CE2F37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A5528B9-B200-494A-A529-1868FE883519}"/>
              </a:ext>
            </a:extLst>
          </p:cNvPr>
          <p:cNvSpPr/>
          <p:nvPr/>
        </p:nvSpPr>
        <p:spPr>
          <a:xfrm>
            <a:off x="4136930" y="2603799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1E031-A1E5-4B94-934D-EF812E343788}"/>
              </a:ext>
            </a:extLst>
          </p:cNvPr>
          <p:cNvGrpSpPr/>
          <p:nvPr/>
        </p:nvGrpSpPr>
        <p:grpSpPr>
          <a:xfrm>
            <a:off x="5301478" y="2965730"/>
            <a:ext cx="233734" cy="307643"/>
            <a:chOff x="2998781" y="3554917"/>
            <a:chExt cx="233734" cy="30764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71683D4-883E-453E-BB71-52A196B7A1A6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A1134D7-5910-4039-BE17-5DD29EFFDD71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51682B1-DA06-4A2B-9A38-7274932960EA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9D579B-BB08-4F0B-B9AF-A478A42C7B36}"/>
              </a:ext>
            </a:extLst>
          </p:cNvPr>
          <p:cNvGrpSpPr/>
          <p:nvPr/>
        </p:nvGrpSpPr>
        <p:grpSpPr>
          <a:xfrm>
            <a:off x="5301478" y="3681007"/>
            <a:ext cx="233734" cy="307643"/>
            <a:chOff x="2998781" y="3554917"/>
            <a:chExt cx="233734" cy="3076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94E364D-3E9A-465C-858D-77E822B30C1C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FF037D7-29B5-48D1-97A2-5E60E572C232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FC1E03B-8594-4615-977E-B86F62ECC889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EDA451-F182-4590-8608-C1B070D34C8D}"/>
              </a:ext>
            </a:extLst>
          </p:cNvPr>
          <p:cNvCxnSpPr>
            <a:cxnSpLocks/>
          </p:cNvCxnSpPr>
          <p:nvPr/>
        </p:nvCxnSpPr>
        <p:spPr>
          <a:xfrm>
            <a:off x="6364095" y="3470855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E1F083-A254-4033-8A06-D6F9189D3442}"/>
              </a:ext>
            </a:extLst>
          </p:cNvPr>
          <p:cNvGrpSpPr/>
          <p:nvPr/>
        </p:nvGrpSpPr>
        <p:grpSpPr>
          <a:xfrm>
            <a:off x="1760990" y="3093849"/>
            <a:ext cx="1536078" cy="897957"/>
            <a:chOff x="4740613" y="4760068"/>
            <a:chExt cx="1874196" cy="1128408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ED12FF-9F43-48A2-964D-64C3FEF15162}"/>
                </a:ext>
              </a:extLst>
            </p:cNvPr>
            <p:cNvSpPr/>
            <p:nvPr/>
          </p:nvSpPr>
          <p:spPr>
            <a:xfrm>
              <a:off x="4740613" y="4760068"/>
              <a:ext cx="1874196" cy="1128408"/>
            </a:xfrm>
            <a:custGeom>
              <a:avLst/>
              <a:gdLst>
                <a:gd name="connsiteX0" fmla="*/ 0 w 1214510"/>
                <a:gd name="connsiteY0" fmla="*/ 281354 h 581465"/>
                <a:gd name="connsiteX1" fmla="*/ 253218 w 1214510"/>
                <a:gd name="connsiteY1" fmla="*/ 262597 h 581465"/>
                <a:gd name="connsiteX2" fmla="*/ 464233 w 1214510"/>
                <a:gd name="connsiteY2" fmla="*/ 332935 h 581465"/>
                <a:gd name="connsiteX3" fmla="*/ 618978 w 1214510"/>
                <a:gd name="connsiteY3" fmla="*/ 454855 h 581465"/>
                <a:gd name="connsiteX4" fmla="*/ 665870 w 1214510"/>
                <a:gd name="connsiteY4" fmla="*/ 581465 h 581465"/>
                <a:gd name="connsiteX5" fmla="*/ 792480 w 1214510"/>
                <a:gd name="connsiteY5" fmla="*/ 436098 h 581465"/>
                <a:gd name="connsiteX6" fmla="*/ 890953 w 1214510"/>
                <a:gd name="connsiteY6" fmla="*/ 356382 h 581465"/>
                <a:gd name="connsiteX7" fmla="*/ 1017563 w 1214510"/>
                <a:gd name="connsiteY7" fmla="*/ 309489 h 581465"/>
                <a:gd name="connsiteX8" fmla="*/ 1214510 w 1214510"/>
                <a:gd name="connsiteY8" fmla="*/ 290732 h 581465"/>
                <a:gd name="connsiteX9" fmla="*/ 1134793 w 1214510"/>
                <a:gd name="connsiteY9" fmla="*/ 150055 h 581465"/>
                <a:gd name="connsiteX10" fmla="*/ 1012873 w 1214510"/>
                <a:gd name="connsiteY10" fmla="*/ 65649 h 581465"/>
                <a:gd name="connsiteX11" fmla="*/ 829993 w 1214510"/>
                <a:gd name="connsiteY11" fmla="*/ 9378 h 581465"/>
                <a:gd name="connsiteX12" fmla="*/ 623667 w 1214510"/>
                <a:gd name="connsiteY12" fmla="*/ 0 h 581465"/>
                <a:gd name="connsiteX13" fmla="*/ 487680 w 1214510"/>
                <a:gd name="connsiteY13" fmla="*/ 14068 h 581465"/>
                <a:gd name="connsiteX14" fmla="*/ 342313 w 1214510"/>
                <a:gd name="connsiteY14" fmla="*/ 56271 h 581465"/>
                <a:gd name="connsiteX15" fmla="*/ 150055 w 1214510"/>
                <a:gd name="connsiteY15" fmla="*/ 178191 h 581465"/>
                <a:gd name="connsiteX16" fmla="*/ 0 w 1214510"/>
                <a:gd name="connsiteY16" fmla="*/ 281354 h 58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4510" h="581465">
                  <a:moveTo>
                    <a:pt x="0" y="281354"/>
                  </a:moveTo>
                  <a:lnTo>
                    <a:pt x="253218" y="262597"/>
                  </a:lnTo>
                  <a:lnTo>
                    <a:pt x="464233" y="332935"/>
                  </a:lnTo>
                  <a:lnTo>
                    <a:pt x="618978" y="454855"/>
                  </a:lnTo>
                  <a:lnTo>
                    <a:pt x="665870" y="581465"/>
                  </a:lnTo>
                  <a:lnTo>
                    <a:pt x="792480" y="436098"/>
                  </a:lnTo>
                  <a:lnTo>
                    <a:pt x="890953" y="356382"/>
                  </a:lnTo>
                  <a:lnTo>
                    <a:pt x="1017563" y="309489"/>
                  </a:lnTo>
                  <a:lnTo>
                    <a:pt x="1214510" y="290732"/>
                  </a:lnTo>
                  <a:lnTo>
                    <a:pt x="1134793" y="150055"/>
                  </a:lnTo>
                  <a:lnTo>
                    <a:pt x="1012873" y="65649"/>
                  </a:lnTo>
                  <a:lnTo>
                    <a:pt x="829993" y="9378"/>
                  </a:lnTo>
                  <a:lnTo>
                    <a:pt x="623667" y="0"/>
                  </a:lnTo>
                  <a:lnTo>
                    <a:pt x="487680" y="14068"/>
                  </a:lnTo>
                  <a:lnTo>
                    <a:pt x="342313" y="56271"/>
                  </a:lnTo>
                  <a:lnTo>
                    <a:pt x="150055" y="178191"/>
                  </a:lnTo>
                  <a:lnTo>
                    <a:pt x="0" y="281354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8DB6A0-5810-4ECB-8736-EFE1BF793D33}"/>
                </a:ext>
              </a:extLst>
            </p:cNvPr>
            <p:cNvSpPr/>
            <p:nvPr/>
          </p:nvSpPr>
          <p:spPr>
            <a:xfrm>
              <a:off x="5290570" y="4814668"/>
              <a:ext cx="1042024" cy="546004"/>
            </a:xfrm>
            <a:custGeom>
              <a:avLst/>
              <a:gdLst>
                <a:gd name="connsiteX0" fmla="*/ 0 w 675249"/>
                <a:gd name="connsiteY0" fmla="*/ 23447 h 281354"/>
                <a:gd name="connsiteX1" fmla="*/ 196948 w 675249"/>
                <a:gd name="connsiteY1" fmla="*/ 0 h 281354"/>
                <a:gd name="connsiteX2" fmla="*/ 389206 w 675249"/>
                <a:gd name="connsiteY2" fmla="*/ 32825 h 281354"/>
                <a:gd name="connsiteX3" fmla="*/ 600222 w 675249"/>
                <a:gd name="connsiteY3" fmla="*/ 140677 h 281354"/>
                <a:gd name="connsiteX4" fmla="*/ 675249 w 675249"/>
                <a:gd name="connsiteY4" fmla="*/ 281354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249" h="281354">
                  <a:moveTo>
                    <a:pt x="0" y="23447"/>
                  </a:moveTo>
                  <a:lnTo>
                    <a:pt x="196948" y="0"/>
                  </a:lnTo>
                  <a:lnTo>
                    <a:pt x="389206" y="32825"/>
                  </a:lnTo>
                  <a:lnTo>
                    <a:pt x="600222" y="140677"/>
                  </a:lnTo>
                  <a:lnTo>
                    <a:pt x="675249" y="281354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B7B42A-F54A-42EF-AD7B-800435E40125}"/>
                </a:ext>
              </a:extLst>
            </p:cNvPr>
            <p:cNvCxnSpPr>
              <a:cxnSpLocks/>
              <a:stCxn id="34" idx="4"/>
              <a:endCxn id="31" idx="3"/>
            </p:cNvCxnSpPr>
            <p:nvPr/>
          </p:nvCxnSpPr>
          <p:spPr>
            <a:xfrm flipH="1" flipV="1">
              <a:off x="5695802" y="5642773"/>
              <a:ext cx="246034" cy="9102"/>
            </a:xfrm>
            <a:prstGeom prst="line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ED25215-7989-42E8-B774-2B219AA1B06A}"/>
                </a:ext>
              </a:extLst>
            </p:cNvPr>
            <p:cNvSpPr/>
            <p:nvPr/>
          </p:nvSpPr>
          <p:spPr>
            <a:xfrm>
              <a:off x="4928756" y="5096771"/>
              <a:ext cx="1013079" cy="555103"/>
            </a:xfrm>
            <a:custGeom>
              <a:avLst/>
              <a:gdLst>
                <a:gd name="connsiteX0" fmla="*/ 0 w 656492"/>
                <a:gd name="connsiteY0" fmla="*/ 18756 h 286043"/>
                <a:gd name="connsiteX1" fmla="*/ 187569 w 656492"/>
                <a:gd name="connsiteY1" fmla="*/ 0 h 286043"/>
                <a:gd name="connsiteX2" fmla="*/ 398584 w 656492"/>
                <a:gd name="connsiteY2" fmla="*/ 51581 h 286043"/>
                <a:gd name="connsiteX3" fmla="*/ 604910 w 656492"/>
                <a:gd name="connsiteY3" fmla="*/ 182880 h 286043"/>
                <a:gd name="connsiteX4" fmla="*/ 656492 w 656492"/>
                <a:gd name="connsiteY4" fmla="*/ 286043 h 28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492" h="286043">
                  <a:moveTo>
                    <a:pt x="0" y="18756"/>
                  </a:moveTo>
                  <a:lnTo>
                    <a:pt x="187569" y="0"/>
                  </a:lnTo>
                  <a:lnTo>
                    <a:pt x="398584" y="51581"/>
                  </a:lnTo>
                  <a:lnTo>
                    <a:pt x="604910" y="182880"/>
                  </a:lnTo>
                  <a:lnTo>
                    <a:pt x="656492" y="286043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A986F4A-D6A8-4017-961B-43B6AECF09E2}"/>
                </a:ext>
              </a:extLst>
            </p:cNvPr>
            <p:cNvSpPr/>
            <p:nvPr/>
          </p:nvSpPr>
          <p:spPr>
            <a:xfrm>
              <a:off x="5124136" y="4932968"/>
              <a:ext cx="998607" cy="527805"/>
            </a:xfrm>
            <a:custGeom>
              <a:avLst/>
              <a:gdLst>
                <a:gd name="connsiteX0" fmla="*/ 0 w 647114"/>
                <a:gd name="connsiteY0" fmla="*/ 23447 h 271976"/>
                <a:gd name="connsiteX1" fmla="*/ 168812 w 647114"/>
                <a:gd name="connsiteY1" fmla="*/ 0 h 271976"/>
                <a:gd name="connsiteX2" fmla="*/ 347003 w 647114"/>
                <a:gd name="connsiteY2" fmla="*/ 42203 h 271976"/>
                <a:gd name="connsiteX3" fmla="*/ 567397 w 647114"/>
                <a:gd name="connsiteY3" fmla="*/ 154745 h 271976"/>
                <a:gd name="connsiteX4" fmla="*/ 647114 w 647114"/>
                <a:gd name="connsiteY4" fmla="*/ 271976 h 27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14" h="271976">
                  <a:moveTo>
                    <a:pt x="0" y="23447"/>
                  </a:moveTo>
                  <a:lnTo>
                    <a:pt x="168812" y="0"/>
                  </a:lnTo>
                  <a:lnTo>
                    <a:pt x="347003" y="42203"/>
                  </a:lnTo>
                  <a:lnTo>
                    <a:pt x="567397" y="154745"/>
                  </a:lnTo>
                  <a:lnTo>
                    <a:pt x="647114" y="271976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7A9933-5636-4FB5-916A-FBE12086CEDB}"/>
                </a:ext>
              </a:extLst>
            </p:cNvPr>
            <p:cNvSpPr/>
            <p:nvPr/>
          </p:nvSpPr>
          <p:spPr>
            <a:xfrm>
              <a:off x="5703038" y="5042170"/>
              <a:ext cx="774283" cy="600603"/>
            </a:xfrm>
            <a:custGeom>
              <a:avLst/>
              <a:gdLst>
                <a:gd name="connsiteX0" fmla="*/ 0 w 501748"/>
                <a:gd name="connsiteY0" fmla="*/ 309489 h 309489"/>
                <a:gd name="connsiteX1" fmla="*/ 103163 w 501748"/>
                <a:gd name="connsiteY1" fmla="*/ 211016 h 309489"/>
                <a:gd name="connsiteX2" fmla="*/ 192259 w 501748"/>
                <a:gd name="connsiteY2" fmla="*/ 98474 h 309489"/>
                <a:gd name="connsiteX3" fmla="*/ 328246 w 501748"/>
                <a:gd name="connsiteY3" fmla="*/ 32825 h 309489"/>
                <a:gd name="connsiteX4" fmla="*/ 501748 w 501748"/>
                <a:gd name="connsiteY4" fmla="*/ 0 h 30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748" h="309489">
                  <a:moveTo>
                    <a:pt x="0" y="309489"/>
                  </a:moveTo>
                  <a:lnTo>
                    <a:pt x="103163" y="211016"/>
                  </a:lnTo>
                  <a:lnTo>
                    <a:pt x="192259" y="98474"/>
                  </a:lnTo>
                  <a:lnTo>
                    <a:pt x="328246" y="32825"/>
                  </a:lnTo>
                  <a:lnTo>
                    <a:pt x="501748" y="0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370BD4-1A55-4312-A1FE-AB0B1F69EBA0}"/>
                </a:ext>
              </a:extLst>
            </p:cNvPr>
            <p:cNvSpPr/>
            <p:nvPr/>
          </p:nvSpPr>
          <p:spPr>
            <a:xfrm>
              <a:off x="5464241" y="4887468"/>
              <a:ext cx="846645" cy="509603"/>
            </a:xfrm>
            <a:custGeom>
              <a:avLst/>
              <a:gdLst>
                <a:gd name="connsiteX0" fmla="*/ 0 w 548640"/>
                <a:gd name="connsiteY0" fmla="*/ 262597 h 262597"/>
                <a:gd name="connsiteX1" fmla="*/ 51581 w 548640"/>
                <a:gd name="connsiteY1" fmla="*/ 164123 h 262597"/>
                <a:gd name="connsiteX2" fmla="*/ 131298 w 548640"/>
                <a:gd name="connsiteY2" fmla="*/ 60960 h 262597"/>
                <a:gd name="connsiteX3" fmla="*/ 281354 w 548640"/>
                <a:gd name="connsiteY3" fmla="*/ 0 h 262597"/>
                <a:gd name="connsiteX4" fmla="*/ 548640 w 548640"/>
                <a:gd name="connsiteY4" fmla="*/ 4689 h 26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262597">
                  <a:moveTo>
                    <a:pt x="0" y="262597"/>
                  </a:moveTo>
                  <a:lnTo>
                    <a:pt x="51581" y="164123"/>
                  </a:lnTo>
                  <a:lnTo>
                    <a:pt x="131298" y="60960"/>
                  </a:lnTo>
                  <a:lnTo>
                    <a:pt x="281354" y="0"/>
                  </a:lnTo>
                  <a:lnTo>
                    <a:pt x="548640" y="4689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A86104-7A63-44DA-86BF-4CF58CCA33EA}"/>
                </a:ext>
              </a:extLst>
            </p:cNvPr>
            <p:cNvSpPr/>
            <p:nvPr/>
          </p:nvSpPr>
          <p:spPr>
            <a:xfrm>
              <a:off x="5109662" y="4778267"/>
              <a:ext cx="919009" cy="491404"/>
            </a:xfrm>
            <a:custGeom>
              <a:avLst/>
              <a:gdLst>
                <a:gd name="connsiteX0" fmla="*/ 0 w 595533"/>
                <a:gd name="connsiteY0" fmla="*/ 253219 h 253219"/>
                <a:gd name="connsiteX1" fmla="*/ 65650 w 595533"/>
                <a:gd name="connsiteY1" fmla="*/ 159434 h 253219"/>
                <a:gd name="connsiteX2" fmla="*/ 173502 w 595533"/>
                <a:gd name="connsiteY2" fmla="*/ 79717 h 253219"/>
                <a:gd name="connsiteX3" fmla="*/ 318868 w 595533"/>
                <a:gd name="connsiteY3" fmla="*/ 14068 h 253219"/>
                <a:gd name="connsiteX4" fmla="*/ 595533 w 595533"/>
                <a:gd name="connsiteY4" fmla="*/ 0 h 2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533" h="253219">
                  <a:moveTo>
                    <a:pt x="0" y="253219"/>
                  </a:moveTo>
                  <a:lnTo>
                    <a:pt x="65650" y="159434"/>
                  </a:lnTo>
                  <a:lnTo>
                    <a:pt x="173502" y="79717"/>
                  </a:lnTo>
                  <a:lnTo>
                    <a:pt x="318868" y="14068"/>
                  </a:lnTo>
                  <a:lnTo>
                    <a:pt x="595533" y="0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89131D8-0C70-431C-8B2C-612B559147D8}"/>
                </a:ext>
              </a:extLst>
            </p:cNvPr>
            <p:cNvSpPr/>
            <p:nvPr/>
          </p:nvSpPr>
          <p:spPr>
            <a:xfrm>
              <a:off x="5118508" y="5199588"/>
              <a:ext cx="1205293" cy="151984"/>
            </a:xfrm>
            <a:custGeom>
              <a:avLst/>
              <a:gdLst>
                <a:gd name="connsiteX0" fmla="*/ 0 w 781050"/>
                <a:gd name="connsiteY0" fmla="*/ 35984 h 78317"/>
                <a:gd name="connsiteX1" fmla="*/ 277283 w 781050"/>
                <a:gd name="connsiteY1" fmla="*/ 0 h 78317"/>
                <a:gd name="connsiteX2" fmla="*/ 567266 w 781050"/>
                <a:gd name="connsiteY2" fmla="*/ 16934 h 78317"/>
                <a:gd name="connsiteX3" fmla="*/ 781050 w 781050"/>
                <a:gd name="connsiteY3" fmla="*/ 78317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050" h="78317">
                  <a:moveTo>
                    <a:pt x="0" y="35984"/>
                  </a:moveTo>
                  <a:lnTo>
                    <a:pt x="277283" y="0"/>
                  </a:lnTo>
                  <a:lnTo>
                    <a:pt x="567266" y="16934"/>
                  </a:lnTo>
                  <a:lnTo>
                    <a:pt x="781050" y="78317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8600835-4C78-4949-A34E-D74BAB1F69CB}"/>
                </a:ext>
              </a:extLst>
            </p:cNvPr>
            <p:cNvSpPr/>
            <p:nvPr/>
          </p:nvSpPr>
          <p:spPr>
            <a:xfrm>
              <a:off x="5458210" y="5404972"/>
              <a:ext cx="656542" cy="45184"/>
            </a:xfrm>
            <a:custGeom>
              <a:avLst/>
              <a:gdLst>
                <a:gd name="connsiteX0" fmla="*/ 0 w 425450"/>
                <a:gd name="connsiteY0" fmla="*/ 0 h 23283"/>
                <a:gd name="connsiteX1" fmla="*/ 260350 w 425450"/>
                <a:gd name="connsiteY1" fmla="*/ 23283 h 23283"/>
                <a:gd name="connsiteX2" fmla="*/ 425450 w 425450"/>
                <a:gd name="connsiteY2" fmla="*/ 23283 h 2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450" h="23283">
                  <a:moveTo>
                    <a:pt x="0" y="0"/>
                  </a:moveTo>
                  <a:lnTo>
                    <a:pt x="260350" y="23283"/>
                  </a:lnTo>
                  <a:lnTo>
                    <a:pt x="425450" y="23283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F7C928-2543-4C6E-A432-33638EEF29ED}"/>
                </a:ext>
              </a:extLst>
            </p:cNvPr>
            <p:cNvSpPr/>
            <p:nvPr/>
          </p:nvSpPr>
          <p:spPr>
            <a:xfrm>
              <a:off x="5144638" y="4809360"/>
              <a:ext cx="1159565" cy="160199"/>
            </a:xfrm>
            <a:custGeom>
              <a:avLst/>
              <a:gdLst>
                <a:gd name="connsiteX0" fmla="*/ 0 w 751417"/>
                <a:gd name="connsiteY0" fmla="*/ 82550 h 82550"/>
                <a:gd name="connsiteX1" fmla="*/ 281517 w 751417"/>
                <a:gd name="connsiteY1" fmla="*/ 0 h 82550"/>
                <a:gd name="connsiteX2" fmla="*/ 751417 w 751417"/>
                <a:gd name="connsiteY2" fmla="*/ 38100 h 8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1417" h="82550">
                  <a:moveTo>
                    <a:pt x="0" y="82550"/>
                  </a:moveTo>
                  <a:lnTo>
                    <a:pt x="281517" y="0"/>
                  </a:lnTo>
                  <a:lnTo>
                    <a:pt x="751417" y="38100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7DA5BBE-6A3B-4E08-B741-EC55F1F31B19}"/>
                </a:ext>
              </a:extLst>
            </p:cNvPr>
            <p:cNvSpPr/>
            <p:nvPr/>
          </p:nvSpPr>
          <p:spPr>
            <a:xfrm>
              <a:off x="4938856" y="4883298"/>
              <a:ext cx="1541731" cy="242352"/>
            </a:xfrm>
            <a:custGeom>
              <a:avLst/>
              <a:gdLst>
                <a:gd name="connsiteX0" fmla="*/ 0 w 999067"/>
                <a:gd name="connsiteY0" fmla="*/ 124883 h 124883"/>
                <a:gd name="connsiteX1" fmla="*/ 281517 w 999067"/>
                <a:gd name="connsiteY1" fmla="*/ 25400 h 124883"/>
                <a:gd name="connsiteX2" fmla="*/ 620183 w 999067"/>
                <a:gd name="connsiteY2" fmla="*/ 0 h 124883"/>
                <a:gd name="connsiteX3" fmla="*/ 999067 w 999067"/>
                <a:gd name="connsiteY3" fmla="*/ 80433 h 12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067" h="124883">
                  <a:moveTo>
                    <a:pt x="0" y="124883"/>
                  </a:moveTo>
                  <a:lnTo>
                    <a:pt x="281517" y="25400"/>
                  </a:lnTo>
                  <a:lnTo>
                    <a:pt x="620183" y="0"/>
                  </a:lnTo>
                  <a:lnTo>
                    <a:pt x="999067" y="80433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C44F6A-DDB0-44FD-B00C-10D41B8E7087}"/>
                </a:ext>
              </a:extLst>
            </p:cNvPr>
            <p:cNvSpPr/>
            <p:nvPr/>
          </p:nvSpPr>
          <p:spPr>
            <a:xfrm>
              <a:off x="4749406" y="5010636"/>
              <a:ext cx="1861835" cy="316290"/>
            </a:xfrm>
            <a:custGeom>
              <a:avLst/>
              <a:gdLst>
                <a:gd name="connsiteX0" fmla="*/ 0 w 1206500"/>
                <a:gd name="connsiteY0" fmla="*/ 148166 h 162983"/>
                <a:gd name="connsiteX1" fmla="*/ 298450 w 1206500"/>
                <a:gd name="connsiteY1" fmla="*/ 42333 h 162983"/>
                <a:gd name="connsiteX2" fmla="*/ 588434 w 1206500"/>
                <a:gd name="connsiteY2" fmla="*/ 0 h 162983"/>
                <a:gd name="connsiteX3" fmla="*/ 950384 w 1206500"/>
                <a:gd name="connsiteY3" fmla="*/ 44450 h 162983"/>
                <a:gd name="connsiteX4" fmla="*/ 1206500 w 1206500"/>
                <a:gd name="connsiteY4" fmla="*/ 162983 h 16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0" h="162983">
                  <a:moveTo>
                    <a:pt x="0" y="148166"/>
                  </a:moveTo>
                  <a:lnTo>
                    <a:pt x="298450" y="42333"/>
                  </a:lnTo>
                  <a:lnTo>
                    <a:pt x="588434" y="0"/>
                  </a:lnTo>
                  <a:lnTo>
                    <a:pt x="950384" y="44450"/>
                  </a:lnTo>
                  <a:lnTo>
                    <a:pt x="1206500" y="162983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5B4B999-E379-4FC2-9C8B-6FB07485F1A6}"/>
              </a:ext>
            </a:extLst>
          </p:cNvPr>
          <p:cNvSpPr/>
          <p:nvPr/>
        </p:nvSpPr>
        <p:spPr>
          <a:xfrm>
            <a:off x="7971503" y="1301915"/>
            <a:ext cx="1087774" cy="4326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6D91D6C-E99F-4EAB-BB18-94D651AD2FDF}"/>
              </a:ext>
            </a:extLst>
          </p:cNvPr>
          <p:cNvSpPr/>
          <p:nvPr/>
        </p:nvSpPr>
        <p:spPr>
          <a:xfrm>
            <a:off x="4472105" y="3267269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Mesh shader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62FA78-F515-4659-B265-ADB6131FC200}"/>
              </a:ext>
            </a:extLst>
          </p:cNvPr>
          <p:cNvSpPr txBox="1"/>
          <p:nvPr/>
        </p:nvSpPr>
        <p:spPr>
          <a:xfrm>
            <a:off x="1989474" y="444610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Meshlet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5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Meshlet</a:t>
            </a:r>
            <a:r>
              <a:rPr lang="en-US" dirty="0"/>
              <a:t> – a standardized interface to screen-space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876" y="6306922"/>
            <a:ext cx="436520" cy="365125"/>
          </a:xfrm>
        </p:spPr>
        <p:txBody>
          <a:bodyPr/>
          <a:lstStyle/>
          <a:p>
            <a:fld id="{ED7F4C82-5684-9D49-BB71-7E0F578F0248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D8BA2-37C7-42EE-A662-E329261FB488}"/>
              </a:ext>
            </a:extLst>
          </p:cNvPr>
          <p:cNvSpPr/>
          <p:nvPr/>
        </p:nvSpPr>
        <p:spPr>
          <a:xfrm>
            <a:off x="6687613" y="2019818"/>
            <a:ext cx="1851549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354DC-DD40-43CE-B10E-E1E27DAD3A3A}"/>
              </a:ext>
            </a:extLst>
          </p:cNvPr>
          <p:cNvSpPr/>
          <p:nvPr/>
        </p:nvSpPr>
        <p:spPr>
          <a:xfrm>
            <a:off x="670295" y="4224390"/>
            <a:ext cx="5603962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77475-0828-4074-BE04-C09A9CD3D223}"/>
              </a:ext>
            </a:extLst>
          </p:cNvPr>
          <p:cNvSpPr/>
          <p:nvPr/>
        </p:nvSpPr>
        <p:spPr>
          <a:xfrm>
            <a:off x="681742" y="3205183"/>
            <a:ext cx="5595964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6D86A-E675-44A0-8E0F-C72367313442}"/>
              </a:ext>
            </a:extLst>
          </p:cNvPr>
          <p:cNvSpPr/>
          <p:nvPr/>
        </p:nvSpPr>
        <p:spPr>
          <a:xfrm>
            <a:off x="676974" y="3625254"/>
            <a:ext cx="5600697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C73FDB-BD12-4664-B668-E449A132C6E0}"/>
              </a:ext>
            </a:extLst>
          </p:cNvPr>
          <p:cNvSpPr/>
          <p:nvPr/>
        </p:nvSpPr>
        <p:spPr>
          <a:xfrm>
            <a:off x="681742" y="2785112"/>
            <a:ext cx="5595929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3333E-B9A5-4778-B3F6-6E8591B05447}"/>
              </a:ext>
            </a:extLst>
          </p:cNvPr>
          <p:cNvSpPr/>
          <p:nvPr/>
        </p:nvSpPr>
        <p:spPr>
          <a:xfrm>
            <a:off x="681742" y="2365041"/>
            <a:ext cx="5592515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BBF604-FC34-4B26-A70F-300C20FE8437}"/>
              </a:ext>
            </a:extLst>
          </p:cNvPr>
          <p:cNvSpPr/>
          <p:nvPr/>
        </p:nvSpPr>
        <p:spPr>
          <a:xfrm>
            <a:off x="6691028" y="2555212"/>
            <a:ext cx="4442911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04650-77BE-4A24-9BE7-7FAA9058B5F4}"/>
              </a:ext>
            </a:extLst>
          </p:cNvPr>
          <p:cNvSpPr/>
          <p:nvPr/>
        </p:nvSpPr>
        <p:spPr>
          <a:xfrm>
            <a:off x="6726495" y="2601991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5FF9B9-6F24-4E4F-8B2D-D1D041A10CDF}"/>
              </a:ext>
            </a:extLst>
          </p:cNvPr>
          <p:cNvGrpSpPr/>
          <p:nvPr/>
        </p:nvGrpSpPr>
        <p:grpSpPr>
          <a:xfrm>
            <a:off x="1437383" y="2415081"/>
            <a:ext cx="4303031" cy="266700"/>
            <a:chOff x="990500" y="2125047"/>
            <a:chExt cx="4303031" cy="266700"/>
          </a:xfrm>
          <a:solidFill>
            <a:schemeClr val="accent6"/>
          </a:solidFill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9B73FF2-C94E-43D6-BC68-3DA500157716}"/>
                </a:ext>
              </a:extLst>
            </p:cNvPr>
            <p:cNvSpPr/>
            <p:nvPr/>
          </p:nvSpPr>
          <p:spPr>
            <a:xfrm>
              <a:off x="4793681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z</a:t>
              </a:r>
              <a:r>
                <a:rPr lang="en-US" sz="1600" baseline="-25000" dirty="0"/>
                <a:t>0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17FFF70-F92F-4BB8-BC8B-0BE23E424AC1}"/>
                </a:ext>
              </a:extLst>
            </p:cNvPr>
            <p:cNvSpPr/>
            <p:nvPr/>
          </p:nvSpPr>
          <p:spPr>
            <a:xfrm>
              <a:off x="4293831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y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1672603-D30B-4E3B-B3E7-BFDC78628591}"/>
                </a:ext>
              </a:extLst>
            </p:cNvPr>
            <p:cNvSpPr/>
            <p:nvPr/>
          </p:nvSpPr>
          <p:spPr>
            <a:xfrm>
              <a:off x="3793981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x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34B50FC-837A-4509-BAB1-166CEB3149EE}"/>
                </a:ext>
              </a:extLst>
            </p:cNvPr>
            <p:cNvSpPr/>
            <p:nvPr/>
          </p:nvSpPr>
          <p:spPr>
            <a:xfrm>
              <a:off x="3294131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AAA634D-7A5B-4B9D-A6FB-44112F4C1457}"/>
                </a:ext>
              </a:extLst>
            </p:cNvPr>
            <p:cNvSpPr/>
            <p:nvPr/>
          </p:nvSpPr>
          <p:spPr>
            <a:xfrm>
              <a:off x="2794281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g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5B239551-08B3-4F85-9D8B-D16903F80B5B}"/>
                </a:ext>
              </a:extLst>
            </p:cNvPr>
            <p:cNvSpPr/>
            <p:nvPr/>
          </p:nvSpPr>
          <p:spPr>
            <a:xfrm>
              <a:off x="2294431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r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8E82F83-7C28-4CC7-B776-5ADFCD49319D}"/>
                </a:ext>
              </a:extLst>
            </p:cNvPr>
            <p:cNvSpPr/>
            <p:nvPr/>
          </p:nvSpPr>
          <p:spPr>
            <a:xfrm>
              <a:off x="1490350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v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4EA3FFC-93BA-44B7-BE0B-8E53E12962B0}"/>
                </a:ext>
              </a:extLst>
            </p:cNvPr>
            <p:cNvSpPr/>
            <p:nvPr/>
          </p:nvSpPr>
          <p:spPr>
            <a:xfrm>
              <a:off x="990500" y="212504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u</a:t>
              </a:r>
              <a:r>
                <a:rPr lang="en-US" sz="1600" baseline="-25000" dirty="0"/>
                <a:t>0</a:t>
              </a:r>
              <a:endParaRPr lang="en-US" sz="1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0716E4-829B-494F-8276-ED47BF273DEF}"/>
              </a:ext>
            </a:extLst>
          </p:cNvPr>
          <p:cNvGrpSpPr/>
          <p:nvPr/>
        </p:nvGrpSpPr>
        <p:grpSpPr>
          <a:xfrm>
            <a:off x="1437383" y="2834092"/>
            <a:ext cx="4303031" cy="266700"/>
            <a:chOff x="1002527" y="2630392"/>
            <a:chExt cx="4303031" cy="266700"/>
          </a:xfrm>
          <a:solidFill>
            <a:schemeClr val="accent6"/>
          </a:solidFill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7CED1AC-39B9-4938-BB25-42F35DF24AD0}"/>
                </a:ext>
              </a:extLst>
            </p:cNvPr>
            <p:cNvSpPr/>
            <p:nvPr/>
          </p:nvSpPr>
          <p:spPr>
            <a:xfrm>
              <a:off x="4805708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z</a:t>
              </a:r>
              <a:r>
                <a:rPr lang="en-US" sz="1600" baseline="-25000" dirty="0"/>
                <a:t>1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4934119-4062-430F-B644-775DD7AA388D}"/>
                </a:ext>
              </a:extLst>
            </p:cNvPr>
            <p:cNvSpPr/>
            <p:nvPr/>
          </p:nvSpPr>
          <p:spPr>
            <a:xfrm>
              <a:off x="4305858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y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1F5CF03-4CF0-4300-9A83-B102A2B33F86}"/>
                </a:ext>
              </a:extLst>
            </p:cNvPr>
            <p:cNvSpPr/>
            <p:nvPr/>
          </p:nvSpPr>
          <p:spPr>
            <a:xfrm>
              <a:off x="3806008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x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F660EAC-25FB-4965-BAC3-12A337A4A285}"/>
                </a:ext>
              </a:extLst>
            </p:cNvPr>
            <p:cNvSpPr/>
            <p:nvPr/>
          </p:nvSpPr>
          <p:spPr>
            <a:xfrm>
              <a:off x="3306158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8F88973-4E9D-4054-B547-91935113381E}"/>
                </a:ext>
              </a:extLst>
            </p:cNvPr>
            <p:cNvSpPr/>
            <p:nvPr/>
          </p:nvSpPr>
          <p:spPr>
            <a:xfrm>
              <a:off x="2806308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g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DB88467-35D4-4FDF-9CDB-DEBF39AA3FEB}"/>
                </a:ext>
              </a:extLst>
            </p:cNvPr>
            <p:cNvSpPr/>
            <p:nvPr/>
          </p:nvSpPr>
          <p:spPr>
            <a:xfrm>
              <a:off x="2306458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r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5356E80-BBE4-44A7-94A9-CC34A1CE43FA}"/>
                </a:ext>
              </a:extLst>
            </p:cNvPr>
            <p:cNvSpPr/>
            <p:nvPr/>
          </p:nvSpPr>
          <p:spPr>
            <a:xfrm>
              <a:off x="1502377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v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11DE0C3-FD63-48CD-8F51-B50CFAE0E169}"/>
                </a:ext>
              </a:extLst>
            </p:cNvPr>
            <p:cNvSpPr/>
            <p:nvPr/>
          </p:nvSpPr>
          <p:spPr>
            <a:xfrm>
              <a:off x="1002527" y="2630392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u</a:t>
              </a:r>
              <a:r>
                <a:rPr lang="en-US" sz="1600" baseline="-25000" dirty="0"/>
                <a:t>1</a:t>
              </a:r>
              <a:endParaRPr lang="en-US" sz="16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5F059B-3D2A-4484-B447-34E81F980612}"/>
              </a:ext>
            </a:extLst>
          </p:cNvPr>
          <p:cNvGrpSpPr/>
          <p:nvPr/>
        </p:nvGrpSpPr>
        <p:grpSpPr>
          <a:xfrm>
            <a:off x="1443865" y="3253103"/>
            <a:ext cx="4303031" cy="266700"/>
            <a:chOff x="1002527" y="2956817"/>
            <a:chExt cx="4303031" cy="266700"/>
          </a:xfrm>
          <a:solidFill>
            <a:schemeClr val="accent6"/>
          </a:solidFill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DDFB9A6-4D5B-4375-B1FF-42CFD4FD175C}"/>
                </a:ext>
              </a:extLst>
            </p:cNvPr>
            <p:cNvSpPr/>
            <p:nvPr/>
          </p:nvSpPr>
          <p:spPr>
            <a:xfrm>
              <a:off x="4805708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z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410AA68-FCE7-4380-B7B8-7C0D942A2DEF}"/>
                </a:ext>
              </a:extLst>
            </p:cNvPr>
            <p:cNvSpPr/>
            <p:nvPr/>
          </p:nvSpPr>
          <p:spPr>
            <a:xfrm>
              <a:off x="4305858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y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FD20812-812B-4634-9B9B-CA14547F6F58}"/>
                </a:ext>
              </a:extLst>
            </p:cNvPr>
            <p:cNvSpPr/>
            <p:nvPr/>
          </p:nvSpPr>
          <p:spPr>
            <a:xfrm>
              <a:off x="3806008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x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00C5F23-87EA-4D0C-B7F2-988D3216797E}"/>
                </a:ext>
              </a:extLst>
            </p:cNvPr>
            <p:cNvSpPr/>
            <p:nvPr/>
          </p:nvSpPr>
          <p:spPr>
            <a:xfrm>
              <a:off x="3306158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B39FDD5-A613-4CFE-800D-1D96AB42C004}"/>
                </a:ext>
              </a:extLst>
            </p:cNvPr>
            <p:cNvSpPr/>
            <p:nvPr/>
          </p:nvSpPr>
          <p:spPr>
            <a:xfrm>
              <a:off x="2806308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g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4BD0826-C270-4C71-9A46-2E5FB7C15198}"/>
                </a:ext>
              </a:extLst>
            </p:cNvPr>
            <p:cNvSpPr/>
            <p:nvPr/>
          </p:nvSpPr>
          <p:spPr>
            <a:xfrm>
              <a:off x="2306458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r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60680F2-2D04-4CDC-A632-E63E76A35763}"/>
                </a:ext>
              </a:extLst>
            </p:cNvPr>
            <p:cNvSpPr/>
            <p:nvPr/>
          </p:nvSpPr>
          <p:spPr>
            <a:xfrm>
              <a:off x="1502377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v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1FD58A7-8734-49E9-A7F3-51E0839D5A70}"/>
                </a:ext>
              </a:extLst>
            </p:cNvPr>
            <p:cNvSpPr/>
            <p:nvPr/>
          </p:nvSpPr>
          <p:spPr>
            <a:xfrm>
              <a:off x="1002527" y="2956817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u</a:t>
              </a:r>
              <a:r>
                <a:rPr lang="en-US" sz="1600" baseline="-25000" dirty="0"/>
                <a:t>2</a:t>
              </a:r>
              <a:endParaRPr lang="en-US" sz="16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EBE6E9-D356-460F-ABF1-63D0FC93AF61}"/>
              </a:ext>
            </a:extLst>
          </p:cNvPr>
          <p:cNvGrpSpPr/>
          <p:nvPr/>
        </p:nvGrpSpPr>
        <p:grpSpPr>
          <a:xfrm>
            <a:off x="1443865" y="3672114"/>
            <a:ext cx="4303031" cy="266700"/>
            <a:chOff x="1002527" y="3280106"/>
            <a:chExt cx="4303031" cy="266700"/>
          </a:xfrm>
          <a:solidFill>
            <a:schemeClr val="accent6"/>
          </a:solidFill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1EE92D-EF70-4D4A-B864-DBAD6A357DFC}"/>
                </a:ext>
              </a:extLst>
            </p:cNvPr>
            <p:cNvSpPr/>
            <p:nvPr/>
          </p:nvSpPr>
          <p:spPr>
            <a:xfrm>
              <a:off x="4805708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z</a:t>
              </a:r>
              <a:r>
                <a:rPr lang="en-US" sz="1600" baseline="-25000" dirty="0"/>
                <a:t>3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29F85E4-3CBE-4CDF-BFBD-A9C6DD074FDC}"/>
                </a:ext>
              </a:extLst>
            </p:cNvPr>
            <p:cNvSpPr/>
            <p:nvPr/>
          </p:nvSpPr>
          <p:spPr>
            <a:xfrm>
              <a:off x="4305858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y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2717420-0403-43CE-B713-F3679C4357AE}"/>
                </a:ext>
              </a:extLst>
            </p:cNvPr>
            <p:cNvSpPr/>
            <p:nvPr/>
          </p:nvSpPr>
          <p:spPr>
            <a:xfrm>
              <a:off x="3806008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x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69AD83C-D71E-4C9A-AB3F-4C77E1557923}"/>
                </a:ext>
              </a:extLst>
            </p:cNvPr>
            <p:cNvSpPr/>
            <p:nvPr/>
          </p:nvSpPr>
          <p:spPr>
            <a:xfrm>
              <a:off x="3306158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20CA143-0D95-4142-B5CE-CDF8C7531BDC}"/>
                </a:ext>
              </a:extLst>
            </p:cNvPr>
            <p:cNvSpPr/>
            <p:nvPr/>
          </p:nvSpPr>
          <p:spPr>
            <a:xfrm>
              <a:off x="2806308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g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F70C8FB-FDE6-444A-AF58-C0657389BBBF}"/>
                </a:ext>
              </a:extLst>
            </p:cNvPr>
            <p:cNvSpPr/>
            <p:nvPr/>
          </p:nvSpPr>
          <p:spPr>
            <a:xfrm>
              <a:off x="2306458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r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18EDC74-E5F2-4E23-83E7-C3B551818304}"/>
                </a:ext>
              </a:extLst>
            </p:cNvPr>
            <p:cNvSpPr/>
            <p:nvPr/>
          </p:nvSpPr>
          <p:spPr>
            <a:xfrm>
              <a:off x="1502377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v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71F4423-B17D-4A6E-8C15-4D01F01B6769}"/>
                </a:ext>
              </a:extLst>
            </p:cNvPr>
            <p:cNvSpPr/>
            <p:nvPr/>
          </p:nvSpPr>
          <p:spPr>
            <a:xfrm>
              <a:off x="1002527" y="3280106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u</a:t>
              </a:r>
              <a:r>
                <a:rPr lang="en-US" sz="1600" baseline="-25000" dirty="0"/>
                <a:t>3</a:t>
              </a:r>
              <a:endParaRPr lang="en-US" sz="1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4A2451-D481-4369-980F-C08BECA7028C}"/>
              </a:ext>
            </a:extLst>
          </p:cNvPr>
          <p:cNvGrpSpPr/>
          <p:nvPr/>
        </p:nvGrpSpPr>
        <p:grpSpPr>
          <a:xfrm>
            <a:off x="1435107" y="4271052"/>
            <a:ext cx="4303031" cy="266700"/>
            <a:chOff x="1002527" y="3873783"/>
            <a:chExt cx="4303031" cy="266700"/>
          </a:xfrm>
          <a:solidFill>
            <a:schemeClr val="accent6"/>
          </a:solidFill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867D188-A255-4740-B5B1-A060B5A8EDAC}"/>
                </a:ext>
              </a:extLst>
            </p:cNvPr>
            <p:cNvSpPr/>
            <p:nvPr/>
          </p:nvSpPr>
          <p:spPr>
            <a:xfrm>
              <a:off x="4805708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z</a:t>
              </a:r>
              <a:r>
                <a:rPr lang="en-US" sz="1400" baseline="-25000" dirty="0"/>
                <a:t>M-1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452E09C-43C9-42D7-A89B-70607CE2BC21}"/>
                </a:ext>
              </a:extLst>
            </p:cNvPr>
            <p:cNvSpPr/>
            <p:nvPr/>
          </p:nvSpPr>
          <p:spPr>
            <a:xfrm>
              <a:off x="4305858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y</a:t>
              </a:r>
              <a:r>
                <a:rPr lang="en-US" sz="1400" baseline="-25000" dirty="0"/>
                <a:t>M-1</a:t>
              </a:r>
              <a:endParaRPr lang="en-US" sz="140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C477AAC-317B-4FC7-A0B1-4A2D8B609CD1}"/>
                </a:ext>
              </a:extLst>
            </p:cNvPr>
            <p:cNvSpPr/>
            <p:nvPr/>
          </p:nvSpPr>
          <p:spPr>
            <a:xfrm>
              <a:off x="3806008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x</a:t>
              </a:r>
              <a:r>
                <a:rPr lang="en-US" sz="1400" baseline="-25000" dirty="0"/>
                <a:t>M-1</a:t>
              </a:r>
              <a:endParaRPr lang="en-US" sz="140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27D2230-2668-46B5-BB7A-C4DD9C306F11}"/>
                </a:ext>
              </a:extLst>
            </p:cNvPr>
            <p:cNvSpPr/>
            <p:nvPr/>
          </p:nvSpPr>
          <p:spPr>
            <a:xfrm>
              <a:off x="3306158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b</a:t>
              </a:r>
              <a:r>
                <a:rPr lang="en-US" sz="1400" baseline="-25000" dirty="0"/>
                <a:t>M-1</a:t>
              </a:r>
              <a:endParaRPr lang="en-US" sz="1400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CED9BD3-7341-4537-AF94-26014EB3168E}"/>
                </a:ext>
              </a:extLst>
            </p:cNvPr>
            <p:cNvSpPr/>
            <p:nvPr/>
          </p:nvSpPr>
          <p:spPr>
            <a:xfrm>
              <a:off x="2806308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g</a:t>
              </a:r>
              <a:r>
                <a:rPr lang="en-US" sz="1400" baseline="-25000" dirty="0"/>
                <a:t>M-1</a:t>
              </a:r>
              <a:endParaRPr lang="en-US" sz="1400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F080C45-5346-4B3A-806D-B3C74E8A344C}"/>
                </a:ext>
              </a:extLst>
            </p:cNvPr>
            <p:cNvSpPr/>
            <p:nvPr/>
          </p:nvSpPr>
          <p:spPr>
            <a:xfrm>
              <a:off x="2306458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r</a:t>
              </a:r>
              <a:r>
                <a:rPr lang="en-US" sz="1600" baseline="-25000" dirty="0"/>
                <a:t>M-1</a:t>
              </a:r>
              <a:endParaRPr lang="en-US" sz="1600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BC04A2B-18FA-4B5E-B755-288027C3EF0F}"/>
                </a:ext>
              </a:extLst>
            </p:cNvPr>
            <p:cNvSpPr/>
            <p:nvPr/>
          </p:nvSpPr>
          <p:spPr>
            <a:xfrm>
              <a:off x="1502377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M-1</a:t>
              </a:r>
              <a:endParaRPr lang="en-US" sz="1400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EA0491C-6C3F-4909-A9A8-CC2690AFD451}"/>
                </a:ext>
              </a:extLst>
            </p:cNvPr>
            <p:cNvSpPr/>
            <p:nvPr/>
          </p:nvSpPr>
          <p:spPr>
            <a:xfrm>
              <a:off x="1002527" y="3873783"/>
              <a:ext cx="499850" cy="26670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u</a:t>
              </a:r>
              <a:r>
                <a:rPr lang="en-US" sz="1400" baseline="-25000" dirty="0"/>
                <a:t>M-1</a:t>
              </a:r>
              <a:endParaRPr lang="en-US" sz="1600" dirty="0"/>
            </a:p>
          </p:txBody>
        </p:sp>
      </p:grpSp>
      <p:sp>
        <p:nvSpPr>
          <p:cNvPr id="19" name="TextBox 47">
            <a:extLst>
              <a:ext uri="{FF2B5EF4-FFF2-40B4-BE49-F238E27FC236}">
                <a16:creationId xmlns:a16="http://schemas.microsoft.com/office/drawing/2014/main" id="{FF1F99BD-75E4-4FBE-85F0-454CA3521CB5}"/>
              </a:ext>
            </a:extLst>
          </p:cNvPr>
          <p:cNvSpPr txBox="1"/>
          <p:nvPr/>
        </p:nvSpPr>
        <p:spPr>
          <a:xfrm>
            <a:off x="9463147" y="2640909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BF637E-4165-43B0-B4E5-C8FDBDE5846C}"/>
              </a:ext>
            </a:extLst>
          </p:cNvPr>
          <p:cNvSpPr/>
          <p:nvPr/>
        </p:nvSpPr>
        <p:spPr>
          <a:xfrm>
            <a:off x="7005251" y="2601991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C784C-F2F7-4948-A654-EFBF9C75A269}"/>
              </a:ext>
            </a:extLst>
          </p:cNvPr>
          <p:cNvSpPr/>
          <p:nvPr/>
        </p:nvSpPr>
        <p:spPr>
          <a:xfrm>
            <a:off x="7284007" y="2601991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7EA789-234B-440A-A63A-DACE1B16444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306639" y="2490391"/>
            <a:ext cx="419856" cy="244950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95799F-1D15-4C3C-8DA0-EF302AF412E9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306167" y="2735341"/>
            <a:ext cx="420328" cy="188635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E9C62E-7D74-4EEB-97D1-D246F052A64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319513" y="2735341"/>
            <a:ext cx="406982" cy="571166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5F011E-3D3D-4A14-9D66-76A6585EA4D5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6306640" y="3137592"/>
            <a:ext cx="383250" cy="262251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6FF2FA-C473-4551-8F6B-51EAC0A5B045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6330484" y="3004128"/>
            <a:ext cx="394873" cy="133580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2836E0-C4D8-4BDA-A18A-30F7E7338EA5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6325998" y="3137708"/>
            <a:ext cx="399359" cy="569508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2F5E74-F368-4668-B48D-E05F1A2F90F1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6319513" y="3550044"/>
            <a:ext cx="404706" cy="255118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E68726-1508-430D-866A-2DA90D685255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6302917" y="3427568"/>
            <a:ext cx="421302" cy="122476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1C8F31-6BF6-41D1-8CDC-C76A783C7F2B}"/>
              </a:ext>
            </a:extLst>
          </p:cNvPr>
          <p:cNvCxnSpPr>
            <a:cxnSpLocks/>
            <a:stCxn id="60" idx="1"/>
          </p:cNvCxnSpPr>
          <p:nvPr/>
        </p:nvCxnSpPr>
        <p:spPr>
          <a:xfrm flipH="1" flipV="1">
            <a:off x="6325696" y="4053636"/>
            <a:ext cx="363056" cy="125611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67AC4B-DE94-4E77-9C97-26BF3ACC25C9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6325998" y="4170681"/>
            <a:ext cx="398221" cy="8682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D4C4BE-D390-4949-9B24-4F08CB567B0C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6319513" y="3852416"/>
            <a:ext cx="404706" cy="326947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4FA1B7-DB2F-4E9A-B9E6-147F8DC48709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6311027" y="2599156"/>
            <a:ext cx="413192" cy="950888"/>
          </a:xfrm>
          <a:prstGeom prst="straightConnector1">
            <a:avLst/>
          </a:prstGeom>
          <a:ln w="1270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DFEC59D-66CC-48C2-B503-C4BFDA332502}"/>
              </a:ext>
            </a:extLst>
          </p:cNvPr>
          <p:cNvSpPr/>
          <p:nvPr/>
        </p:nvSpPr>
        <p:spPr>
          <a:xfrm>
            <a:off x="7976120" y="2597538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</a:t>
            </a:r>
            <a:r>
              <a:rPr lang="en-US" sz="1600" baseline="-25000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2F8762-27CE-4DC7-A100-4F68A86F9AC9}"/>
              </a:ext>
            </a:extLst>
          </p:cNvPr>
          <p:cNvSpPr/>
          <p:nvPr/>
        </p:nvSpPr>
        <p:spPr>
          <a:xfrm>
            <a:off x="8471796" y="2597538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</a:t>
            </a:r>
            <a:r>
              <a:rPr lang="en-US" sz="1600" baseline="-25000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F09CD7-96A6-44B6-BB91-681CF991A825}"/>
              </a:ext>
            </a:extLst>
          </p:cNvPr>
          <p:cNvSpPr/>
          <p:nvPr/>
        </p:nvSpPr>
        <p:spPr>
          <a:xfrm>
            <a:off x="8967471" y="2597538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F80088-864C-49AC-9728-FABB266B36F3}"/>
              </a:ext>
            </a:extLst>
          </p:cNvPr>
          <p:cNvSpPr/>
          <p:nvPr/>
        </p:nvSpPr>
        <p:spPr>
          <a:xfrm>
            <a:off x="9786042" y="2604119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</p:txBody>
      </p:sp>
      <p:sp>
        <p:nvSpPr>
          <p:cNvPr id="38" name="TextBox 105">
            <a:extLst>
              <a:ext uri="{FF2B5EF4-FFF2-40B4-BE49-F238E27FC236}">
                <a16:creationId xmlns:a16="http://schemas.microsoft.com/office/drawing/2014/main" id="{2459D689-A857-406E-AED6-0EEC2048DE3B}"/>
              </a:ext>
            </a:extLst>
          </p:cNvPr>
          <p:cNvSpPr txBox="1"/>
          <p:nvPr/>
        </p:nvSpPr>
        <p:spPr>
          <a:xfrm>
            <a:off x="8752151" y="3693690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9" name="TextBox 107">
            <a:extLst>
              <a:ext uri="{FF2B5EF4-FFF2-40B4-BE49-F238E27FC236}">
                <a16:creationId xmlns:a16="http://schemas.microsoft.com/office/drawing/2014/main" id="{C4D24CF1-F38E-4407-98E4-4A722E4A9FEE}"/>
              </a:ext>
            </a:extLst>
          </p:cNvPr>
          <p:cNvSpPr txBox="1"/>
          <p:nvPr/>
        </p:nvSpPr>
        <p:spPr>
          <a:xfrm>
            <a:off x="10334184" y="2587772"/>
            <a:ext cx="798617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prim #0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D6747E-448D-4B38-8CE2-7CBB41B4C5AD}"/>
              </a:ext>
            </a:extLst>
          </p:cNvPr>
          <p:cNvSpPr/>
          <p:nvPr/>
        </p:nvSpPr>
        <p:spPr>
          <a:xfrm>
            <a:off x="6689890" y="2957579"/>
            <a:ext cx="4442911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728522-7D2F-44BB-9263-AA4AA906C0C6}"/>
              </a:ext>
            </a:extLst>
          </p:cNvPr>
          <p:cNvSpPr/>
          <p:nvPr/>
        </p:nvSpPr>
        <p:spPr>
          <a:xfrm>
            <a:off x="6725357" y="3004358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</a:t>
            </a:r>
          </a:p>
        </p:txBody>
      </p:sp>
      <p:sp>
        <p:nvSpPr>
          <p:cNvPr id="42" name="TextBox 110">
            <a:extLst>
              <a:ext uri="{FF2B5EF4-FFF2-40B4-BE49-F238E27FC236}">
                <a16:creationId xmlns:a16="http://schemas.microsoft.com/office/drawing/2014/main" id="{BC732E5E-183E-4364-BE26-552C94B2CCDE}"/>
              </a:ext>
            </a:extLst>
          </p:cNvPr>
          <p:cNvSpPr txBox="1"/>
          <p:nvPr/>
        </p:nvSpPr>
        <p:spPr>
          <a:xfrm>
            <a:off x="9462009" y="3043276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C86FF7F-D501-44F8-AE00-7316E362C24A}"/>
              </a:ext>
            </a:extLst>
          </p:cNvPr>
          <p:cNvSpPr/>
          <p:nvPr/>
        </p:nvSpPr>
        <p:spPr>
          <a:xfrm>
            <a:off x="7004113" y="3004358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27DE72-4D59-438F-86AE-09EE96F57DB6}"/>
              </a:ext>
            </a:extLst>
          </p:cNvPr>
          <p:cNvSpPr/>
          <p:nvPr/>
        </p:nvSpPr>
        <p:spPr>
          <a:xfrm>
            <a:off x="7282869" y="3004358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E89471-8704-4E68-997C-02739EFD719B}"/>
              </a:ext>
            </a:extLst>
          </p:cNvPr>
          <p:cNvSpPr/>
          <p:nvPr/>
        </p:nvSpPr>
        <p:spPr>
          <a:xfrm>
            <a:off x="7974982" y="2999905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</a:t>
            </a:r>
            <a:r>
              <a:rPr lang="en-US" sz="1600" baseline="-25000" dirty="0"/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8E3A76E-D64F-479C-A02C-9171EBBDF9A2}"/>
              </a:ext>
            </a:extLst>
          </p:cNvPr>
          <p:cNvSpPr/>
          <p:nvPr/>
        </p:nvSpPr>
        <p:spPr>
          <a:xfrm>
            <a:off x="8470658" y="2999905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</a:t>
            </a:r>
            <a:r>
              <a:rPr lang="en-US" sz="1600" baseline="-25000" dirty="0"/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EF9664-2AC7-4F34-8432-481D3C9E9E23}"/>
              </a:ext>
            </a:extLst>
          </p:cNvPr>
          <p:cNvSpPr/>
          <p:nvPr/>
        </p:nvSpPr>
        <p:spPr>
          <a:xfrm>
            <a:off x="8966333" y="2999905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A9E312-DBB1-4EA2-985C-DD466A882078}"/>
              </a:ext>
            </a:extLst>
          </p:cNvPr>
          <p:cNvSpPr/>
          <p:nvPr/>
        </p:nvSpPr>
        <p:spPr>
          <a:xfrm>
            <a:off x="9784904" y="3006486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</p:txBody>
      </p:sp>
      <p:sp>
        <p:nvSpPr>
          <p:cNvPr id="49" name="TextBox 117">
            <a:extLst>
              <a:ext uri="{FF2B5EF4-FFF2-40B4-BE49-F238E27FC236}">
                <a16:creationId xmlns:a16="http://schemas.microsoft.com/office/drawing/2014/main" id="{8EFDCDD6-1B6B-443A-92F9-C71C6F7BBCF3}"/>
              </a:ext>
            </a:extLst>
          </p:cNvPr>
          <p:cNvSpPr txBox="1"/>
          <p:nvPr/>
        </p:nvSpPr>
        <p:spPr>
          <a:xfrm>
            <a:off x="10333046" y="2990139"/>
            <a:ext cx="798617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prim #1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E1B76BB-96C4-4F62-89E8-60F6860D5908}"/>
              </a:ext>
            </a:extLst>
          </p:cNvPr>
          <p:cNvSpPr/>
          <p:nvPr/>
        </p:nvSpPr>
        <p:spPr>
          <a:xfrm>
            <a:off x="6688752" y="3369915"/>
            <a:ext cx="4442911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3E3F17E-EE01-40B3-8A7B-33DA7FA8947B}"/>
              </a:ext>
            </a:extLst>
          </p:cNvPr>
          <p:cNvSpPr/>
          <p:nvPr/>
        </p:nvSpPr>
        <p:spPr>
          <a:xfrm>
            <a:off x="6724219" y="3416694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</a:t>
            </a:r>
          </a:p>
        </p:txBody>
      </p:sp>
      <p:sp>
        <p:nvSpPr>
          <p:cNvPr id="52" name="TextBox 120">
            <a:extLst>
              <a:ext uri="{FF2B5EF4-FFF2-40B4-BE49-F238E27FC236}">
                <a16:creationId xmlns:a16="http://schemas.microsoft.com/office/drawing/2014/main" id="{CBB0596A-D0F1-4EFB-8DC7-6CA20D28F8B1}"/>
              </a:ext>
            </a:extLst>
          </p:cNvPr>
          <p:cNvSpPr txBox="1"/>
          <p:nvPr/>
        </p:nvSpPr>
        <p:spPr>
          <a:xfrm>
            <a:off x="9460871" y="3455612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C25BF49-2C56-4624-800F-F9756E113F08}"/>
              </a:ext>
            </a:extLst>
          </p:cNvPr>
          <p:cNvSpPr/>
          <p:nvPr/>
        </p:nvSpPr>
        <p:spPr>
          <a:xfrm>
            <a:off x="7002975" y="3416694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244777-2A5C-4E4C-83B8-F6B86AA186D6}"/>
              </a:ext>
            </a:extLst>
          </p:cNvPr>
          <p:cNvSpPr/>
          <p:nvPr/>
        </p:nvSpPr>
        <p:spPr>
          <a:xfrm>
            <a:off x="7281731" y="3416694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923D4EA-6F57-4AD2-B022-FBF7CEF5F94A}"/>
              </a:ext>
            </a:extLst>
          </p:cNvPr>
          <p:cNvSpPr/>
          <p:nvPr/>
        </p:nvSpPr>
        <p:spPr>
          <a:xfrm>
            <a:off x="7973844" y="3412241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</a:t>
            </a:r>
            <a:r>
              <a:rPr lang="en-US" sz="1600" baseline="-25000" dirty="0"/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A56FCC-6547-4E5F-B00F-19A1751641B2}"/>
              </a:ext>
            </a:extLst>
          </p:cNvPr>
          <p:cNvSpPr/>
          <p:nvPr/>
        </p:nvSpPr>
        <p:spPr>
          <a:xfrm>
            <a:off x="8469520" y="3412241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</a:t>
            </a:r>
            <a:r>
              <a:rPr lang="en-US" sz="1600" baseline="-25000" dirty="0"/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E0FC3D-AD12-45A8-A835-8E0EEA4BBBB6}"/>
              </a:ext>
            </a:extLst>
          </p:cNvPr>
          <p:cNvSpPr/>
          <p:nvPr/>
        </p:nvSpPr>
        <p:spPr>
          <a:xfrm>
            <a:off x="8965195" y="3412241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A2267A1-BB09-40A6-B3AB-DA29383997CD}"/>
              </a:ext>
            </a:extLst>
          </p:cNvPr>
          <p:cNvSpPr/>
          <p:nvPr/>
        </p:nvSpPr>
        <p:spPr>
          <a:xfrm>
            <a:off x="9783766" y="3418822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</p:txBody>
      </p:sp>
      <p:sp>
        <p:nvSpPr>
          <p:cNvPr id="59" name="TextBox 127">
            <a:extLst>
              <a:ext uri="{FF2B5EF4-FFF2-40B4-BE49-F238E27FC236}">
                <a16:creationId xmlns:a16="http://schemas.microsoft.com/office/drawing/2014/main" id="{DCC93467-8274-44CA-B523-5EA97D64024C}"/>
              </a:ext>
            </a:extLst>
          </p:cNvPr>
          <p:cNvSpPr txBox="1"/>
          <p:nvPr/>
        </p:nvSpPr>
        <p:spPr>
          <a:xfrm>
            <a:off x="10331908" y="3402475"/>
            <a:ext cx="798617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prim #2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7FC7A06-1381-4A3E-AD68-6514265D73F5}"/>
              </a:ext>
            </a:extLst>
          </p:cNvPr>
          <p:cNvSpPr/>
          <p:nvPr/>
        </p:nvSpPr>
        <p:spPr>
          <a:xfrm>
            <a:off x="6688752" y="3999234"/>
            <a:ext cx="4442911" cy="3600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3E325E0-DA92-451E-8620-03F9B2208CA0}"/>
              </a:ext>
            </a:extLst>
          </p:cNvPr>
          <p:cNvSpPr/>
          <p:nvPr/>
        </p:nvSpPr>
        <p:spPr>
          <a:xfrm>
            <a:off x="6724219" y="4046013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</a:t>
            </a:r>
          </a:p>
        </p:txBody>
      </p:sp>
      <p:sp>
        <p:nvSpPr>
          <p:cNvPr id="62" name="TextBox 136">
            <a:extLst>
              <a:ext uri="{FF2B5EF4-FFF2-40B4-BE49-F238E27FC236}">
                <a16:creationId xmlns:a16="http://schemas.microsoft.com/office/drawing/2014/main" id="{9145B1FA-B6B0-4824-82A5-2FB9A49BA5CC}"/>
              </a:ext>
            </a:extLst>
          </p:cNvPr>
          <p:cNvSpPr txBox="1"/>
          <p:nvPr/>
        </p:nvSpPr>
        <p:spPr>
          <a:xfrm>
            <a:off x="9460871" y="4084931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13F532-F239-4D34-9D61-F21021465FFF}"/>
              </a:ext>
            </a:extLst>
          </p:cNvPr>
          <p:cNvSpPr/>
          <p:nvPr/>
        </p:nvSpPr>
        <p:spPr>
          <a:xfrm>
            <a:off x="7002975" y="4046013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64712B0-C093-4D27-BBF5-FB16740540D4}"/>
              </a:ext>
            </a:extLst>
          </p:cNvPr>
          <p:cNvSpPr/>
          <p:nvPr/>
        </p:nvSpPr>
        <p:spPr>
          <a:xfrm>
            <a:off x="7281731" y="4046013"/>
            <a:ext cx="278756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8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7ED516B-5C3B-4AF8-8536-21CAB4147370}"/>
              </a:ext>
            </a:extLst>
          </p:cNvPr>
          <p:cNvSpPr/>
          <p:nvPr/>
        </p:nvSpPr>
        <p:spPr>
          <a:xfrm>
            <a:off x="7973844" y="4041560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a</a:t>
            </a:r>
            <a:r>
              <a:rPr lang="en-US" sz="1400" baseline="-25000" dirty="0"/>
              <a:t>N-1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E14DAE-EC1C-441C-BDB9-0DFC947F6C3D}"/>
              </a:ext>
            </a:extLst>
          </p:cNvPr>
          <p:cNvSpPr/>
          <p:nvPr/>
        </p:nvSpPr>
        <p:spPr>
          <a:xfrm>
            <a:off x="8469520" y="4041560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b</a:t>
            </a:r>
            <a:r>
              <a:rPr lang="en-US" sz="1400" baseline="-25000" dirty="0"/>
              <a:t>N-1</a:t>
            </a:r>
            <a:endParaRPr lang="en-US" sz="1600" baseline="-250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73916BE-A5B6-4DAF-AA43-94A303F9CEDC}"/>
              </a:ext>
            </a:extLst>
          </p:cNvPr>
          <p:cNvSpPr/>
          <p:nvPr/>
        </p:nvSpPr>
        <p:spPr>
          <a:xfrm>
            <a:off x="8965195" y="4041560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c</a:t>
            </a:r>
            <a:r>
              <a:rPr lang="en-US" sz="1400" baseline="-25000" dirty="0"/>
              <a:t>N-1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394F99-C59B-4331-9801-E9F9DD0793EF}"/>
              </a:ext>
            </a:extLst>
          </p:cNvPr>
          <p:cNvSpPr/>
          <p:nvPr/>
        </p:nvSpPr>
        <p:spPr>
          <a:xfrm>
            <a:off x="9783766" y="4048141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</p:txBody>
      </p:sp>
      <p:sp>
        <p:nvSpPr>
          <p:cNvPr id="69" name="TextBox 143">
            <a:extLst>
              <a:ext uri="{FF2B5EF4-FFF2-40B4-BE49-F238E27FC236}">
                <a16:creationId xmlns:a16="http://schemas.microsoft.com/office/drawing/2014/main" id="{4F34D465-CFC5-4ABF-885C-4BCCD902CF9D}"/>
              </a:ext>
            </a:extLst>
          </p:cNvPr>
          <p:cNvSpPr txBox="1"/>
          <p:nvPr/>
        </p:nvSpPr>
        <p:spPr>
          <a:xfrm>
            <a:off x="10242140" y="4031794"/>
            <a:ext cx="978153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prim #N-1</a:t>
            </a:r>
          </a:p>
        </p:txBody>
      </p:sp>
      <p:sp>
        <p:nvSpPr>
          <p:cNvPr id="70" name="TextBox 152">
            <a:extLst>
              <a:ext uri="{FF2B5EF4-FFF2-40B4-BE49-F238E27FC236}">
                <a16:creationId xmlns:a16="http://schemas.microsoft.com/office/drawing/2014/main" id="{74D70643-CC54-4270-9959-65C315AFDA6A}"/>
              </a:ext>
            </a:extLst>
          </p:cNvPr>
          <p:cNvSpPr txBox="1"/>
          <p:nvPr/>
        </p:nvSpPr>
        <p:spPr>
          <a:xfrm>
            <a:off x="2438160" y="2438834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71" name="TextBox 153">
            <a:extLst>
              <a:ext uri="{FF2B5EF4-FFF2-40B4-BE49-F238E27FC236}">
                <a16:creationId xmlns:a16="http://schemas.microsoft.com/office/drawing/2014/main" id="{588B9B98-D63D-4E34-BA35-16E07964031D}"/>
              </a:ext>
            </a:extLst>
          </p:cNvPr>
          <p:cNvSpPr txBox="1"/>
          <p:nvPr/>
        </p:nvSpPr>
        <p:spPr>
          <a:xfrm>
            <a:off x="672806" y="2414021"/>
            <a:ext cx="702451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 err="1">
                <a:solidFill>
                  <a:schemeClr val="tx1"/>
                </a:solidFill>
                <a:latin typeface="Trebuchet MS" panose="020B0603020202020204" pitchFamily="34" charset="0"/>
              </a:rPr>
              <a:t>vtx</a:t>
            </a: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 #0</a:t>
            </a:r>
          </a:p>
        </p:txBody>
      </p:sp>
      <p:sp>
        <p:nvSpPr>
          <p:cNvPr id="72" name="TextBox 163">
            <a:extLst>
              <a:ext uri="{FF2B5EF4-FFF2-40B4-BE49-F238E27FC236}">
                <a16:creationId xmlns:a16="http://schemas.microsoft.com/office/drawing/2014/main" id="{2E0E98E2-FBE2-4630-9D28-995935E6AF81}"/>
              </a:ext>
            </a:extLst>
          </p:cNvPr>
          <p:cNvSpPr txBox="1"/>
          <p:nvPr/>
        </p:nvSpPr>
        <p:spPr>
          <a:xfrm>
            <a:off x="2437229" y="2861978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73" name="TextBox 164">
            <a:extLst>
              <a:ext uri="{FF2B5EF4-FFF2-40B4-BE49-F238E27FC236}">
                <a16:creationId xmlns:a16="http://schemas.microsoft.com/office/drawing/2014/main" id="{2314722E-964D-4385-934C-4642AEF4470B}"/>
              </a:ext>
            </a:extLst>
          </p:cNvPr>
          <p:cNvSpPr txBox="1"/>
          <p:nvPr/>
        </p:nvSpPr>
        <p:spPr>
          <a:xfrm>
            <a:off x="2427962" y="3278976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74" name="TextBox 165">
            <a:extLst>
              <a:ext uri="{FF2B5EF4-FFF2-40B4-BE49-F238E27FC236}">
                <a16:creationId xmlns:a16="http://schemas.microsoft.com/office/drawing/2014/main" id="{96E46451-65D9-4A61-A4BB-7B2AC76CC88A}"/>
              </a:ext>
            </a:extLst>
          </p:cNvPr>
          <p:cNvSpPr txBox="1"/>
          <p:nvPr/>
        </p:nvSpPr>
        <p:spPr>
          <a:xfrm>
            <a:off x="2431684" y="3714940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75" name="TextBox 166">
            <a:extLst>
              <a:ext uri="{FF2B5EF4-FFF2-40B4-BE49-F238E27FC236}">
                <a16:creationId xmlns:a16="http://schemas.microsoft.com/office/drawing/2014/main" id="{4615C5C4-CD70-4DEB-81F0-8A7DB9D8824D}"/>
              </a:ext>
            </a:extLst>
          </p:cNvPr>
          <p:cNvSpPr txBox="1"/>
          <p:nvPr/>
        </p:nvSpPr>
        <p:spPr>
          <a:xfrm>
            <a:off x="2452667" y="4298183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76" name="TextBox 168">
            <a:extLst>
              <a:ext uri="{FF2B5EF4-FFF2-40B4-BE49-F238E27FC236}">
                <a16:creationId xmlns:a16="http://schemas.microsoft.com/office/drawing/2014/main" id="{14253251-4A33-4CB9-B70E-06D9C5B45BDD}"/>
              </a:ext>
            </a:extLst>
          </p:cNvPr>
          <p:cNvSpPr txBox="1"/>
          <p:nvPr/>
        </p:nvSpPr>
        <p:spPr>
          <a:xfrm>
            <a:off x="2932463" y="3969665"/>
            <a:ext cx="31611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2005812-44D8-448F-9B97-A51081E06281}"/>
              </a:ext>
            </a:extLst>
          </p:cNvPr>
          <p:cNvSpPr/>
          <p:nvPr/>
        </p:nvSpPr>
        <p:spPr>
          <a:xfrm>
            <a:off x="6724218" y="2069555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N</a:t>
            </a:r>
          </a:p>
        </p:txBody>
      </p:sp>
      <p:sp>
        <p:nvSpPr>
          <p:cNvPr id="78" name="TextBox 182">
            <a:extLst>
              <a:ext uri="{FF2B5EF4-FFF2-40B4-BE49-F238E27FC236}">
                <a16:creationId xmlns:a16="http://schemas.microsoft.com/office/drawing/2014/main" id="{BC1C0E15-5E05-4C1C-B553-9212B10652BB}"/>
              </a:ext>
            </a:extLst>
          </p:cNvPr>
          <p:cNvSpPr txBox="1"/>
          <p:nvPr/>
        </p:nvSpPr>
        <p:spPr>
          <a:xfrm>
            <a:off x="676974" y="2834092"/>
            <a:ext cx="702451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 err="1">
                <a:solidFill>
                  <a:schemeClr val="tx1"/>
                </a:solidFill>
                <a:latin typeface="Trebuchet MS" panose="020B0603020202020204" pitchFamily="34" charset="0"/>
              </a:rPr>
              <a:t>vtx</a:t>
            </a: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 #1</a:t>
            </a:r>
          </a:p>
        </p:txBody>
      </p:sp>
      <p:sp>
        <p:nvSpPr>
          <p:cNvPr id="79" name="TextBox 183">
            <a:extLst>
              <a:ext uri="{FF2B5EF4-FFF2-40B4-BE49-F238E27FC236}">
                <a16:creationId xmlns:a16="http://schemas.microsoft.com/office/drawing/2014/main" id="{F75D5515-87E4-4963-B3ED-DBD16B8573CC}"/>
              </a:ext>
            </a:extLst>
          </p:cNvPr>
          <p:cNvSpPr txBox="1"/>
          <p:nvPr/>
        </p:nvSpPr>
        <p:spPr>
          <a:xfrm>
            <a:off x="670295" y="3233571"/>
            <a:ext cx="702451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 err="1">
                <a:solidFill>
                  <a:schemeClr val="tx1"/>
                </a:solidFill>
                <a:latin typeface="Trebuchet MS" panose="020B0603020202020204" pitchFamily="34" charset="0"/>
              </a:rPr>
              <a:t>vtx</a:t>
            </a: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 #2</a:t>
            </a:r>
          </a:p>
        </p:txBody>
      </p:sp>
      <p:sp>
        <p:nvSpPr>
          <p:cNvPr id="80" name="TextBox 184">
            <a:extLst>
              <a:ext uri="{FF2B5EF4-FFF2-40B4-BE49-F238E27FC236}">
                <a16:creationId xmlns:a16="http://schemas.microsoft.com/office/drawing/2014/main" id="{7164CB47-8D76-47A6-A42C-F3AAD83C51C5}"/>
              </a:ext>
            </a:extLst>
          </p:cNvPr>
          <p:cNvSpPr txBox="1"/>
          <p:nvPr/>
        </p:nvSpPr>
        <p:spPr>
          <a:xfrm>
            <a:off x="694090" y="3651267"/>
            <a:ext cx="702451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 err="1">
                <a:solidFill>
                  <a:schemeClr val="tx1"/>
                </a:solidFill>
                <a:latin typeface="Trebuchet MS" panose="020B0603020202020204" pitchFamily="34" charset="0"/>
              </a:rPr>
              <a:t>vtx</a:t>
            </a: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 #3</a:t>
            </a:r>
          </a:p>
        </p:txBody>
      </p:sp>
      <p:sp>
        <p:nvSpPr>
          <p:cNvPr id="81" name="TextBox 185">
            <a:extLst>
              <a:ext uri="{FF2B5EF4-FFF2-40B4-BE49-F238E27FC236}">
                <a16:creationId xmlns:a16="http://schemas.microsoft.com/office/drawing/2014/main" id="{09A2A90B-EF46-41EC-814D-6B21B3705634}"/>
              </a:ext>
            </a:extLst>
          </p:cNvPr>
          <p:cNvSpPr txBox="1"/>
          <p:nvPr/>
        </p:nvSpPr>
        <p:spPr>
          <a:xfrm>
            <a:off x="611983" y="4282090"/>
            <a:ext cx="901814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 err="1">
                <a:solidFill>
                  <a:schemeClr val="tx1"/>
                </a:solidFill>
                <a:latin typeface="Trebuchet MS" panose="020B0603020202020204" pitchFamily="34" charset="0"/>
              </a:rPr>
              <a:t>vtx</a:t>
            </a: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 #M-1</a:t>
            </a:r>
          </a:p>
        </p:txBody>
      </p:sp>
      <p:sp>
        <p:nvSpPr>
          <p:cNvPr id="82" name="TextBox 187">
            <a:extLst>
              <a:ext uri="{FF2B5EF4-FFF2-40B4-BE49-F238E27FC236}">
                <a16:creationId xmlns:a16="http://schemas.microsoft.com/office/drawing/2014/main" id="{BA80C266-1713-49E4-BC5A-C250F87A270B}"/>
              </a:ext>
            </a:extLst>
          </p:cNvPr>
          <p:cNvSpPr txBox="1"/>
          <p:nvPr/>
        </p:nvSpPr>
        <p:spPr>
          <a:xfrm>
            <a:off x="7169759" y="2023137"/>
            <a:ext cx="1409360" cy="3693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Prim count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3" name="Left Brace 82">
            <a:extLst>
              <a:ext uri="{FF2B5EF4-FFF2-40B4-BE49-F238E27FC236}">
                <a16:creationId xmlns:a16="http://schemas.microsoft.com/office/drawing/2014/main" id="{6E0A4DDB-80B0-4A26-9F25-C97CC1F56701}"/>
              </a:ext>
            </a:extLst>
          </p:cNvPr>
          <p:cNvSpPr/>
          <p:nvPr/>
        </p:nvSpPr>
        <p:spPr>
          <a:xfrm rot="16200000">
            <a:off x="3537340" y="2301946"/>
            <a:ext cx="360023" cy="5090060"/>
          </a:xfrm>
          <a:prstGeom prst="leftBrace">
            <a:avLst>
              <a:gd name="adj1" fmla="val 4258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4" name="Left Brace 83">
            <a:extLst>
              <a:ext uri="{FF2B5EF4-FFF2-40B4-BE49-F238E27FC236}">
                <a16:creationId xmlns:a16="http://schemas.microsoft.com/office/drawing/2014/main" id="{E09DF2DA-D36A-406B-8922-61B0AFA7F065}"/>
              </a:ext>
            </a:extLst>
          </p:cNvPr>
          <p:cNvSpPr/>
          <p:nvPr/>
        </p:nvSpPr>
        <p:spPr>
          <a:xfrm rot="16200000">
            <a:off x="6962341" y="4428842"/>
            <a:ext cx="360023" cy="836268"/>
          </a:xfrm>
          <a:prstGeom prst="leftBrace">
            <a:avLst>
              <a:gd name="adj1" fmla="val 31537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5" name="Left Brace 84">
            <a:extLst>
              <a:ext uri="{FF2B5EF4-FFF2-40B4-BE49-F238E27FC236}">
                <a16:creationId xmlns:a16="http://schemas.microsoft.com/office/drawing/2014/main" id="{5D51A111-1B04-441E-8238-7775AC0AD3A5}"/>
              </a:ext>
            </a:extLst>
          </p:cNvPr>
          <p:cNvSpPr/>
          <p:nvPr/>
        </p:nvSpPr>
        <p:spPr>
          <a:xfrm rot="16200000">
            <a:off x="9381264" y="3277726"/>
            <a:ext cx="360023" cy="3138501"/>
          </a:xfrm>
          <a:prstGeom prst="leftBrace">
            <a:avLst>
              <a:gd name="adj1" fmla="val 4258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6" name="TextBox 192">
            <a:extLst>
              <a:ext uri="{FF2B5EF4-FFF2-40B4-BE49-F238E27FC236}">
                <a16:creationId xmlns:a16="http://schemas.microsoft.com/office/drawing/2014/main" id="{E50DD02D-8F1C-40D0-A21B-45DA2F2D218F}"/>
              </a:ext>
            </a:extLst>
          </p:cNvPr>
          <p:cNvSpPr txBox="1"/>
          <p:nvPr/>
        </p:nvSpPr>
        <p:spPr>
          <a:xfrm>
            <a:off x="2524958" y="5023649"/>
            <a:ext cx="240867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Vertex attributes</a:t>
            </a:r>
          </a:p>
        </p:txBody>
      </p:sp>
      <p:sp>
        <p:nvSpPr>
          <p:cNvPr id="87" name="TextBox 193">
            <a:extLst>
              <a:ext uri="{FF2B5EF4-FFF2-40B4-BE49-F238E27FC236}">
                <a16:creationId xmlns:a16="http://schemas.microsoft.com/office/drawing/2014/main" id="{04ECB7C8-DEAC-4D27-ABB9-C0929523112C}"/>
              </a:ext>
            </a:extLst>
          </p:cNvPr>
          <p:cNvSpPr txBox="1"/>
          <p:nvPr/>
        </p:nvSpPr>
        <p:spPr>
          <a:xfrm>
            <a:off x="8202489" y="5054304"/>
            <a:ext cx="2717411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Primitive attributes</a:t>
            </a:r>
          </a:p>
        </p:txBody>
      </p:sp>
      <p:sp>
        <p:nvSpPr>
          <p:cNvPr id="88" name="TextBox 194">
            <a:extLst>
              <a:ext uri="{FF2B5EF4-FFF2-40B4-BE49-F238E27FC236}">
                <a16:creationId xmlns:a16="http://schemas.microsoft.com/office/drawing/2014/main" id="{878E3C8D-C4BD-43E2-A0B6-35AE7EB94136}"/>
              </a:ext>
            </a:extLst>
          </p:cNvPr>
          <p:cNvSpPr txBox="1"/>
          <p:nvPr/>
        </p:nvSpPr>
        <p:spPr>
          <a:xfrm>
            <a:off x="6433088" y="5051111"/>
            <a:ext cx="1418530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Topology</a:t>
            </a:r>
          </a:p>
        </p:txBody>
      </p:sp>
      <p:sp>
        <p:nvSpPr>
          <p:cNvPr id="89" name="TextBox 195">
            <a:extLst>
              <a:ext uri="{FF2B5EF4-FFF2-40B4-BE49-F238E27FC236}">
                <a16:creationId xmlns:a16="http://schemas.microsoft.com/office/drawing/2014/main" id="{80F2AAB6-9FC4-46A6-BE40-60564F4E986A}"/>
              </a:ext>
            </a:extLst>
          </p:cNvPr>
          <p:cNvSpPr txBox="1"/>
          <p:nvPr/>
        </p:nvSpPr>
        <p:spPr>
          <a:xfrm>
            <a:off x="798998" y="1669401"/>
            <a:ext cx="1367682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  <a:latin typeface="Trebuchet MS" panose="020B0603020202020204" pitchFamily="34" charset="0"/>
              </a:rPr>
              <a:t>struct {</a:t>
            </a:r>
          </a:p>
        </p:txBody>
      </p:sp>
      <p:sp>
        <p:nvSpPr>
          <p:cNvPr id="90" name="TextBox 196">
            <a:extLst>
              <a:ext uri="{FF2B5EF4-FFF2-40B4-BE49-F238E27FC236}">
                <a16:creationId xmlns:a16="http://schemas.microsoft.com/office/drawing/2014/main" id="{7B17F39D-A10C-40BB-939F-9EC453FD4D8E}"/>
              </a:ext>
            </a:extLst>
          </p:cNvPr>
          <p:cNvSpPr txBox="1"/>
          <p:nvPr/>
        </p:nvSpPr>
        <p:spPr>
          <a:xfrm>
            <a:off x="935575" y="5078811"/>
            <a:ext cx="316112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  <a:latin typeface="Trebuchet MS" panose="020B0603020202020204" pitchFamily="34" charset="0"/>
              </a:rPr>
              <a:t>}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B214B2C-747C-4FAD-B022-9CF9C1FB4997}"/>
              </a:ext>
            </a:extLst>
          </p:cNvPr>
          <p:cNvSpPr/>
          <p:nvPr/>
        </p:nvSpPr>
        <p:spPr>
          <a:xfrm>
            <a:off x="5737993" y="2413784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</a:t>
            </a:r>
            <a:r>
              <a:rPr lang="en-US" sz="1600" baseline="-25000" dirty="0"/>
              <a:t>0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33B0F5A-D365-4149-93AA-28FE00D8E9F1}"/>
              </a:ext>
            </a:extLst>
          </p:cNvPr>
          <p:cNvSpPr/>
          <p:nvPr/>
        </p:nvSpPr>
        <p:spPr>
          <a:xfrm>
            <a:off x="5739053" y="2834414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</a:t>
            </a:r>
            <a:r>
              <a:rPr lang="en-US" sz="1600" baseline="-25000" dirty="0"/>
              <a:t>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A554FCF-4ADD-423F-B757-23E0E37E06B4}"/>
              </a:ext>
            </a:extLst>
          </p:cNvPr>
          <p:cNvSpPr/>
          <p:nvPr/>
        </p:nvSpPr>
        <p:spPr>
          <a:xfrm>
            <a:off x="5739053" y="3253514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</a:t>
            </a:r>
            <a:r>
              <a:rPr lang="en-US" sz="1600" baseline="-25000" dirty="0"/>
              <a:t>2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BE75D3E-C67D-483F-8573-CC1684EFB73F}"/>
              </a:ext>
            </a:extLst>
          </p:cNvPr>
          <p:cNvSpPr/>
          <p:nvPr/>
        </p:nvSpPr>
        <p:spPr>
          <a:xfrm>
            <a:off x="5749058" y="3672614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</a:t>
            </a:r>
            <a:r>
              <a:rPr lang="en-US" sz="1600" baseline="-25000" dirty="0"/>
              <a:t>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F68FB6E-9759-4A09-8857-17B2473BB09F}"/>
              </a:ext>
            </a:extLst>
          </p:cNvPr>
          <p:cNvSpPr/>
          <p:nvPr/>
        </p:nvSpPr>
        <p:spPr>
          <a:xfrm>
            <a:off x="5739119" y="4271052"/>
            <a:ext cx="499850" cy="2667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M-1</a:t>
            </a:r>
          </a:p>
        </p:txBody>
      </p:sp>
    </p:spTree>
    <p:extLst>
      <p:ext uri="{BB962C8B-B14F-4D97-AF65-F5344CB8AC3E}">
        <p14:creationId xmlns:p14="http://schemas.microsoft.com/office/powerpoint/2010/main" val="94149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C662-038A-48E3-B53D-D9DCF4B6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Mesh shader programming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889BA-BC0B-4AD6-AF8D-0629ACC80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Application-defined thread roles</a:t>
            </a:r>
          </a:p>
          <a:p>
            <a:pPr lvl="1"/>
            <a:r>
              <a:rPr lang="en-US" dirty="0"/>
              <a:t>Like compute</a:t>
            </a:r>
          </a:p>
          <a:p>
            <a:pPr lvl="1"/>
            <a:r>
              <a:rPr lang="en-US" dirty="0"/>
              <a:t>Cooperatively generate output </a:t>
            </a:r>
            <a:r>
              <a:rPr lang="en-US" dirty="0" err="1"/>
              <a:t>meshlet</a:t>
            </a:r>
            <a:endParaRPr lang="en-US" dirty="0"/>
          </a:p>
          <a:p>
            <a:pPr marL="696913" lvl="2" indent="0">
              <a:buNone/>
            </a:pPr>
            <a:endParaRPr lang="en-US" dirty="0"/>
          </a:p>
          <a:p>
            <a:r>
              <a:rPr lang="en-US" dirty="0"/>
              <a:t>Combines vertex and geometry shading</a:t>
            </a:r>
          </a:p>
          <a:p>
            <a:pPr lvl="1"/>
            <a:r>
              <a:rPr lang="en-US" dirty="0"/>
              <a:t>Assume ratio of faces to vertices is ~fixed</a:t>
            </a:r>
          </a:p>
          <a:p>
            <a:pPr lvl="1"/>
            <a:r>
              <a:rPr lang="en-US" dirty="0"/>
              <a:t>Limited dynamic expansion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0CFFD-000A-4D93-B9FD-AAA445A7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E906-3687-43E7-8C3C-469ADAEC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53EAC4-9FB1-4152-A63A-82EED73C0B13}"/>
              </a:ext>
            </a:extLst>
          </p:cNvPr>
          <p:cNvGrpSpPr/>
          <p:nvPr/>
        </p:nvGrpSpPr>
        <p:grpSpPr>
          <a:xfrm>
            <a:off x="7317654" y="1741736"/>
            <a:ext cx="4476043" cy="723646"/>
            <a:chOff x="7305840" y="1379913"/>
            <a:chExt cx="4476043" cy="7236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FD91D9-DFC5-4282-9FA9-4583053910E0}"/>
                </a:ext>
              </a:extLst>
            </p:cNvPr>
            <p:cNvGrpSpPr/>
            <p:nvPr/>
          </p:nvGrpSpPr>
          <p:grpSpPr>
            <a:xfrm>
              <a:off x="7305840" y="1379913"/>
              <a:ext cx="4476043" cy="723646"/>
              <a:chOff x="4603744" y="4982210"/>
              <a:chExt cx="4476043" cy="723646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456CB7-2462-422C-A3BA-49D91336C311}"/>
                  </a:ext>
                </a:extLst>
              </p:cNvPr>
              <p:cNvSpPr/>
              <p:nvPr/>
            </p:nvSpPr>
            <p:spPr>
              <a:xfrm>
                <a:off x="46037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88D13D2-283B-47AA-9772-ED442C3C7024}"/>
                  </a:ext>
                </a:extLst>
              </p:cNvPr>
              <p:cNvSpPr/>
              <p:nvPr/>
            </p:nvSpPr>
            <p:spPr>
              <a:xfrm>
                <a:off x="47449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23D8371-48DC-4242-90EA-A547808E233C}"/>
                  </a:ext>
                </a:extLst>
              </p:cNvPr>
              <p:cNvSpPr/>
              <p:nvPr/>
            </p:nvSpPr>
            <p:spPr>
              <a:xfrm>
                <a:off x="48862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9E15DF8-32F2-4F97-8A98-4D90737CD8B3}"/>
                  </a:ext>
                </a:extLst>
              </p:cNvPr>
              <p:cNvSpPr/>
              <p:nvPr/>
            </p:nvSpPr>
            <p:spPr>
              <a:xfrm>
                <a:off x="50274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ACEB179-CE07-418E-948E-997D7B2F4DA5}"/>
                  </a:ext>
                </a:extLst>
              </p:cNvPr>
              <p:cNvSpPr/>
              <p:nvPr/>
            </p:nvSpPr>
            <p:spPr>
              <a:xfrm>
                <a:off x="51686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2FB157F-6A73-46A0-8394-3042DD1F661A}"/>
                  </a:ext>
                </a:extLst>
              </p:cNvPr>
              <p:cNvSpPr/>
              <p:nvPr/>
            </p:nvSpPr>
            <p:spPr>
              <a:xfrm>
                <a:off x="53098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358BAD3-6B78-4796-994B-51F98DBA04F6}"/>
                  </a:ext>
                </a:extLst>
              </p:cNvPr>
              <p:cNvSpPr/>
              <p:nvPr/>
            </p:nvSpPr>
            <p:spPr>
              <a:xfrm>
                <a:off x="54511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F9B45F9-B1C2-4DC8-A174-5D1916D017D5}"/>
                  </a:ext>
                </a:extLst>
              </p:cNvPr>
              <p:cNvSpPr/>
              <p:nvPr/>
            </p:nvSpPr>
            <p:spPr>
              <a:xfrm>
                <a:off x="55923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62AE438-8711-4882-9E30-62442C6EF961}"/>
                  </a:ext>
                </a:extLst>
              </p:cNvPr>
              <p:cNvSpPr/>
              <p:nvPr/>
            </p:nvSpPr>
            <p:spPr>
              <a:xfrm>
                <a:off x="57335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2F581EE-0596-4C17-849D-0DAE81F97210}"/>
                  </a:ext>
                </a:extLst>
              </p:cNvPr>
              <p:cNvSpPr/>
              <p:nvPr/>
            </p:nvSpPr>
            <p:spPr>
              <a:xfrm>
                <a:off x="58748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55B7E83-2350-44E0-8E99-26C945A5D769}"/>
                  </a:ext>
                </a:extLst>
              </p:cNvPr>
              <p:cNvSpPr/>
              <p:nvPr/>
            </p:nvSpPr>
            <p:spPr>
              <a:xfrm>
                <a:off x="60160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4C9CB77-B3BA-4567-AD22-A2FC76435411}"/>
                  </a:ext>
                </a:extLst>
              </p:cNvPr>
              <p:cNvSpPr/>
              <p:nvPr/>
            </p:nvSpPr>
            <p:spPr>
              <a:xfrm>
                <a:off x="61572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01085ED-7A9B-48B7-B633-C66D05FBC755}"/>
                  </a:ext>
                </a:extLst>
              </p:cNvPr>
              <p:cNvSpPr/>
              <p:nvPr/>
            </p:nvSpPr>
            <p:spPr>
              <a:xfrm>
                <a:off x="62985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2F5CC92-5816-4428-BE59-0FFA54CD99A2}"/>
                  </a:ext>
                </a:extLst>
              </p:cNvPr>
              <p:cNvSpPr/>
              <p:nvPr/>
            </p:nvSpPr>
            <p:spPr>
              <a:xfrm>
                <a:off x="64397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E95858B-5328-45C3-8ED6-A4DB0FFDAF11}"/>
                  </a:ext>
                </a:extLst>
              </p:cNvPr>
              <p:cNvSpPr/>
              <p:nvPr/>
            </p:nvSpPr>
            <p:spPr>
              <a:xfrm>
                <a:off x="65809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AE84ED3-9282-48E5-B2A6-30B1DD897220}"/>
                  </a:ext>
                </a:extLst>
              </p:cNvPr>
              <p:cNvSpPr/>
              <p:nvPr/>
            </p:nvSpPr>
            <p:spPr>
              <a:xfrm>
                <a:off x="67221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E9066AA-995F-4531-A48C-DCBBF6A040C2}"/>
                  </a:ext>
                </a:extLst>
              </p:cNvPr>
              <p:cNvSpPr/>
              <p:nvPr/>
            </p:nvSpPr>
            <p:spPr>
              <a:xfrm>
                <a:off x="68634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C56F5A-E00D-4C14-851C-9F655E884792}"/>
                  </a:ext>
                </a:extLst>
              </p:cNvPr>
              <p:cNvSpPr/>
              <p:nvPr/>
            </p:nvSpPr>
            <p:spPr>
              <a:xfrm>
                <a:off x="70046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CD96686-34C0-465D-8582-EC234F8483B9}"/>
                  </a:ext>
                </a:extLst>
              </p:cNvPr>
              <p:cNvSpPr/>
              <p:nvPr/>
            </p:nvSpPr>
            <p:spPr>
              <a:xfrm>
                <a:off x="71458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9FB415E-CED0-471A-AADE-461A13FC67D4}"/>
                  </a:ext>
                </a:extLst>
              </p:cNvPr>
              <p:cNvSpPr/>
              <p:nvPr/>
            </p:nvSpPr>
            <p:spPr>
              <a:xfrm>
                <a:off x="72871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99C6F33-2D48-40FD-BC9F-D78D3304FA1A}"/>
                  </a:ext>
                </a:extLst>
              </p:cNvPr>
              <p:cNvSpPr/>
              <p:nvPr/>
            </p:nvSpPr>
            <p:spPr>
              <a:xfrm>
                <a:off x="74283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05B0661-45D0-419E-8C97-8AF6E4A3A82D}"/>
                  </a:ext>
                </a:extLst>
              </p:cNvPr>
              <p:cNvSpPr/>
              <p:nvPr/>
            </p:nvSpPr>
            <p:spPr>
              <a:xfrm>
                <a:off x="75695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B06A6F3-D779-4E36-B27E-2CBF719E3F2E}"/>
                  </a:ext>
                </a:extLst>
              </p:cNvPr>
              <p:cNvSpPr/>
              <p:nvPr/>
            </p:nvSpPr>
            <p:spPr>
              <a:xfrm>
                <a:off x="77108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F760FCF-0BC3-426C-B463-BF32A0481A10}"/>
                  </a:ext>
                </a:extLst>
              </p:cNvPr>
              <p:cNvSpPr/>
              <p:nvPr/>
            </p:nvSpPr>
            <p:spPr>
              <a:xfrm>
                <a:off x="78520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447830-7E3C-4025-8951-075D3087B935}"/>
                  </a:ext>
                </a:extLst>
              </p:cNvPr>
              <p:cNvSpPr/>
              <p:nvPr/>
            </p:nvSpPr>
            <p:spPr>
              <a:xfrm>
                <a:off x="79932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0F521-A930-4256-B8B4-0CE358FC1C29}"/>
                  </a:ext>
                </a:extLst>
              </p:cNvPr>
              <p:cNvSpPr/>
              <p:nvPr/>
            </p:nvSpPr>
            <p:spPr>
              <a:xfrm>
                <a:off x="81344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3E440C9-54FB-458F-A2E5-A180AA7A376C}"/>
                  </a:ext>
                </a:extLst>
              </p:cNvPr>
              <p:cNvSpPr/>
              <p:nvPr/>
            </p:nvSpPr>
            <p:spPr>
              <a:xfrm>
                <a:off x="82757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CA30873-D214-48A3-8F82-8ADCA1DF0D1E}"/>
                  </a:ext>
                </a:extLst>
              </p:cNvPr>
              <p:cNvSpPr/>
              <p:nvPr/>
            </p:nvSpPr>
            <p:spPr>
              <a:xfrm>
                <a:off x="84169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3351A82-8B8C-4378-B09B-C94803429929}"/>
                  </a:ext>
                </a:extLst>
              </p:cNvPr>
              <p:cNvSpPr/>
              <p:nvPr/>
            </p:nvSpPr>
            <p:spPr>
              <a:xfrm>
                <a:off x="85581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CBF2BEA-5A9E-47F3-A5A8-6B8B17CCEB4D}"/>
                  </a:ext>
                </a:extLst>
              </p:cNvPr>
              <p:cNvSpPr/>
              <p:nvPr/>
            </p:nvSpPr>
            <p:spPr>
              <a:xfrm>
                <a:off x="86994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4D381D3-898A-4E26-98A2-36744693B750}"/>
                  </a:ext>
                </a:extLst>
              </p:cNvPr>
              <p:cNvSpPr/>
              <p:nvPr/>
            </p:nvSpPr>
            <p:spPr>
              <a:xfrm>
                <a:off x="88406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C20EC0A-2EEE-4D44-8827-8C3A9AAD3C82}"/>
                  </a:ext>
                </a:extLst>
              </p:cNvPr>
              <p:cNvSpPr/>
              <p:nvPr/>
            </p:nvSpPr>
            <p:spPr>
              <a:xfrm>
                <a:off x="8981871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E7FC24-45B4-48A5-B3BC-FCBDD39A9904}"/>
                </a:ext>
              </a:extLst>
            </p:cNvPr>
            <p:cNvSpPr/>
            <p:nvPr/>
          </p:nvSpPr>
          <p:spPr>
            <a:xfrm>
              <a:off x="7527979" y="1554910"/>
              <a:ext cx="4031765" cy="37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accent3"/>
                  </a:solidFill>
                </a:rPr>
                <a:t>Vertex-parallel </a:t>
              </a:r>
              <a:r>
                <a:rPr lang="en-US" dirty="0">
                  <a:solidFill>
                    <a:schemeClr val="accent3"/>
                  </a:solidFill>
                </a:rPr>
                <a:t>transform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59AA11-1B8C-4273-8CAB-BC7684160FD5}"/>
              </a:ext>
            </a:extLst>
          </p:cNvPr>
          <p:cNvGrpSpPr/>
          <p:nvPr/>
        </p:nvGrpSpPr>
        <p:grpSpPr>
          <a:xfrm>
            <a:off x="7486183" y="2591443"/>
            <a:ext cx="4138984" cy="369332"/>
            <a:chOff x="7209458" y="4653287"/>
            <a:chExt cx="4138984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EED5A6-2DAF-4158-B0FB-341F0F117F0A}"/>
                </a:ext>
              </a:extLst>
            </p:cNvPr>
            <p:cNvSpPr txBox="1"/>
            <p:nvPr/>
          </p:nvSpPr>
          <p:spPr>
            <a:xfrm>
              <a:off x="8566627" y="4653287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Synchronize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AA752F6-334B-42BF-B326-E82E5C3A0DB1}"/>
                </a:ext>
              </a:extLst>
            </p:cNvPr>
            <p:cNvCxnSpPr>
              <a:endCxn id="42" idx="1"/>
            </p:cNvCxnSpPr>
            <p:nvPr/>
          </p:nvCxnSpPr>
          <p:spPr>
            <a:xfrm>
              <a:off x="7209458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B9BF677-C215-484E-8381-51160DCCEDDE}"/>
                </a:ext>
              </a:extLst>
            </p:cNvPr>
            <p:cNvCxnSpPr/>
            <p:nvPr/>
          </p:nvCxnSpPr>
          <p:spPr>
            <a:xfrm>
              <a:off x="9991273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33A831-DDC4-4A88-8205-8688EC658473}"/>
              </a:ext>
            </a:extLst>
          </p:cNvPr>
          <p:cNvGrpSpPr/>
          <p:nvPr/>
        </p:nvGrpSpPr>
        <p:grpSpPr>
          <a:xfrm>
            <a:off x="7317654" y="3086836"/>
            <a:ext cx="4476043" cy="723646"/>
            <a:chOff x="7329467" y="2624800"/>
            <a:chExt cx="4476043" cy="72364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299E0E0-816F-4861-B567-A09D93D65464}"/>
                </a:ext>
              </a:extLst>
            </p:cNvPr>
            <p:cNvGrpSpPr/>
            <p:nvPr/>
          </p:nvGrpSpPr>
          <p:grpSpPr>
            <a:xfrm>
              <a:off x="7329467" y="2624800"/>
              <a:ext cx="4476043" cy="723646"/>
              <a:chOff x="4603744" y="4982210"/>
              <a:chExt cx="4476043" cy="723646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A372FCC-F757-4044-8276-4285B6E1D260}"/>
                  </a:ext>
                </a:extLst>
              </p:cNvPr>
              <p:cNvSpPr/>
              <p:nvPr/>
            </p:nvSpPr>
            <p:spPr>
              <a:xfrm>
                <a:off x="46037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299CA06-00A6-4C14-BDA2-0F09C4AB56B5}"/>
                  </a:ext>
                </a:extLst>
              </p:cNvPr>
              <p:cNvSpPr/>
              <p:nvPr/>
            </p:nvSpPr>
            <p:spPr>
              <a:xfrm>
                <a:off x="47449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8BB148-A1AC-4E29-8C03-C4E86A28B72C}"/>
                  </a:ext>
                </a:extLst>
              </p:cNvPr>
              <p:cNvSpPr/>
              <p:nvPr/>
            </p:nvSpPr>
            <p:spPr>
              <a:xfrm>
                <a:off x="48862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39A54B1-50E7-47CC-99D5-FC3F09276759}"/>
                  </a:ext>
                </a:extLst>
              </p:cNvPr>
              <p:cNvSpPr/>
              <p:nvPr/>
            </p:nvSpPr>
            <p:spPr>
              <a:xfrm>
                <a:off x="50274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F812E9D-A94B-451F-B0AE-698F0254448D}"/>
                  </a:ext>
                </a:extLst>
              </p:cNvPr>
              <p:cNvSpPr/>
              <p:nvPr/>
            </p:nvSpPr>
            <p:spPr>
              <a:xfrm>
                <a:off x="51686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0E19810-4526-45EC-B862-6165FEBF2EF5}"/>
                  </a:ext>
                </a:extLst>
              </p:cNvPr>
              <p:cNvSpPr/>
              <p:nvPr/>
            </p:nvSpPr>
            <p:spPr>
              <a:xfrm>
                <a:off x="53098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20D0A27-D98E-4223-8925-BF73CD8869E0}"/>
                  </a:ext>
                </a:extLst>
              </p:cNvPr>
              <p:cNvSpPr/>
              <p:nvPr/>
            </p:nvSpPr>
            <p:spPr>
              <a:xfrm>
                <a:off x="54511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C99BEF6-90FC-486B-9DEE-EDF47AD33E39}"/>
                  </a:ext>
                </a:extLst>
              </p:cNvPr>
              <p:cNvSpPr/>
              <p:nvPr/>
            </p:nvSpPr>
            <p:spPr>
              <a:xfrm>
                <a:off x="55923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F98CD09-B611-4992-B79E-03C3E12347F2}"/>
                  </a:ext>
                </a:extLst>
              </p:cNvPr>
              <p:cNvSpPr/>
              <p:nvPr/>
            </p:nvSpPr>
            <p:spPr>
              <a:xfrm>
                <a:off x="57335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C7488A8-1235-440E-BAD2-8C2F4CAA0348}"/>
                  </a:ext>
                </a:extLst>
              </p:cNvPr>
              <p:cNvSpPr/>
              <p:nvPr/>
            </p:nvSpPr>
            <p:spPr>
              <a:xfrm>
                <a:off x="58748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B28325B-FF4E-42D3-B7BD-6FC001AB0D7F}"/>
                  </a:ext>
                </a:extLst>
              </p:cNvPr>
              <p:cNvSpPr/>
              <p:nvPr/>
            </p:nvSpPr>
            <p:spPr>
              <a:xfrm>
                <a:off x="60160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D4AB7D-E1D2-4D63-A678-F85C0ADADD43}"/>
                  </a:ext>
                </a:extLst>
              </p:cNvPr>
              <p:cNvSpPr/>
              <p:nvPr/>
            </p:nvSpPr>
            <p:spPr>
              <a:xfrm>
                <a:off x="61572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90E5B36-CDB7-4A26-BA78-0F5979827D4A}"/>
                  </a:ext>
                </a:extLst>
              </p:cNvPr>
              <p:cNvSpPr/>
              <p:nvPr/>
            </p:nvSpPr>
            <p:spPr>
              <a:xfrm>
                <a:off x="62985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DE33B74-7DA5-498D-826B-C00AA5068BF4}"/>
                  </a:ext>
                </a:extLst>
              </p:cNvPr>
              <p:cNvSpPr/>
              <p:nvPr/>
            </p:nvSpPr>
            <p:spPr>
              <a:xfrm>
                <a:off x="64397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A153CB1-DAAA-402F-8123-C48D264B4DF5}"/>
                  </a:ext>
                </a:extLst>
              </p:cNvPr>
              <p:cNvSpPr/>
              <p:nvPr/>
            </p:nvSpPr>
            <p:spPr>
              <a:xfrm>
                <a:off x="65809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B9A8A75-27D3-4AE0-8FA8-E65391697A3F}"/>
                  </a:ext>
                </a:extLst>
              </p:cNvPr>
              <p:cNvSpPr/>
              <p:nvPr/>
            </p:nvSpPr>
            <p:spPr>
              <a:xfrm>
                <a:off x="67221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B2CC4E3-A92B-46EE-AE34-7FE06DC94940}"/>
                  </a:ext>
                </a:extLst>
              </p:cNvPr>
              <p:cNvSpPr/>
              <p:nvPr/>
            </p:nvSpPr>
            <p:spPr>
              <a:xfrm>
                <a:off x="68634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7579E35-EF66-4ACD-B651-5D2ECAD8CDDF}"/>
                  </a:ext>
                </a:extLst>
              </p:cNvPr>
              <p:cNvSpPr/>
              <p:nvPr/>
            </p:nvSpPr>
            <p:spPr>
              <a:xfrm>
                <a:off x="70046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CBEF7F4-0322-4123-980D-30BFE5DEA4EB}"/>
                  </a:ext>
                </a:extLst>
              </p:cNvPr>
              <p:cNvSpPr/>
              <p:nvPr/>
            </p:nvSpPr>
            <p:spPr>
              <a:xfrm>
                <a:off x="71458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2982892-85EE-4E27-8CFC-24EC891A291D}"/>
                  </a:ext>
                </a:extLst>
              </p:cNvPr>
              <p:cNvSpPr/>
              <p:nvPr/>
            </p:nvSpPr>
            <p:spPr>
              <a:xfrm>
                <a:off x="72871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967F98-DA5F-474D-9460-85C3EA55097B}"/>
                  </a:ext>
                </a:extLst>
              </p:cNvPr>
              <p:cNvSpPr/>
              <p:nvPr/>
            </p:nvSpPr>
            <p:spPr>
              <a:xfrm>
                <a:off x="74283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8177BAF-E3B6-40B2-B32B-D26A9452B2AA}"/>
                  </a:ext>
                </a:extLst>
              </p:cNvPr>
              <p:cNvSpPr/>
              <p:nvPr/>
            </p:nvSpPr>
            <p:spPr>
              <a:xfrm>
                <a:off x="75695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3650DE0-CD73-4B95-A6F7-82B33893B351}"/>
                  </a:ext>
                </a:extLst>
              </p:cNvPr>
              <p:cNvSpPr/>
              <p:nvPr/>
            </p:nvSpPr>
            <p:spPr>
              <a:xfrm>
                <a:off x="77108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8F9515B-1B3F-4ADE-8EE7-CC7557FAB98B}"/>
                  </a:ext>
                </a:extLst>
              </p:cNvPr>
              <p:cNvSpPr/>
              <p:nvPr/>
            </p:nvSpPr>
            <p:spPr>
              <a:xfrm>
                <a:off x="78520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8A450CC-2FB5-45DF-92B5-DB3920DC9F0E}"/>
                  </a:ext>
                </a:extLst>
              </p:cNvPr>
              <p:cNvSpPr/>
              <p:nvPr/>
            </p:nvSpPr>
            <p:spPr>
              <a:xfrm>
                <a:off x="79932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966ACC3-8267-4000-8E41-499977D9AAE4}"/>
                  </a:ext>
                </a:extLst>
              </p:cNvPr>
              <p:cNvSpPr/>
              <p:nvPr/>
            </p:nvSpPr>
            <p:spPr>
              <a:xfrm>
                <a:off x="81344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AA2C537-E20A-4C8F-81A2-EC0CCDE04F06}"/>
                  </a:ext>
                </a:extLst>
              </p:cNvPr>
              <p:cNvSpPr/>
              <p:nvPr/>
            </p:nvSpPr>
            <p:spPr>
              <a:xfrm>
                <a:off x="82757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F960627-6199-43A5-B7FF-751A19DC34B9}"/>
                  </a:ext>
                </a:extLst>
              </p:cNvPr>
              <p:cNvSpPr/>
              <p:nvPr/>
            </p:nvSpPr>
            <p:spPr>
              <a:xfrm>
                <a:off x="84169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45FCCC3-93D1-408A-8DC4-DA72BC084149}"/>
                  </a:ext>
                </a:extLst>
              </p:cNvPr>
              <p:cNvSpPr/>
              <p:nvPr/>
            </p:nvSpPr>
            <p:spPr>
              <a:xfrm>
                <a:off x="85581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7621543-066D-410F-BE71-6827C67C2696}"/>
                  </a:ext>
                </a:extLst>
              </p:cNvPr>
              <p:cNvSpPr/>
              <p:nvPr/>
            </p:nvSpPr>
            <p:spPr>
              <a:xfrm>
                <a:off x="86994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84D7430-E723-4FAD-826E-3E023B83CD67}"/>
                  </a:ext>
                </a:extLst>
              </p:cNvPr>
              <p:cNvSpPr/>
              <p:nvPr/>
            </p:nvSpPr>
            <p:spPr>
              <a:xfrm>
                <a:off x="88406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F6C8472-FD68-437F-95F8-4ED93C545C8C}"/>
                  </a:ext>
                </a:extLst>
              </p:cNvPr>
              <p:cNvSpPr/>
              <p:nvPr/>
            </p:nvSpPr>
            <p:spPr>
              <a:xfrm>
                <a:off x="8981871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DC16A49-A865-4215-A701-97AD3D761474}"/>
                </a:ext>
              </a:extLst>
            </p:cNvPr>
            <p:cNvSpPr/>
            <p:nvPr/>
          </p:nvSpPr>
          <p:spPr>
            <a:xfrm>
              <a:off x="7551606" y="2799797"/>
              <a:ext cx="4031765" cy="37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accent3"/>
                  </a:solidFill>
                </a:rPr>
                <a:t>Primitive-parallel</a:t>
              </a:r>
              <a:r>
                <a:rPr lang="en-US" dirty="0">
                  <a:solidFill>
                    <a:schemeClr val="accent3"/>
                  </a:solidFill>
                </a:rPr>
                <a:t> cull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E769BAD-F56E-4811-AE84-F0E4DFFE3896}"/>
              </a:ext>
            </a:extLst>
          </p:cNvPr>
          <p:cNvGrpSpPr/>
          <p:nvPr/>
        </p:nvGrpSpPr>
        <p:grpSpPr>
          <a:xfrm>
            <a:off x="7486183" y="3936543"/>
            <a:ext cx="4138984" cy="369332"/>
            <a:chOff x="7209458" y="4653287"/>
            <a:chExt cx="4138984" cy="36933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68A6044-6829-401F-BE28-A8397AA4F8F5}"/>
                </a:ext>
              </a:extLst>
            </p:cNvPr>
            <p:cNvSpPr txBox="1"/>
            <p:nvPr/>
          </p:nvSpPr>
          <p:spPr>
            <a:xfrm>
              <a:off x="8566627" y="4653287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Synchronize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46F19C4-7107-467A-8409-9B7338B91B30}"/>
                </a:ext>
              </a:extLst>
            </p:cNvPr>
            <p:cNvCxnSpPr>
              <a:endCxn id="81" idx="1"/>
            </p:cNvCxnSpPr>
            <p:nvPr/>
          </p:nvCxnSpPr>
          <p:spPr>
            <a:xfrm>
              <a:off x="7209458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0515E46-8202-43D6-9AC2-570AC57E510A}"/>
                </a:ext>
              </a:extLst>
            </p:cNvPr>
            <p:cNvCxnSpPr/>
            <p:nvPr/>
          </p:nvCxnSpPr>
          <p:spPr>
            <a:xfrm>
              <a:off x="9991273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ACA6CC2-01C5-47E0-A856-8679E7BC1DE6}"/>
              </a:ext>
            </a:extLst>
          </p:cNvPr>
          <p:cNvGrpSpPr/>
          <p:nvPr/>
        </p:nvGrpSpPr>
        <p:grpSpPr>
          <a:xfrm>
            <a:off x="7317654" y="4431935"/>
            <a:ext cx="4476043" cy="723646"/>
            <a:chOff x="7313779" y="4070112"/>
            <a:chExt cx="4476043" cy="72364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259FE88-2FD2-4D2B-9517-3DC23B6D6788}"/>
                </a:ext>
              </a:extLst>
            </p:cNvPr>
            <p:cNvGrpSpPr/>
            <p:nvPr/>
          </p:nvGrpSpPr>
          <p:grpSpPr>
            <a:xfrm>
              <a:off x="7313779" y="4070112"/>
              <a:ext cx="4476043" cy="723646"/>
              <a:chOff x="4603744" y="4982210"/>
              <a:chExt cx="4476043" cy="723646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6BD79C7-507E-4E15-B626-6437365AE91B}"/>
                  </a:ext>
                </a:extLst>
              </p:cNvPr>
              <p:cNvSpPr/>
              <p:nvPr/>
            </p:nvSpPr>
            <p:spPr>
              <a:xfrm>
                <a:off x="46037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A5F51A4-D724-4815-9B04-BC68EE17BA8F}"/>
                  </a:ext>
                </a:extLst>
              </p:cNvPr>
              <p:cNvSpPr/>
              <p:nvPr/>
            </p:nvSpPr>
            <p:spPr>
              <a:xfrm>
                <a:off x="47449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DF4BDDE-856C-45AD-A5BF-02303BF6B3F9}"/>
                  </a:ext>
                </a:extLst>
              </p:cNvPr>
              <p:cNvSpPr/>
              <p:nvPr/>
            </p:nvSpPr>
            <p:spPr>
              <a:xfrm>
                <a:off x="48862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DA4D87A2-AA46-438F-B022-EF08EDA87B47}"/>
                  </a:ext>
                </a:extLst>
              </p:cNvPr>
              <p:cNvSpPr/>
              <p:nvPr/>
            </p:nvSpPr>
            <p:spPr>
              <a:xfrm>
                <a:off x="50274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759DCDF-C5BB-4707-AD43-D49B9AD78E66}"/>
                  </a:ext>
                </a:extLst>
              </p:cNvPr>
              <p:cNvSpPr/>
              <p:nvPr/>
            </p:nvSpPr>
            <p:spPr>
              <a:xfrm>
                <a:off x="51686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B5969EE-D7D7-457C-8B3D-EA3DD6C43C32}"/>
                  </a:ext>
                </a:extLst>
              </p:cNvPr>
              <p:cNvSpPr/>
              <p:nvPr/>
            </p:nvSpPr>
            <p:spPr>
              <a:xfrm>
                <a:off x="53098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2564662-A909-40E7-A545-E22BBC698625}"/>
                  </a:ext>
                </a:extLst>
              </p:cNvPr>
              <p:cNvSpPr/>
              <p:nvPr/>
            </p:nvSpPr>
            <p:spPr>
              <a:xfrm>
                <a:off x="54511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95CF845-07B6-4A8C-85DE-7031ED944B69}"/>
                  </a:ext>
                </a:extLst>
              </p:cNvPr>
              <p:cNvSpPr/>
              <p:nvPr/>
            </p:nvSpPr>
            <p:spPr>
              <a:xfrm>
                <a:off x="55923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F69047-98EF-4034-88B1-807BD7489220}"/>
                  </a:ext>
                </a:extLst>
              </p:cNvPr>
              <p:cNvSpPr/>
              <p:nvPr/>
            </p:nvSpPr>
            <p:spPr>
              <a:xfrm>
                <a:off x="57335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757BB08-84FB-424C-8035-8889F7E92F92}"/>
                  </a:ext>
                </a:extLst>
              </p:cNvPr>
              <p:cNvSpPr/>
              <p:nvPr/>
            </p:nvSpPr>
            <p:spPr>
              <a:xfrm>
                <a:off x="58748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4CE9AC3-61B2-4F51-8908-F7037F953EF8}"/>
                  </a:ext>
                </a:extLst>
              </p:cNvPr>
              <p:cNvSpPr/>
              <p:nvPr/>
            </p:nvSpPr>
            <p:spPr>
              <a:xfrm>
                <a:off x="60160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69A9A5D-E16E-4BA0-9035-378E7DE819F7}"/>
                  </a:ext>
                </a:extLst>
              </p:cNvPr>
              <p:cNvSpPr/>
              <p:nvPr/>
            </p:nvSpPr>
            <p:spPr>
              <a:xfrm>
                <a:off x="61572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0DA08FD-3C91-46E2-A7A0-8EE4586EE7CE}"/>
                  </a:ext>
                </a:extLst>
              </p:cNvPr>
              <p:cNvSpPr/>
              <p:nvPr/>
            </p:nvSpPr>
            <p:spPr>
              <a:xfrm>
                <a:off x="62985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C27AE6C-17DD-4780-9120-3B4B919AE683}"/>
                  </a:ext>
                </a:extLst>
              </p:cNvPr>
              <p:cNvSpPr/>
              <p:nvPr/>
            </p:nvSpPr>
            <p:spPr>
              <a:xfrm>
                <a:off x="64397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4E7D99A-07F9-4CF8-91B1-B58CCE58B8AD}"/>
                  </a:ext>
                </a:extLst>
              </p:cNvPr>
              <p:cNvSpPr/>
              <p:nvPr/>
            </p:nvSpPr>
            <p:spPr>
              <a:xfrm>
                <a:off x="65809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7BBE2DB7-3BED-4427-BBE5-8B80FFEFEF9F}"/>
                  </a:ext>
                </a:extLst>
              </p:cNvPr>
              <p:cNvSpPr/>
              <p:nvPr/>
            </p:nvSpPr>
            <p:spPr>
              <a:xfrm>
                <a:off x="67221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9523B8E-534D-4A06-8A71-ADB2B639FE6C}"/>
                  </a:ext>
                </a:extLst>
              </p:cNvPr>
              <p:cNvSpPr/>
              <p:nvPr/>
            </p:nvSpPr>
            <p:spPr>
              <a:xfrm>
                <a:off x="68634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3251443-94BB-453B-9733-E25C4AD0DA65}"/>
                  </a:ext>
                </a:extLst>
              </p:cNvPr>
              <p:cNvSpPr/>
              <p:nvPr/>
            </p:nvSpPr>
            <p:spPr>
              <a:xfrm>
                <a:off x="70046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A2CD62DE-B1A5-418A-A713-FC0EFFB8DEDB}"/>
                  </a:ext>
                </a:extLst>
              </p:cNvPr>
              <p:cNvSpPr/>
              <p:nvPr/>
            </p:nvSpPr>
            <p:spPr>
              <a:xfrm>
                <a:off x="71458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8F235D2-0949-4E7B-B197-7A7347CAEA88}"/>
                  </a:ext>
                </a:extLst>
              </p:cNvPr>
              <p:cNvSpPr/>
              <p:nvPr/>
            </p:nvSpPr>
            <p:spPr>
              <a:xfrm>
                <a:off x="72871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C0D23F9-F798-4C4F-BD18-75130D22E990}"/>
                  </a:ext>
                </a:extLst>
              </p:cNvPr>
              <p:cNvSpPr/>
              <p:nvPr/>
            </p:nvSpPr>
            <p:spPr>
              <a:xfrm>
                <a:off x="74283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488403B-732C-4DDC-9B12-F7CFEA5CB3CE}"/>
                  </a:ext>
                </a:extLst>
              </p:cNvPr>
              <p:cNvSpPr/>
              <p:nvPr/>
            </p:nvSpPr>
            <p:spPr>
              <a:xfrm>
                <a:off x="75695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4A0ECAE-5BEC-47DA-A915-F82C4718E408}"/>
                  </a:ext>
                </a:extLst>
              </p:cNvPr>
              <p:cNvSpPr/>
              <p:nvPr/>
            </p:nvSpPr>
            <p:spPr>
              <a:xfrm>
                <a:off x="77108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7927946-2F8C-43E9-9406-138F8DD6C75B}"/>
                  </a:ext>
                </a:extLst>
              </p:cNvPr>
              <p:cNvSpPr/>
              <p:nvPr/>
            </p:nvSpPr>
            <p:spPr>
              <a:xfrm>
                <a:off x="78520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6C0AD91-50A2-42BB-B365-E921C1778CFC}"/>
                  </a:ext>
                </a:extLst>
              </p:cNvPr>
              <p:cNvSpPr/>
              <p:nvPr/>
            </p:nvSpPr>
            <p:spPr>
              <a:xfrm>
                <a:off x="79932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534C154-3C6E-47CF-ADD3-3F60EA006062}"/>
                  </a:ext>
                </a:extLst>
              </p:cNvPr>
              <p:cNvSpPr/>
              <p:nvPr/>
            </p:nvSpPr>
            <p:spPr>
              <a:xfrm>
                <a:off x="81344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AF80336-7420-40FE-B65D-BB1B69D3C6FC}"/>
                  </a:ext>
                </a:extLst>
              </p:cNvPr>
              <p:cNvSpPr/>
              <p:nvPr/>
            </p:nvSpPr>
            <p:spPr>
              <a:xfrm>
                <a:off x="82757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6B94029-D29B-4AB4-A71A-2114D4C76BF6}"/>
                  </a:ext>
                </a:extLst>
              </p:cNvPr>
              <p:cNvSpPr/>
              <p:nvPr/>
            </p:nvSpPr>
            <p:spPr>
              <a:xfrm>
                <a:off x="84169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54C533C-93A3-493E-8D66-B273EF85AB0F}"/>
                  </a:ext>
                </a:extLst>
              </p:cNvPr>
              <p:cNvSpPr/>
              <p:nvPr/>
            </p:nvSpPr>
            <p:spPr>
              <a:xfrm>
                <a:off x="85581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678AE8E-E37B-49DF-B769-137C9876E849}"/>
                  </a:ext>
                </a:extLst>
              </p:cNvPr>
              <p:cNvSpPr/>
              <p:nvPr/>
            </p:nvSpPr>
            <p:spPr>
              <a:xfrm>
                <a:off x="86994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FF874B7-347A-47B8-8CA4-6C3886226124}"/>
                  </a:ext>
                </a:extLst>
              </p:cNvPr>
              <p:cNvSpPr/>
              <p:nvPr/>
            </p:nvSpPr>
            <p:spPr>
              <a:xfrm>
                <a:off x="88406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7BE69E31-9C62-48E0-84E8-30FDB8170B34}"/>
                  </a:ext>
                </a:extLst>
              </p:cNvPr>
              <p:cNvSpPr/>
              <p:nvPr/>
            </p:nvSpPr>
            <p:spPr>
              <a:xfrm>
                <a:off x="8981871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EEB50D3-AD1F-4A5D-86F7-A53A6093A953}"/>
                </a:ext>
              </a:extLst>
            </p:cNvPr>
            <p:cNvSpPr/>
            <p:nvPr/>
          </p:nvSpPr>
          <p:spPr>
            <a:xfrm>
              <a:off x="7535918" y="4245109"/>
              <a:ext cx="4031765" cy="37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accent3"/>
                  </a:solidFill>
                </a:rPr>
                <a:t>Vertex-parallel</a:t>
              </a:r>
              <a:r>
                <a:rPr lang="en-US" dirty="0">
                  <a:solidFill>
                    <a:schemeClr val="accent3"/>
                  </a:solidFill>
                </a:rPr>
                <a:t> shade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41B2975-7AEF-4693-9173-ABE8A28DE0CE}"/>
                  </a:ext>
                </a:extLst>
              </p:cNvPr>
              <p:cNvSpPr txBox="1"/>
              <p:nvPr/>
            </p:nvSpPr>
            <p:spPr>
              <a:xfrm>
                <a:off x="2375520" y="4598778"/>
                <a:ext cx="30164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41B2975-7AEF-4693-9173-ABE8A28DE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20" y="4598778"/>
                <a:ext cx="3016403" cy="369332"/>
              </a:xfrm>
              <a:prstGeom prst="rect">
                <a:avLst/>
              </a:prstGeom>
              <a:blipFill>
                <a:blip r:embed="rId3"/>
                <a:stretch>
                  <a:fillRect l="-1818" r="-2828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2930B4D-A3E3-4457-8ADC-B705E30529DA}"/>
                  </a:ext>
                </a:extLst>
              </p:cNvPr>
              <p:cNvSpPr txBox="1"/>
              <p:nvPr/>
            </p:nvSpPr>
            <p:spPr>
              <a:xfrm>
                <a:off x="1999836" y="5042669"/>
                <a:ext cx="455361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2930B4D-A3E3-4457-8ADC-B705E3052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836" y="5042669"/>
                <a:ext cx="4553618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Rectangle 123">
            <a:extLst>
              <a:ext uri="{FF2B5EF4-FFF2-40B4-BE49-F238E27FC236}">
                <a16:creationId xmlns:a16="http://schemas.microsoft.com/office/drawing/2014/main" id="{69F5B1ED-08B2-4346-BF9F-DEF456712DEB}"/>
              </a:ext>
            </a:extLst>
          </p:cNvPr>
          <p:cNvSpPr/>
          <p:nvPr/>
        </p:nvSpPr>
        <p:spPr>
          <a:xfrm>
            <a:off x="5489106" y="5162447"/>
            <a:ext cx="1064347" cy="49750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26BA094-038D-4458-9F15-189A1E4FF4EC}"/>
              </a:ext>
            </a:extLst>
          </p:cNvPr>
          <p:cNvSpPr txBox="1"/>
          <p:nvPr/>
        </p:nvSpPr>
        <p:spPr>
          <a:xfrm>
            <a:off x="552344" y="522653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triangles:</a:t>
            </a:r>
          </a:p>
        </p:txBody>
      </p:sp>
    </p:spTree>
    <p:extLst>
      <p:ext uri="{BB962C8B-B14F-4D97-AF65-F5344CB8AC3E}">
        <p14:creationId xmlns:p14="http://schemas.microsoft.com/office/powerpoint/2010/main" val="134807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6417-72ED-4656-A0C2-FD929900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the input?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DC95B-A0B2-4468-8FC2-5CB96DD4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Input representation is application-defined</a:t>
            </a:r>
          </a:p>
          <a:p>
            <a:pPr lvl="1"/>
            <a:r>
              <a:rPr lang="en-US" dirty="0"/>
              <a:t>Custom compression, non-B-rep schemes…</a:t>
            </a:r>
          </a:p>
          <a:p>
            <a:pPr lvl="1"/>
            <a:r>
              <a:rPr lang="en-US" dirty="0"/>
              <a:t>Directly addressable using mesh shader id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Fixed-function at the top of the pipe is gone…</a:t>
            </a:r>
          </a:p>
          <a:p>
            <a:pPr lvl="1"/>
            <a:r>
              <a:rPr lang="en-US" dirty="0"/>
              <a:t>No index </a:t>
            </a:r>
            <a:r>
              <a:rPr lang="en-US" dirty="0" err="1"/>
              <a:t>dedup</a:t>
            </a:r>
            <a:r>
              <a:rPr lang="en-US" dirty="0"/>
              <a:t>, no vertex attribute pull</a:t>
            </a:r>
          </a:p>
          <a:p>
            <a:pPr lvl="1"/>
            <a:r>
              <a:rPr lang="en-US" dirty="0"/>
              <a:t>Avoids serialization point – scalability</a:t>
            </a:r>
          </a:p>
          <a:p>
            <a:pPr marL="347662" lvl="1" indent="0">
              <a:buNone/>
            </a:pPr>
            <a:endParaRPr lang="en-US" dirty="0"/>
          </a:p>
          <a:p>
            <a:r>
              <a:rPr lang="en-US" dirty="0"/>
              <a:t>App responsible for exploiting vertex reuse</a:t>
            </a:r>
          </a:p>
          <a:p>
            <a:pPr lvl="1"/>
            <a:r>
              <a:rPr lang="en-US" dirty="0"/>
              <a:t>Can pre-compute optimized primitive clustering</a:t>
            </a:r>
          </a:p>
          <a:p>
            <a:pPr lvl="1"/>
            <a:r>
              <a:rPr lang="en-US" dirty="0"/>
              <a:t>No repeated work at runtime – power savings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0DC61-53EE-40CA-AE21-E2DF28E1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11389-3A1D-4614-8CEE-8ABB96C5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https://devblogs.nvidia.com/wp-content/uploads/2018/09/meshlets_bunny.png">
            <a:extLst>
              <a:ext uri="{FF2B5EF4-FFF2-40B4-BE49-F238E27FC236}">
                <a16:creationId xmlns:a16="http://schemas.microsoft.com/office/drawing/2014/main" id="{1164E4D7-7F76-44FD-8155-BB956ED2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04" y="1188721"/>
            <a:ext cx="3919766" cy="45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6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expansion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876" y="6306922"/>
            <a:ext cx="436520" cy="365125"/>
          </a:xfrm>
        </p:spPr>
        <p:txBody>
          <a:bodyPr/>
          <a:lstStyle/>
          <a:p>
            <a:fld id="{ED7F4C82-5684-9D49-BB71-7E0F578F0248}" type="slidenum">
              <a:rPr lang="en-US" smtClean="0"/>
              <a:t>15</a:t>
            </a:fld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F881E85A-252B-4AF3-8B74-82B95B928A76}"/>
              </a:ext>
            </a:extLst>
          </p:cNvPr>
          <p:cNvCxnSpPr>
            <a:cxnSpLocks/>
          </p:cNvCxnSpPr>
          <p:nvPr/>
        </p:nvCxnSpPr>
        <p:spPr>
          <a:xfrm>
            <a:off x="1662621" y="5119184"/>
            <a:ext cx="832335" cy="138632"/>
          </a:xfrm>
          <a:prstGeom prst="bentConnector3">
            <a:avLst>
              <a:gd name="adj1" fmla="val 160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DFFCF67B-8313-4137-AFCF-16634F8A9FEF}"/>
              </a:ext>
            </a:extLst>
          </p:cNvPr>
          <p:cNvCxnSpPr>
            <a:cxnSpLocks/>
          </p:cNvCxnSpPr>
          <p:nvPr/>
        </p:nvCxnSpPr>
        <p:spPr>
          <a:xfrm>
            <a:off x="1662621" y="4966925"/>
            <a:ext cx="730796" cy="152821"/>
          </a:xfrm>
          <a:prstGeom prst="bentConnector3">
            <a:avLst>
              <a:gd name="adj1" fmla="val 31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694C75-1971-4607-8D41-B5056889B21F}"/>
              </a:ext>
            </a:extLst>
          </p:cNvPr>
          <p:cNvSpPr/>
          <p:nvPr/>
        </p:nvSpPr>
        <p:spPr>
          <a:xfrm>
            <a:off x="2393417" y="3294336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Hull shader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E0ECE9-26F9-4E3A-8946-B8BF46571B42}"/>
              </a:ext>
            </a:extLst>
          </p:cNvPr>
          <p:cNvSpPr/>
          <p:nvPr/>
        </p:nvSpPr>
        <p:spPr>
          <a:xfrm>
            <a:off x="1995159" y="4082366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generation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E3D3B3-7DDB-469E-A6AD-B02BD6E34739}"/>
              </a:ext>
            </a:extLst>
          </p:cNvPr>
          <p:cNvGrpSpPr/>
          <p:nvPr/>
        </p:nvGrpSpPr>
        <p:grpSpPr>
          <a:xfrm>
            <a:off x="2303463" y="4760335"/>
            <a:ext cx="2071411" cy="621036"/>
            <a:chOff x="8738055" y="4048215"/>
            <a:chExt cx="2071411" cy="6210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70AF48-5099-433B-A8D2-7C989A944A72}"/>
                </a:ext>
              </a:extLst>
            </p:cNvPr>
            <p:cNvSpPr/>
            <p:nvPr/>
          </p:nvSpPr>
          <p:spPr>
            <a:xfrm>
              <a:off x="8917969" y="4255227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289C8E-C17A-4784-81D7-F95D8E9FC405}"/>
                </a:ext>
              </a:extLst>
            </p:cNvPr>
            <p:cNvSpPr/>
            <p:nvPr/>
          </p:nvSpPr>
          <p:spPr>
            <a:xfrm>
              <a:off x="8828012" y="4152539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0B6E296-1EE5-4FE2-97C7-259FD6C2CEEE}"/>
                </a:ext>
              </a:extLst>
            </p:cNvPr>
            <p:cNvSpPr/>
            <p:nvPr/>
          </p:nvSpPr>
          <p:spPr>
            <a:xfrm>
              <a:off x="8738055" y="4048215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 shader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E05773-6932-4FE1-8672-5B2A990888B4}"/>
              </a:ext>
            </a:extLst>
          </p:cNvPr>
          <p:cNvGrpSpPr/>
          <p:nvPr/>
        </p:nvGrpSpPr>
        <p:grpSpPr>
          <a:xfrm>
            <a:off x="3187399" y="4448937"/>
            <a:ext cx="303536" cy="323964"/>
            <a:chOff x="2998781" y="3554917"/>
            <a:chExt cx="233734" cy="30764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78116CB-6708-4A6F-9E13-F4BCD1AA2984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DE5C4F6-AF8D-49B2-81B9-DDC9493454FE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A52546E-D945-4B48-8642-1B703BD9DEF2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900F5A-ADC5-4E51-A033-35D32EE45902}"/>
              </a:ext>
            </a:extLst>
          </p:cNvPr>
          <p:cNvCxnSpPr>
            <a:cxnSpLocks/>
          </p:cNvCxnSpPr>
          <p:nvPr/>
        </p:nvCxnSpPr>
        <p:spPr>
          <a:xfrm>
            <a:off x="3339167" y="3705230"/>
            <a:ext cx="0" cy="380526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BAC863CE-0DAA-4B40-9E4C-BC19670FD23F}"/>
              </a:ext>
            </a:extLst>
          </p:cNvPr>
          <p:cNvCxnSpPr>
            <a:cxnSpLocks/>
            <a:stCxn id="8" idx="1"/>
            <a:endCxn id="13" idx="1"/>
          </p:cNvCxnSpPr>
          <p:nvPr/>
        </p:nvCxnSpPr>
        <p:spPr>
          <a:xfrm rot="10800000" flipV="1">
            <a:off x="2303463" y="3501347"/>
            <a:ext cx="89954" cy="1465999"/>
          </a:xfrm>
          <a:prstGeom prst="bentConnector3">
            <a:avLst>
              <a:gd name="adj1" fmla="val 813774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CA323-C8D6-40E9-8571-D63910C9FC94}"/>
              </a:ext>
            </a:extLst>
          </p:cNvPr>
          <p:cNvCxnSpPr/>
          <p:nvPr/>
        </p:nvCxnSpPr>
        <p:spPr>
          <a:xfrm flipH="1">
            <a:off x="1542579" y="4137561"/>
            <a:ext cx="248653" cy="2486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1929C9-D017-4470-95EB-94F9B4D139C3}"/>
              </a:ext>
            </a:extLst>
          </p:cNvPr>
          <p:cNvCxnSpPr>
            <a:cxnSpLocks/>
          </p:cNvCxnSpPr>
          <p:nvPr/>
        </p:nvCxnSpPr>
        <p:spPr>
          <a:xfrm flipH="1">
            <a:off x="3214839" y="3746408"/>
            <a:ext cx="248652" cy="2486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726F6F0-7EF0-498E-9F04-34DD0F6423F5}"/>
              </a:ext>
            </a:extLst>
          </p:cNvPr>
          <p:cNvSpPr txBox="1"/>
          <p:nvPr/>
        </p:nvSpPr>
        <p:spPr>
          <a:xfrm>
            <a:off x="3423966" y="3716424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LOD factors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8A9E9E-6306-4091-AD96-2BBB6E4F4CE2}"/>
              </a:ext>
            </a:extLst>
          </p:cNvPr>
          <p:cNvSpPr txBox="1"/>
          <p:nvPr/>
        </p:nvSpPr>
        <p:spPr>
          <a:xfrm>
            <a:off x="310666" y="3870312"/>
            <a:ext cx="1251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Patch constants and control points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61431B-7AC1-4A14-AB02-85695682024F}"/>
              </a:ext>
            </a:extLst>
          </p:cNvPr>
          <p:cNvGrpSpPr/>
          <p:nvPr/>
        </p:nvGrpSpPr>
        <p:grpSpPr>
          <a:xfrm>
            <a:off x="3178595" y="5169861"/>
            <a:ext cx="312339" cy="457037"/>
            <a:chOff x="2998781" y="3417384"/>
            <a:chExt cx="233734" cy="44517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A476C4B-FE4E-4147-B135-05F6CBE7CD49}"/>
                </a:ext>
              </a:extLst>
            </p:cNvPr>
            <p:cNvCxnSpPr>
              <a:cxnSpLocks/>
            </p:cNvCxnSpPr>
            <p:nvPr/>
          </p:nvCxnSpPr>
          <p:spPr>
            <a:xfrm>
              <a:off x="3115647" y="3498244"/>
              <a:ext cx="1" cy="364316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E02AE5B-A4D3-405C-A2A2-EF824DE94585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81" y="3417384"/>
              <a:ext cx="1" cy="445176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0A14841-CFAB-4512-82F3-DA0C2EA3A118}"/>
                </a:ext>
              </a:extLst>
            </p:cNvPr>
            <p:cNvCxnSpPr>
              <a:cxnSpLocks/>
            </p:cNvCxnSpPr>
            <p:nvPr/>
          </p:nvCxnSpPr>
          <p:spPr>
            <a:xfrm>
              <a:off x="3232515" y="3607398"/>
              <a:ext cx="0" cy="255162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69A47D-E8BE-4757-AA2F-13619BB33A68}"/>
              </a:ext>
            </a:extLst>
          </p:cNvPr>
          <p:cNvCxnSpPr>
            <a:cxnSpLocks/>
          </p:cNvCxnSpPr>
          <p:nvPr/>
        </p:nvCxnSpPr>
        <p:spPr>
          <a:xfrm>
            <a:off x="3327001" y="3080522"/>
            <a:ext cx="0" cy="213814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E98EBC7-CD3F-4BA3-890B-E1A5399DA8DF}"/>
              </a:ext>
            </a:extLst>
          </p:cNvPr>
          <p:cNvSpPr txBox="1"/>
          <p:nvPr/>
        </p:nvSpPr>
        <p:spPr>
          <a:xfrm>
            <a:off x="2910861" y="275672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Patches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4A0E7F-0C32-4ED6-BEC8-CA0583DC6F1F}"/>
              </a:ext>
            </a:extLst>
          </p:cNvPr>
          <p:cNvSpPr txBox="1"/>
          <p:nvPr/>
        </p:nvSpPr>
        <p:spPr>
          <a:xfrm>
            <a:off x="2821249" y="5632811"/>
            <a:ext cx="879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 raster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ECEE341C-2C83-4F73-B4CB-562E950538A8}"/>
              </a:ext>
            </a:extLst>
          </p:cNvPr>
          <p:cNvSpPr/>
          <p:nvPr/>
        </p:nvSpPr>
        <p:spPr>
          <a:xfrm>
            <a:off x="5287916" y="3245273"/>
            <a:ext cx="1319899" cy="2393798"/>
          </a:xfrm>
          <a:prstGeom prst="rightArrow">
            <a:avLst>
              <a:gd name="adj1" fmla="val 56218"/>
              <a:gd name="adj2" fmla="val 3782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99000">
                <a:schemeClr val="tx2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DDCDA373-2E21-47DD-9FF9-7A2D5198D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205343"/>
          </a:xfrm>
        </p:spPr>
        <p:txBody>
          <a:bodyPr>
            <a:normAutofit/>
          </a:bodyPr>
          <a:lstStyle/>
          <a:p>
            <a:r>
              <a:rPr lang="en-US" dirty="0"/>
              <a:t>Geometry synthesis requires support for amplification</a:t>
            </a:r>
          </a:p>
          <a:p>
            <a:pPr lvl="1"/>
            <a:r>
              <a:rPr lang="en-US" dirty="0"/>
              <a:t>Generalize the tessellation expansion model</a:t>
            </a:r>
          </a:p>
          <a:p>
            <a:pPr lvl="1"/>
            <a:r>
              <a:rPr lang="en-US" dirty="0"/>
              <a:t>Remove fixed-function topology generation</a:t>
            </a:r>
          </a:p>
          <a:p>
            <a:pPr marL="347662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94FB0C9D-5E12-47E8-AAEE-64328EC8E8F4}"/>
              </a:ext>
            </a:extLst>
          </p:cNvPr>
          <p:cNvCxnSpPr>
            <a:cxnSpLocks/>
          </p:cNvCxnSpPr>
          <p:nvPr/>
        </p:nvCxnSpPr>
        <p:spPr>
          <a:xfrm>
            <a:off x="8036039" y="5125444"/>
            <a:ext cx="832335" cy="138632"/>
          </a:xfrm>
          <a:prstGeom prst="bentConnector3">
            <a:avLst>
              <a:gd name="adj1" fmla="val 160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954C47EC-E54B-4CAE-A0E1-5DFC83A84DB2}"/>
              </a:ext>
            </a:extLst>
          </p:cNvPr>
          <p:cNvCxnSpPr>
            <a:cxnSpLocks/>
          </p:cNvCxnSpPr>
          <p:nvPr/>
        </p:nvCxnSpPr>
        <p:spPr>
          <a:xfrm>
            <a:off x="8036039" y="4973185"/>
            <a:ext cx="730796" cy="152821"/>
          </a:xfrm>
          <a:prstGeom prst="bentConnector3">
            <a:avLst>
              <a:gd name="adj1" fmla="val 31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11DAA05-F3A1-44C5-943F-F314BF134B26}"/>
              </a:ext>
            </a:extLst>
          </p:cNvPr>
          <p:cNvSpPr/>
          <p:nvPr/>
        </p:nvSpPr>
        <p:spPr>
          <a:xfrm>
            <a:off x="8766835" y="3300596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shader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6C4C7FD-EDC2-4921-A235-961AD7FAD825}"/>
              </a:ext>
            </a:extLst>
          </p:cNvPr>
          <p:cNvSpPr/>
          <p:nvPr/>
        </p:nvSpPr>
        <p:spPr>
          <a:xfrm>
            <a:off x="8368577" y="4088626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7912217-7121-4B95-9C61-26B42BCE632D}"/>
              </a:ext>
            </a:extLst>
          </p:cNvPr>
          <p:cNvGrpSpPr/>
          <p:nvPr/>
        </p:nvGrpSpPr>
        <p:grpSpPr>
          <a:xfrm>
            <a:off x="8676881" y="4766595"/>
            <a:ext cx="2071411" cy="621036"/>
            <a:chOff x="8738055" y="4048215"/>
            <a:chExt cx="2071411" cy="62103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B025B42-9123-4938-B19A-54140FD91513}"/>
                </a:ext>
              </a:extLst>
            </p:cNvPr>
            <p:cNvSpPr/>
            <p:nvPr/>
          </p:nvSpPr>
          <p:spPr>
            <a:xfrm>
              <a:off x="8917969" y="4255227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</a:t>
              </a: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50E2950-D501-439C-9D56-9DE789420FBC}"/>
                </a:ext>
              </a:extLst>
            </p:cNvPr>
            <p:cNvSpPr/>
            <p:nvPr/>
          </p:nvSpPr>
          <p:spPr>
            <a:xfrm>
              <a:off x="8828012" y="4152539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</a:t>
              </a: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CB29A3C1-1CB8-4052-A846-6C9D878D2CA4}"/>
                </a:ext>
              </a:extLst>
            </p:cNvPr>
            <p:cNvSpPr/>
            <p:nvPr/>
          </p:nvSpPr>
          <p:spPr>
            <a:xfrm>
              <a:off x="8738055" y="4048215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Mesh shader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8485BCC-9A93-4C43-9A8C-A308E05386EA}"/>
              </a:ext>
            </a:extLst>
          </p:cNvPr>
          <p:cNvGrpSpPr/>
          <p:nvPr/>
        </p:nvGrpSpPr>
        <p:grpSpPr>
          <a:xfrm>
            <a:off x="9560817" y="4455197"/>
            <a:ext cx="303536" cy="323964"/>
            <a:chOff x="2998781" y="3554917"/>
            <a:chExt cx="233734" cy="307643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7A85650-5102-40CF-96D8-C0C722A32CA9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4B1BF04-3102-4F1E-9825-B1B2CD31B7A0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2ED7247-D3FD-47ED-836F-5987B6B345C1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8CF402B-A713-4E3F-A31B-9AB45F9BAABD}"/>
              </a:ext>
            </a:extLst>
          </p:cNvPr>
          <p:cNvCxnSpPr>
            <a:cxnSpLocks/>
          </p:cNvCxnSpPr>
          <p:nvPr/>
        </p:nvCxnSpPr>
        <p:spPr>
          <a:xfrm>
            <a:off x="9712585" y="3711490"/>
            <a:ext cx="0" cy="380526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3B476903-9959-4052-9C99-98651206678F}"/>
              </a:ext>
            </a:extLst>
          </p:cNvPr>
          <p:cNvCxnSpPr>
            <a:cxnSpLocks/>
            <a:stCxn id="80" idx="1"/>
            <a:endCxn id="85" idx="1"/>
          </p:cNvCxnSpPr>
          <p:nvPr/>
        </p:nvCxnSpPr>
        <p:spPr>
          <a:xfrm rot="10800000" flipV="1">
            <a:off x="8676881" y="3507607"/>
            <a:ext cx="89954" cy="1465999"/>
          </a:xfrm>
          <a:prstGeom prst="bentConnector3">
            <a:avLst>
              <a:gd name="adj1" fmla="val 813774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F563F3C-8FB9-4A32-9CD2-0D97E7DEEEC9}"/>
              </a:ext>
            </a:extLst>
          </p:cNvPr>
          <p:cNvCxnSpPr/>
          <p:nvPr/>
        </p:nvCxnSpPr>
        <p:spPr>
          <a:xfrm flipH="1">
            <a:off x="7915997" y="4143821"/>
            <a:ext cx="248653" cy="2486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96B8458-D117-4F47-9E8C-B92EB5CAA11B}"/>
              </a:ext>
            </a:extLst>
          </p:cNvPr>
          <p:cNvCxnSpPr>
            <a:cxnSpLocks/>
          </p:cNvCxnSpPr>
          <p:nvPr/>
        </p:nvCxnSpPr>
        <p:spPr>
          <a:xfrm flipH="1">
            <a:off x="9588257" y="3752668"/>
            <a:ext cx="248652" cy="2486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6AFB4E0-E917-4594-8CDE-7604D6C5AD19}"/>
              </a:ext>
            </a:extLst>
          </p:cNvPr>
          <p:cNvSpPr txBox="1"/>
          <p:nvPr/>
        </p:nvSpPr>
        <p:spPr>
          <a:xfrm>
            <a:off x="9797384" y="372268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Expansion factor 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E7CCFD5-82B4-4588-96D1-FAF316F20B32}"/>
              </a:ext>
            </a:extLst>
          </p:cNvPr>
          <p:cNvSpPr txBox="1"/>
          <p:nvPr/>
        </p:nvSpPr>
        <p:spPr>
          <a:xfrm>
            <a:off x="6684084" y="3876572"/>
            <a:ext cx="125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Task to mesh shader payload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3590275-9D67-4886-8A1B-5699251B7416}"/>
              </a:ext>
            </a:extLst>
          </p:cNvPr>
          <p:cNvGrpSpPr/>
          <p:nvPr/>
        </p:nvGrpSpPr>
        <p:grpSpPr>
          <a:xfrm>
            <a:off x="9552013" y="5176121"/>
            <a:ext cx="312339" cy="457037"/>
            <a:chOff x="2998781" y="3417384"/>
            <a:chExt cx="233734" cy="445176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425AA0B-3A3B-4E83-8B03-722238DE18F1}"/>
                </a:ext>
              </a:extLst>
            </p:cNvPr>
            <p:cNvCxnSpPr>
              <a:cxnSpLocks/>
            </p:cNvCxnSpPr>
            <p:nvPr/>
          </p:nvCxnSpPr>
          <p:spPr>
            <a:xfrm>
              <a:off x="3115647" y="3498244"/>
              <a:ext cx="1" cy="364316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FA83D15-A7DD-410A-A72C-CB169D925896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81" y="3417384"/>
              <a:ext cx="1" cy="445176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B51BB2F-1527-41BC-BAA7-CFA2160304A4}"/>
                </a:ext>
              </a:extLst>
            </p:cNvPr>
            <p:cNvCxnSpPr>
              <a:cxnSpLocks/>
            </p:cNvCxnSpPr>
            <p:nvPr/>
          </p:nvCxnSpPr>
          <p:spPr>
            <a:xfrm>
              <a:off x="3232515" y="3607398"/>
              <a:ext cx="0" cy="255162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4F81B30-4A93-44E0-83B1-0765056DBC67}"/>
              </a:ext>
            </a:extLst>
          </p:cNvPr>
          <p:cNvCxnSpPr>
            <a:cxnSpLocks/>
          </p:cNvCxnSpPr>
          <p:nvPr/>
        </p:nvCxnSpPr>
        <p:spPr>
          <a:xfrm>
            <a:off x="9700419" y="3086782"/>
            <a:ext cx="0" cy="213814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0343CD6-40D8-4232-9AC9-00C8D4A63D97}"/>
              </a:ext>
            </a:extLst>
          </p:cNvPr>
          <p:cNvSpPr txBox="1"/>
          <p:nvPr/>
        </p:nvSpPr>
        <p:spPr>
          <a:xfrm>
            <a:off x="9379177" y="2762988"/>
            <a:ext cx="64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Tasks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BE8452F-A483-423C-8AC6-42550C731C6B}"/>
              </a:ext>
            </a:extLst>
          </p:cNvPr>
          <p:cNvSpPr txBox="1"/>
          <p:nvPr/>
        </p:nvSpPr>
        <p:spPr>
          <a:xfrm>
            <a:off x="9194667" y="5639071"/>
            <a:ext cx="879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 raster</a:t>
            </a:r>
          </a:p>
        </p:txBody>
      </p:sp>
    </p:spTree>
    <p:extLst>
      <p:ext uri="{BB962C8B-B14F-4D97-AF65-F5344CB8AC3E}">
        <p14:creationId xmlns:p14="http://schemas.microsoft.com/office/powerpoint/2010/main" val="131186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DC0E-6F09-40F2-957A-ED0D48BA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 Pipeline with task and mesh shaders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A35CC-F549-485E-8413-D814CC18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4D9D8-0D92-45B7-A281-26759419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703901-3955-49D4-A9A8-6959E05F6761}"/>
              </a:ext>
            </a:extLst>
          </p:cNvPr>
          <p:cNvSpPr/>
          <p:nvPr/>
        </p:nvSpPr>
        <p:spPr>
          <a:xfrm>
            <a:off x="4769975" y="4731497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Rasterization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799F3A-D63A-4443-BC9E-06325E6A56EE}"/>
              </a:ext>
            </a:extLst>
          </p:cNvPr>
          <p:cNvGrpSpPr/>
          <p:nvPr/>
        </p:nvGrpSpPr>
        <p:grpSpPr>
          <a:xfrm>
            <a:off x="5759223" y="5094713"/>
            <a:ext cx="584334" cy="307643"/>
            <a:chOff x="4559175" y="4439837"/>
            <a:chExt cx="584334" cy="3076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32E089-6B0B-4000-897D-3F8B2BE72309}"/>
                </a:ext>
              </a:extLst>
            </p:cNvPr>
            <p:cNvGrpSpPr/>
            <p:nvPr/>
          </p:nvGrpSpPr>
          <p:grpSpPr>
            <a:xfrm>
              <a:off x="45591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47F833B-C356-4DBE-A93F-3A87B717102D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26F9DE4-2B30-4D4C-BC2A-9A20B111BD1C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C5C243D-B817-4837-877C-C5323FD6B10D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AFE3E5-239B-4C36-B80A-655E88A970FB}"/>
                </a:ext>
              </a:extLst>
            </p:cNvPr>
            <p:cNvGrpSpPr/>
            <p:nvPr/>
          </p:nvGrpSpPr>
          <p:grpSpPr>
            <a:xfrm>
              <a:off x="49097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BB78D67-8902-4828-9DBA-A4FE8ED89739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5F10F08-0F23-4F34-B173-FEEC9B9E9D09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C0C6E76-12FE-4A31-848A-06E3834DA1E8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74BC-2B2F-496B-8AE1-946911DE669F}"/>
              </a:ext>
            </a:extLst>
          </p:cNvPr>
          <p:cNvSpPr/>
          <p:nvPr/>
        </p:nvSpPr>
        <p:spPr>
          <a:xfrm>
            <a:off x="4769975" y="3344693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54A5DB-8B49-4CC2-8003-8801DD9365F6}"/>
              </a:ext>
            </a:extLst>
          </p:cNvPr>
          <p:cNvGrpSpPr/>
          <p:nvPr/>
        </p:nvGrpSpPr>
        <p:grpSpPr>
          <a:xfrm>
            <a:off x="5934523" y="3707911"/>
            <a:ext cx="233734" cy="307643"/>
            <a:chOff x="2998781" y="3554917"/>
            <a:chExt cx="233734" cy="30764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1ABFDDA-D9E1-42E6-8C71-57F629614A65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34BFAF-A72E-4D72-8D6F-F7F5ED5BF29E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9D6C9A9-ED06-4A75-9125-C19596F3D55A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CFA54A-DDCB-4A41-AAFE-51399EEC6631}"/>
              </a:ext>
            </a:extLst>
          </p:cNvPr>
          <p:cNvGrpSpPr/>
          <p:nvPr/>
        </p:nvGrpSpPr>
        <p:grpSpPr>
          <a:xfrm>
            <a:off x="5934523" y="4425762"/>
            <a:ext cx="233734" cy="307643"/>
            <a:chOff x="2998781" y="3554917"/>
            <a:chExt cx="233734" cy="30764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04542A-0E08-498F-9F78-48ABF17C5722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E8D8A65-1CE1-402A-AEAC-E108B4449870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F09BDCC-2AD5-42C5-9C08-89B64F361DEE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742B9D-F708-45D3-B799-222767541207}"/>
              </a:ext>
            </a:extLst>
          </p:cNvPr>
          <p:cNvCxnSpPr>
            <a:cxnSpLocks/>
          </p:cNvCxnSpPr>
          <p:nvPr/>
        </p:nvCxnSpPr>
        <p:spPr>
          <a:xfrm>
            <a:off x="6997141" y="4214988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03488CD-69FA-4DBE-B741-E7C2C8C85C6D}"/>
              </a:ext>
            </a:extLst>
          </p:cNvPr>
          <p:cNvSpPr/>
          <p:nvPr/>
        </p:nvSpPr>
        <p:spPr>
          <a:xfrm>
            <a:off x="4769975" y="1957889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1B3DE2-8439-4F4F-8D66-B7A2894AB332}"/>
              </a:ext>
            </a:extLst>
          </p:cNvPr>
          <p:cNvCxnSpPr/>
          <p:nvPr/>
        </p:nvCxnSpPr>
        <p:spPr>
          <a:xfrm flipH="1">
            <a:off x="6051390" y="3038958"/>
            <a:ext cx="1" cy="307643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1D5F0A9-7FEB-407F-8D35-5EE32732FA0D}"/>
              </a:ext>
            </a:extLst>
          </p:cNvPr>
          <p:cNvCxnSpPr/>
          <p:nvPr/>
        </p:nvCxnSpPr>
        <p:spPr>
          <a:xfrm flipH="1">
            <a:off x="6051390" y="2321107"/>
            <a:ext cx="1" cy="307643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4EBC201-5AA7-48A6-9E06-1987B5CEA08E}"/>
              </a:ext>
            </a:extLst>
          </p:cNvPr>
          <p:cNvCxnSpPr>
            <a:cxnSpLocks/>
          </p:cNvCxnSpPr>
          <p:nvPr/>
        </p:nvCxnSpPr>
        <p:spPr>
          <a:xfrm>
            <a:off x="6997141" y="2833854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8D73A0E0-E919-442C-9A8B-2C1D392293CD}"/>
              </a:ext>
            </a:extLst>
          </p:cNvPr>
          <p:cNvSpPr/>
          <p:nvPr/>
        </p:nvSpPr>
        <p:spPr>
          <a:xfrm>
            <a:off x="8604549" y="1363920"/>
            <a:ext cx="1087774" cy="4326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838EECD-2361-4A9C-B7AE-7101C674EFAA}"/>
              </a:ext>
            </a:extLst>
          </p:cNvPr>
          <p:cNvSpPr/>
          <p:nvPr/>
        </p:nvSpPr>
        <p:spPr>
          <a:xfrm>
            <a:off x="5105640" y="2622986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shader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2BFC993-8809-4548-BA20-8A5611DA4FE2}"/>
              </a:ext>
            </a:extLst>
          </p:cNvPr>
          <p:cNvSpPr/>
          <p:nvPr/>
        </p:nvSpPr>
        <p:spPr>
          <a:xfrm>
            <a:off x="5105644" y="4011738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Mesh shader</a:t>
            </a:r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6AADE91A-88FC-431F-B566-D922D23C2719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105640" y="2828184"/>
            <a:ext cx="9106" cy="1371920"/>
          </a:xfrm>
          <a:prstGeom prst="bentConnector4">
            <a:avLst>
              <a:gd name="adj1" fmla="val -7710619"/>
              <a:gd name="adj2" fmla="val 99797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16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EC9E9E7-ABEA-4ADC-9037-8C9CADDAB013}"/>
              </a:ext>
            </a:extLst>
          </p:cNvPr>
          <p:cNvSpPr/>
          <p:nvPr/>
        </p:nvSpPr>
        <p:spPr>
          <a:xfrm flipV="1">
            <a:off x="3687554" y="3961268"/>
            <a:ext cx="1743197" cy="1143000"/>
          </a:xfrm>
          <a:custGeom>
            <a:avLst/>
            <a:gdLst>
              <a:gd name="connsiteX0" fmla="*/ 0 w 2071688"/>
              <a:gd name="connsiteY0" fmla="*/ 1014412 h 1078706"/>
              <a:gd name="connsiteX1" fmla="*/ 2071688 w 2071688"/>
              <a:gd name="connsiteY1" fmla="*/ 1078706 h 1078706"/>
              <a:gd name="connsiteX2" fmla="*/ 1750219 w 2071688"/>
              <a:gd name="connsiteY2" fmla="*/ 750094 h 1078706"/>
              <a:gd name="connsiteX3" fmla="*/ 7144 w 2071688"/>
              <a:gd name="connsiteY3" fmla="*/ 0 h 1078706"/>
              <a:gd name="connsiteX4" fmla="*/ 0 w 2071688"/>
              <a:gd name="connsiteY4" fmla="*/ 1014412 h 1078706"/>
              <a:gd name="connsiteX0" fmla="*/ 28696 w 2064666"/>
              <a:gd name="connsiteY0" fmla="*/ 1143000 h 1143000"/>
              <a:gd name="connsiteX1" fmla="*/ 2064666 w 2064666"/>
              <a:gd name="connsiteY1" fmla="*/ 1078706 h 1143000"/>
              <a:gd name="connsiteX2" fmla="*/ 1743197 w 2064666"/>
              <a:gd name="connsiteY2" fmla="*/ 750094 h 1143000"/>
              <a:gd name="connsiteX3" fmla="*/ 122 w 2064666"/>
              <a:gd name="connsiteY3" fmla="*/ 0 h 1143000"/>
              <a:gd name="connsiteX4" fmla="*/ 28696 w 2064666"/>
              <a:gd name="connsiteY4" fmla="*/ 1143000 h 1143000"/>
              <a:gd name="connsiteX0" fmla="*/ 28696 w 1743197"/>
              <a:gd name="connsiteY0" fmla="*/ 1143000 h 1143000"/>
              <a:gd name="connsiteX1" fmla="*/ 1743197 w 1743197"/>
              <a:gd name="connsiteY1" fmla="*/ 1035843 h 1143000"/>
              <a:gd name="connsiteX2" fmla="*/ 1743197 w 1743197"/>
              <a:gd name="connsiteY2" fmla="*/ 750094 h 1143000"/>
              <a:gd name="connsiteX3" fmla="*/ 122 w 1743197"/>
              <a:gd name="connsiteY3" fmla="*/ 0 h 1143000"/>
              <a:gd name="connsiteX4" fmla="*/ 28696 w 1743197"/>
              <a:gd name="connsiteY4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197" h="1143000">
                <a:moveTo>
                  <a:pt x="28696" y="1143000"/>
                </a:moveTo>
                <a:lnTo>
                  <a:pt x="1743197" y="1035843"/>
                </a:lnTo>
                <a:lnTo>
                  <a:pt x="1743197" y="750094"/>
                </a:lnTo>
                <a:lnTo>
                  <a:pt x="122" y="0"/>
                </a:lnTo>
                <a:cubicBezTo>
                  <a:pt x="-2259" y="330994"/>
                  <a:pt x="31077" y="790575"/>
                  <a:pt x="28696" y="1143000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91000">
                <a:schemeClr val="bg1">
                  <a:lumMod val="85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2E7A2E5-3CCB-489F-BE74-FCEF6098BA0B}"/>
              </a:ext>
            </a:extLst>
          </p:cNvPr>
          <p:cNvSpPr/>
          <p:nvPr/>
        </p:nvSpPr>
        <p:spPr>
          <a:xfrm>
            <a:off x="3626277" y="1950244"/>
            <a:ext cx="1793082" cy="1021556"/>
          </a:xfrm>
          <a:custGeom>
            <a:avLst/>
            <a:gdLst>
              <a:gd name="connsiteX0" fmla="*/ 0 w 2071688"/>
              <a:gd name="connsiteY0" fmla="*/ 1014412 h 1078706"/>
              <a:gd name="connsiteX1" fmla="*/ 2071688 w 2071688"/>
              <a:gd name="connsiteY1" fmla="*/ 1078706 h 1078706"/>
              <a:gd name="connsiteX2" fmla="*/ 1750219 w 2071688"/>
              <a:gd name="connsiteY2" fmla="*/ 750094 h 1078706"/>
              <a:gd name="connsiteX3" fmla="*/ 7144 w 2071688"/>
              <a:gd name="connsiteY3" fmla="*/ 0 h 1078706"/>
              <a:gd name="connsiteX4" fmla="*/ 0 w 2071688"/>
              <a:gd name="connsiteY4" fmla="*/ 1014412 h 1078706"/>
              <a:gd name="connsiteX0" fmla="*/ 0 w 1793082"/>
              <a:gd name="connsiteY0" fmla="*/ 1014412 h 1021556"/>
              <a:gd name="connsiteX1" fmla="*/ 1793082 w 1793082"/>
              <a:gd name="connsiteY1" fmla="*/ 1021556 h 1021556"/>
              <a:gd name="connsiteX2" fmla="*/ 1750219 w 1793082"/>
              <a:gd name="connsiteY2" fmla="*/ 750094 h 1021556"/>
              <a:gd name="connsiteX3" fmla="*/ 7144 w 1793082"/>
              <a:gd name="connsiteY3" fmla="*/ 0 h 1021556"/>
              <a:gd name="connsiteX4" fmla="*/ 0 w 1793082"/>
              <a:gd name="connsiteY4" fmla="*/ 1014412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082" h="1021556">
                <a:moveTo>
                  <a:pt x="0" y="1014412"/>
                </a:moveTo>
                <a:lnTo>
                  <a:pt x="1793082" y="1021556"/>
                </a:lnTo>
                <a:lnTo>
                  <a:pt x="1750219" y="750094"/>
                </a:lnTo>
                <a:lnTo>
                  <a:pt x="7144" y="0"/>
                </a:lnTo>
                <a:cubicBezTo>
                  <a:pt x="4763" y="330994"/>
                  <a:pt x="2381" y="661987"/>
                  <a:pt x="0" y="1014412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91000">
                <a:schemeClr val="bg1">
                  <a:lumMod val="85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BDC0E-6F09-40F2-957A-ED0D48BA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and mesh subsume the old shader stages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A35CC-F549-485E-8413-D814CC18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4D9D8-0D92-45B7-A281-26759419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703901-3955-49D4-A9A8-6959E05F6761}"/>
              </a:ext>
            </a:extLst>
          </p:cNvPr>
          <p:cNvSpPr/>
          <p:nvPr/>
        </p:nvSpPr>
        <p:spPr>
          <a:xfrm>
            <a:off x="4769975" y="4731497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Rasterization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799F3A-D63A-4443-BC9E-06325E6A56EE}"/>
              </a:ext>
            </a:extLst>
          </p:cNvPr>
          <p:cNvGrpSpPr/>
          <p:nvPr/>
        </p:nvGrpSpPr>
        <p:grpSpPr>
          <a:xfrm>
            <a:off x="5759223" y="5094713"/>
            <a:ext cx="584334" cy="307643"/>
            <a:chOff x="4559175" y="4439837"/>
            <a:chExt cx="584334" cy="3076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32E089-6B0B-4000-897D-3F8B2BE72309}"/>
                </a:ext>
              </a:extLst>
            </p:cNvPr>
            <p:cNvGrpSpPr/>
            <p:nvPr/>
          </p:nvGrpSpPr>
          <p:grpSpPr>
            <a:xfrm>
              <a:off x="45591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47F833B-C356-4DBE-A93F-3A87B717102D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26F9DE4-2B30-4D4C-BC2A-9A20B111BD1C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C5C243D-B817-4837-877C-C5323FD6B10D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AFE3E5-239B-4C36-B80A-655E88A970FB}"/>
                </a:ext>
              </a:extLst>
            </p:cNvPr>
            <p:cNvGrpSpPr/>
            <p:nvPr/>
          </p:nvGrpSpPr>
          <p:grpSpPr>
            <a:xfrm>
              <a:off x="4909775" y="4439837"/>
              <a:ext cx="233734" cy="307643"/>
              <a:chOff x="2998781" y="3554917"/>
              <a:chExt cx="233734" cy="307643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BB78D67-8902-4828-9DBA-A4FE8ED89739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5F10F08-0F23-4F34-B173-FEEC9B9E9D09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C0C6E76-12FE-4A31-848A-06E3834DA1E8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74BC-2B2F-496B-8AE1-946911DE669F}"/>
              </a:ext>
            </a:extLst>
          </p:cNvPr>
          <p:cNvSpPr/>
          <p:nvPr/>
        </p:nvSpPr>
        <p:spPr>
          <a:xfrm>
            <a:off x="4769975" y="3344693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54A5DB-8B49-4CC2-8003-8801DD9365F6}"/>
              </a:ext>
            </a:extLst>
          </p:cNvPr>
          <p:cNvGrpSpPr/>
          <p:nvPr/>
        </p:nvGrpSpPr>
        <p:grpSpPr>
          <a:xfrm>
            <a:off x="5934523" y="3707911"/>
            <a:ext cx="233734" cy="307643"/>
            <a:chOff x="2998781" y="3554917"/>
            <a:chExt cx="233734" cy="30764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1ABFDDA-D9E1-42E6-8C71-57F629614A65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734BFAF-A72E-4D72-8D6F-F7F5ED5BF29E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9D6C9A9-ED06-4A75-9125-C19596F3D55A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CFA54A-DDCB-4A41-AAFE-51399EEC6631}"/>
              </a:ext>
            </a:extLst>
          </p:cNvPr>
          <p:cNvGrpSpPr/>
          <p:nvPr/>
        </p:nvGrpSpPr>
        <p:grpSpPr>
          <a:xfrm>
            <a:off x="5934523" y="4425762"/>
            <a:ext cx="233734" cy="307643"/>
            <a:chOff x="2998781" y="3554917"/>
            <a:chExt cx="233734" cy="30764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04542A-0E08-498F-9F78-48ABF17C5722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E8D8A65-1CE1-402A-AEAC-E108B4449870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F09BDCC-2AD5-42C5-9C08-89B64F361DEE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742B9D-F708-45D3-B799-222767541207}"/>
              </a:ext>
            </a:extLst>
          </p:cNvPr>
          <p:cNvCxnSpPr>
            <a:cxnSpLocks/>
          </p:cNvCxnSpPr>
          <p:nvPr/>
        </p:nvCxnSpPr>
        <p:spPr>
          <a:xfrm>
            <a:off x="6997141" y="4214988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03488CD-69FA-4DBE-B741-E7C2C8C85C6D}"/>
              </a:ext>
            </a:extLst>
          </p:cNvPr>
          <p:cNvSpPr/>
          <p:nvPr/>
        </p:nvSpPr>
        <p:spPr>
          <a:xfrm>
            <a:off x="4769975" y="1957889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1B3DE2-8439-4F4F-8D66-B7A2894AB332}"/>
              </a:ext>
            </a:extLst>
          </p:cNvPr>
          <p:cNvCxnSpPr/>
          <p:nvPr/>
        </p:nvCxnSpPr>
        <p:spPr>
          <a:xfrm flipH="1">
            <a:off x="6051390" y="3038958"/>
            <a:ext cx="1" cy="307643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1D5F0A9-7FEB-407F-8D35-5EE32732FA0D}"/>
              </a:ext>
            </a:extLst>
          </p:cNvPr>
          <p:cNvCxnSpPr/>
          <p:nvPr/>
        </p:nvCxnSpPr>
        <p:spPr>
          <a:xfrm flipH="1">
            <a:off x="6051390" y="2321107"/>
            <a:ext cx="1" cy="307643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4EBC201-5AA7-48A6-9E06-1987B5CEA08E}"/>
              </a:ext>
            </a:extLst>
          </p:cNvPr>
          <p:cNvCxnSpPr>
            <a:cxnSpLocks/>
          </p:cNvCxnSpPr>
          <p:nvPr/>
        </p:nvCxnSpPr>
        <p:spPr>
          <a:xfrm>
            <a:off x="6997141" y="2833854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9DC38D8-66A6-46B8-8BC5-D04E796CA9C0}"/>
              </a:ext>
            </a:extLst>
          </p:cNvPr>
          <p:cNvSpPr/>
          <p:nvPr/>
        </p:nvSpPr>
        <p:spPr>
          <a:xfrm>
            <a:off x="1402866" y="1210891"/>
            <a:ext cx="2562831" cy="3651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Index fetch and </a:t>
            </a:r>
            <a:r>
              <a:rPr lang="en-US" dirty="0" err="1"/>
              <a:t>dedup</a:t>
            </a:r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187448B-EFE8-410F-93DB-2BF7EF2D4A21}"/>
              </a:ext>
            </a:extLst>
          </p:cNvPr>
          <p:cNvCxnSpPr>
            <a:cxnSpLocks/>
          </p:cNvCxnSpPr>
          <p:nvPr/>
        </p:nvCxnSpPr>
        <p:spPr>
          <a:xfrm flipH="1">
            <a:off x="2684281" y="1570823"/>
            <a:ext cx="1" cy="281477"/>
          </a:xfrm>
          <a:prstGeom prst="straightConnector1">
            <a:avLst/>
          </a:prstGeom>
          <a:ln w="12700">
            <a:solidFill>
              <a:schemeClr val="bg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439AFF-388C-4C92-8F90-B33D09E793FF}"/>
              </a:ext>
            </a:extLst>
          </p:cNvPr>
          <p:cNvCxnSpPr/>
          <p:nvPr/>
        </p:nvCxnSpPr>
        <p:spPr>
          <a:xfrm flipH="1">
            <a:off x="2684281" y="2255936"/>
            <a:ext cx="1" cy="307643"/>
          </a:xfrm>
          <a:prstGeom prst="straightConnector1">
            <a:avLst/>
          </a:prstGeom>
          <a:ln w="12700">
            <a:solidFill>
              <a:schemeClr val="bg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985F458-C82E-4E20-9730-D5A7B5BAF226}"/>
              </a:ext>
            </a:extLst>
          </p:cNvPr>
          <p:cNvCxnSpPr/>
          <p:nvPr/>
        </p:nvCxnSpPr>
        <p:spPr>
          <a:xfrm flipH="1">
            <a:off x="2684281" y="2967215"/>
            <a:ext cx="1" cy="307643"/>
          </a:xfrm>
          <a:prstGeom prst="straightConnector1">
            <a:avLst/>
          </a:prstGeom>
          <a:ln w="12700">
            <a:solidFill>
              <a:schemeClr val="bg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CF15BC0-8B9F-4258-B66C-9F26FD272F8E}"/>
              </a:ext>
            </a:extLst>
          </p:cNvPr>
          <p:cNvSpPr/>
          <p:nvPr/>
        </p:nvSpPr>
        <p:spPr>
          <a:xfrm>
            <a:off x="1402866" y="3269664"/>
            <a:ext cx="2562831" cy="3651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generation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31263B5-CBEB-40A4-B108-3BC0D640E5C1}"/>
              </a:ext>
            </a:extLst>
          </p:cNvPr>
          <p:cNvSpPr/>
          <p:nvPr/>
        </p:nvSpPr>
        <p:spPr>
          <a:xfrm>
            <a:off x="1402866" y="5354603"/>
            <a:ext cx="2562831" cy="3651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Primitive rasterization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C81CEC-FF2F-4477-9C3F-CFCEA6FA28E6}"/>
              </a:ext>
            </a:extLst>
          </p:cNvPr>
          <p:cNvGrpSpPr/>
          <p:nvPr/>
        </p:nvGrpSpPr>
        <p:grpSpPr>
          <a:xfrm>
            <a:off x="2567414" y="3629596"/>
            <a:ext cx="233734" cy="307643"/>
            <a:chOff x="2998781" y="3554917"/>
            <a:chExt cx="233734" cy="30764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B8AF1A9-5673-4318-BABE-1F7AF9233760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1CD0D3-48BB-4695-B660-FB75496B561B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ACE0A41-B8D0-4774-9213-1191D942A596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473C1C-F757-4FCA-A6E9-7C2BE7BFA1C9}"/>
              </a:ext>
            </a:extLst>
          </p:cNvPr>
          <p:cNvGrpSpPr/>
          <p:nvPr/>
        </p:nvGrpSpPr>
        <p:grpSpPr>
          <a:xfrm>
            <a:off x="2567414" y="4340875"/>
            <a:ext cx="233734" cy="307643"/>
            <a:chOff x="2998781" y="3554917"/>
            <a:chExt cx="233734" cy="307643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77D03-F01D-4EA8-B7F9-FB8530FD7977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83008D6-48CF-44BE-A931-CDEBAC71AF4A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7ACB109-BBAC-4B3E-B660-8823618931AD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5D7D5E8-EE48-4888-987F-A558073FC329}"/>
              </a:ext>
            </a:extLst>
          </p:cNvPr>
          <p:cNvGrpSpPr/>
          <p:nvPr/>
        </p:nvGrpSpPr>
        <p:grpSpPr>
          <a:xfrm>
            <a:off x="2567414" y="5052154"/>
            <a:ext cx="233734" cy="307643"/>
            <a:chOff x="2998781" y="3554917"/>
            <a:chExt cx="233734" cy="307643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F3EB9FD-BFD0-454F-A2D6-59BB91358A36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996AC03-4FC4-45C3-A558-A82F3015E9C9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639672D-1919-4D23-B5FC-A6514489462D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DD7043D-DE51-484B-82F8-447D40AE1D3C}"/>
              </a:ext>
            </a:extLst>
          </p:cNvPr>
          <p:cNvGrpSpPr/>
          <p:nvPr/>
        </p:nvGrpSpPr>
        <p:grpSpPr>
          <a:xfrm>
            <a:off x="2381277" y="5719729"/>
            <a:ext cx="233734" cy="307643"/>
            <a:chOff x="2998781" y="3554917"/>
            <a:chExt cx="233734" cy="307643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60138F9-C81C-41CF-9389-A9C19D1C9A60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125D78F-F9BC-4A1A-A4E4-05E0AFD7D1D4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5D12DE6-5833-486E-AE2F-FA5B8F97AB5B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3FBC815-8E65-4EF3-B521-BD9EA1798662}"/>
              </a:ext>
            </a:extLst>
          </p:cNvPr>
          <p:cNvGrpSpPr/>
          <p:nvPr/>
        </p:nvGrpSpPr>
        <p:grpSpPr>
          <a:xfrm>
            <a:off x="2731877" y="5719729"/>
            <a:ext cx="233734" cy="307643"/>
            <a:chOff x="2998781" y="3554917"/>
            <a:chExt cx="233734" cy="307643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8C4E99E-4856-4CA0-B81C-4EC75BC9016D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DA1981A-4066-46A2-B006-F0C3EF92F72A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AFCF61D-417C-4452-8D0F-CE9F8B1B9D01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8D73A0E0-E919-442C-9A8B-2C1D392293CD}"/>
              </a:ext>
            </a:extLst>
          </p:cNvPr>
          <p:cNvSpPr/>
          <p:nvPr/>
        </p:nvSpPr>
        <p:spPr>
          <a:xfrm>
            <a:off x="8604549" y="1363920"/>
            <a:ext cx="1087774" cy="4326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2C5DB52-72E5-4A9E-8AF7-E0DDCFBAA021}"/>
              </a:ext>
            </a:extLst>
          </p:cNvPr>
          <p:cNvSpPr/>
          <p:nvPr/>
        </p:nvSpPr>
        <p:spPr>
          <a:xfrm>
            <a:off x="5105640" y="2621172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Task shader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939375E-4846-481D-BC83-FD2DD4772953}"/>
              </a:ext>
            </a:extLst>
          </p:cNvPr>
          <p:cNvSpPr/>
          <p:nvPr/>
        </p:nvSpPr>
        <p:spPr>
          <a:xfrm>
            <a:off x="5105639" y="4010381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Mesh shader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D02B388-55CC-426D-AA02-282B62ABF60E}"/>
              </a:ext>
            </a:extLst>
          </p:cNvPr>
          <p:cNvSpPr/>
          <p:nvPr/>
        </p:nvSpPr>
        <p:spPr>
          <a:xfrm>
            <a:off x="1734780" y="1842074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Vertex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9D40719-C5F7-4946-A67D-9BC975F4DB11}"/>
              </a:ext>
            </a:extLst>
          </p:cNvPr>
          <p:cNvSpPr/>
          <p:nvPr/>
        </p:nvSpPr>
        <p:spPr>
          <a:xfrm>
            <a:off x="1734780" y="2557776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Hull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5CCDEA6C-6F0C-450C-87EF-08EB9E4E903C}"/>
              </a:ext>
            </a:extLst>
          </p:cNvPr>
          <p:cNvSpPr/>
          <p:nvPr/>
        </p:nvSpPr>
        <p:spPr>
          <a:xfrm>
            <a:off x="1744056" y="3940393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Domain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57FE0E3-CD74-4171-9DA2-E79D13F21AE3}"/>
              </a:ext>
            </a:extLst>
          </p:cNvPr>
          <p:cNvSpPr/>
          <p:nvPr/>
        </p:nvSpPr>
        <p:spPr>
          <a:xfrm>
            <a:off x="1744055" y="4639920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Geometry</a:t>
            </a:r>
          </a:p>
        </p:txBody>
      </p: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AF24D729-F0FC-497F-BA0E-D7CA2D1DDB24}"/>
              </a:ext>
            </a:extLst>
          </p:cNvPr>
          <p:cNvCxnSpPr>
            <a:cxnSpLocks/>
            <a:stCxn id="67" idx="1"/>
          </p:cNvCxnSpPr>
          <p:nvPr/>
        </p:nvCxnSpPr>
        <p:spPr>
          <a:xfrm rot="10800000" flipH="1" flipV="1">
            <a:off x="5105640" y="2828184"/>
            <a:ext cx="9106" cy="1371920"/>
          </a:xfrm>
          <a:prstGeom prst="bentConnector4">
            <a:avLst>
              <a:gd name="adj1" fmla="val -7710619"/>
              <a:gd name="adj2" fmla="val 99797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271F599E-8E18-4C09-8CC0-3A09A075F88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723903" y="2766267"/>
            <a:ext cx="9106" cy="1371920"/>
          </a:xfrm>
          <a:prstGeom prst="bentConnector4">
            <a:avLst>
              <a:gd name="adj1" fmla="val -7710619"/>
              <a:gd name="adj2" fmla="val 99797"/>
            </a:avLst>
          </a:prstGeom>
          <a:ln w="12700">
            <a:solidFill>
              <a:schemeClr val="bg2">
                <a:lumMod val="75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36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Mesh shader culling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7D01-80E4-4CEA-A863-6AA5AD9F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927009"/>
          </a:xfrm>
        </p:spPr>
        <p:txBody>
          <a:bodyPr>
            <a:normAutofit/>
          </a:bodyPr>
          <a:lstStyle/>
          <a:p>
            <a:r>
              <a:rPr lang="en-US" dirty="0"/>
              <a:t>Task shaders cull clusters of primitives</a:t>
            </a:r>
          </a:p>
          <a:p>
            <a:pPr lvl="1"/>
            <a:r>
              <a:rPr lang="en-US" dirty="0"/>
              <a:t>Frustum, </a:t>
            </a:r>
            <a:r>
              <a:rPr lang="en-US" dirty="0" err="1"/>
              <a:t>backface</a:t>
            </a:r>
            <a:r>
              <a:rPr lang="en-US" dirty="0"/>
              <a:t>, subpixel</a:t>
            </a:r>
          </a:p>
          <a:p>
            <a:pPr lvl="1"/>
            <a:r>
              <a:rPr lang="en-US" dirty="0"/>
              <a:t>&gt;&gt; per-primitive FF culling</a:t>
            </a:r>
          </a:p>
          <a:p>
            <a:pPr marL="347662" lvl="1" indent="0">
              <a:buNone/>
            </a:pPr>
            <a:endParaRPr lang="en-US" dirty="0"/>
          </a:p>
          <a:p>
            <a:r>
              <a:rPr lang="en-US" dirty="0"/>
              <a:t>Leverages pre-computation</a:t>
            </a:r>
          </a:p>
          <a:p>
            <a:pPr lvl="1"/>
            <a:r>
              <a:rPr lang="en-US" dirty="0"/>
              <a:t>Localized primitive clusters</a:t>
            </a:r>
          </a:p>
          <a:p>
            <a:pPr lvl="1"/>
            <a:r>
              <a:rPr lang="en-US" dirty="0"/>
              <a:t>Precompute normal spread, etc.</a:t>
            </a:r>
          </a:p>
          <a:p>
            <a:endParaRPr lang="en-US" dirty="0"/>
          </a:p>
          <a:p>
            <a:r>
              <a:rPr lang="en-US" dirty="0"/>
              <a:t>Also more compact</a:t>
            </a:r>
          </a:p>
          <a:p>
            <a:pPr lvl="1"/>
            <a:r>
              <a:rPr lang="en-US" dirty="0"/>
              <a:t>25-50% less memory than index buffer!</a:t>
            </a:r>
          </a:p>
          <a:p>
            <a:pPr lvl="1"/>
            <a:endParaRPr lang="en-US" dirty="0"/>
          </a:p>
          <a:p>
            <a:r>
              <a:rPr lang="en-US" u="sng" dirty="0">
                <a:hlinkClick r:id="rId3"/>
              </a:rPr>
              <a:t>https://github.com/nvpro-samples/gl_vk_meshlet_cadscene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18</a:t>
            </a:fld>
            <a:endParaRPr lang="en-US"/>
          </a:p>
        </p:txBody>
      </p:sp>
      <p:pic>
        <p:nvPicPr>
          <p:cNvPr id="1030" name="Picture 6" descr="worldcar stats">
            <a:extLst>
              <a:ext uri="{FF2B5EF4-FFF2-40B4-BE49-F238E27FC236}">
                <a16:creationId xmlns:a16="http://schemas.microsoft.com/office/drawing/2014/main" id="{7DABA8C6-6C5A-4D9B-8BF6-BB850A75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34" y="1568547"/>
            <a:ext cx="4899934" cy="382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7DD4DA-AF97-449D-B05C-37A266613E63}"/>
              </a:ext>
            </a:extLst>
          </p:cNvPr>
          <p:cNvSpPr txBox="1"/>
          <p:nvPr/>
        </p:nvSpPr>
        <p:spPr>
          <a:xfrm>
            <a:off x="7338213" y="1123563"/>
            <a:ext cx="3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by Christoph Kubisch @ NV</a:t>
            </a:r>
          </a:p>
        </p:txBody>
      </p:sp>
    </p:spTree>
    <p:extLst>
      <p:ext uri="{BB962C8B-B14F-4D97-AF65-F5344CB8AC3E}">
        <p14:creationId xmlns:p14="http://schemas.microsoft.com/office/powerpoint/2010/main" val="1164927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LOD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7D01-80E4-4CEA-A863-6AA5AD9F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6840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NVIDIA’s “Asteroids” demo</a:t>
            </a:r>
          </a:p>
          <a:p>
            <a:pPr lvl="1"/>
            <a:r>
              <a:rPr lang="en-US" dirty="0"/>
              <a:t>50M+ triangles per frame</a:t>
            </a:r>
          </a:p>
          <a:p>
            <a:pPr marL="347662" lvl="1" indent="0">
              <a:buNone/>
            </a:pPr>
            <a:endParaRPr lang="en-US" dirty="0"/>
          </a:p>
          <a:p>
            <a:r>
              <a:rPr lang="en-US" dirty="0"/>
              <a:t>Dynamic LOD using task shaders</a:t>
            </a:r>
          </a:p>
          <a:p>
            <a:pPr lvl="1"/>
            <a:r>
              <a:rPr lang="en-US" dirty="0"/>
              <a:t>Select from a set of precomputed LODs</a:t>
            </a:r>
          </a:p>
          <a:p>
            <a:pPr lvl="1"/>
            <a:r>
              <a:rPr lang="en-US" dirty="0"/>
              <a:t>Spawn mesh shaders to render</a:t>
            </a:r>
          </a:p>
          <a:p>
            <a:pPr lvl="1"/>
            <a:r>
              <a:rPr lang="en-US" dirty="0"/>
              <a:t>No CPU intervention!</a:t>
            </a:r>
          </a:p>
          <a:p>
            <a:endParaRPr lang="en-US" dirty="0"/>
          </a:p>
          <a:p>
            <a:r>
              <a:rPr lang="en-US" dirty="0"/>
              <a:t>For more details, don’t miss</a:t>
            </a:r>
          </a:p>
          <a:p>
            <a:pPr lvl="1"/>
            <a:r>
              <a:rPr lang="en-US" dirty="0"/>
              <a:t>“Applications of mesh shading”</a:t>
            </a:r>
          </a:p>
          <a:p>
            <a:pPr lvl="1"/>
            <a:r>
              <a:rPr lang="en-US" dirty="0"/>
              <a:t>Tomorrow July 30</a:t>
            </a:r>
            <a:r>
              <a:rPr lang="en-US" baseline="30000" dirty="0"/>
              <a:t>th</a:t>
            </a:r>
            <a:r>
              <a:rPr lang="en-US" dirty="0"/>
              <a:t> 9am</a:t>
            </a:r>
          </a:p>
          <a:p>
            <a:pPr lvl="1"/>
            <a:r>
              <a:rPr lang="en-US" dirty="0"/>
              <a:t>Room 501AB</a:t>
            </a:r>
            <a:endParaRPr lang="ru-RU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LoD level image for Asteroids demo">
            <a:extLst>
              <a:ext uri="{FF2B5EF4-FFF2-40B4-BE49-F238E27FC236}">
                <a16:creationId xmlns:a16="http://schemas.microsoft.com/office/drawing/2014/main" id="{EA17614B-83DA-4288-B12D-F91BAD79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65" y="3867219"/>
            <a:ext cx="5225827" cy="203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4EAFC-FC03-4F09-A9C5-EF8B083CD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26" y="909653"/>
            <a:ext cx="5295499" cy="29575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3296FE-45A1-4CDB-B9F1-7AF0C8AB06D3}"/>
              </a:ext>
            </a:extLst>
          </p:cNvPr>
          <p:cNvSpPr txBox="1"/>
          <p:nvPr/>
        </p:nvSpPr>
        <p:spPr>
          <a:xfrm>
            <a:off x="5530986" y="590318"/>
            <a:ext cx="586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by Manuel Kraemer, Alexey Panteleev et al @ NV</a:t>
            </a:r>
          </a:p>
        </p:txBody>
      </p:sp>
    </p:spTree>
    <p:extLst>
      <p:ext uri="{BB962C8B-B14F-4D97-AF65-F5344CB8AC3E}">
        <p14:creationId xmlns:p14="http://schemas.microsoft.com/office/powerpoint/2010/main" val="412178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68AEA-A1DC-F34D-B8BC-E536FFCE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89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Adaptive tessellation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7D01-80E4-4CEA-A863-6AA5AD9F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574573"/>
          </a:xfrm>
        </p:spPr>
        <p:txBody>
          <a:bodyPr>
            <a:normAutofit/>
          </a:bodyPr>
          <a:lstStyle/>
          <a:p>
            <a:r>
              <a:rPr lang="en-US" dirty="0"/>
              <a:t>Dynamic triangle subdivision scheme</a:t>
            </a:r>
          </a:p>
          <a:p>
            <a:pPr lvl="1"/>
            <a:r>
              <a:rPr lang="en-US" dirty="0"/>
              <a:t>Efficient encoding using binary keys</a:t>
            </a:r>
          </a:p>
          <a:p>
            <a:pPr lvl="1"/>
            <a:r>
              <a:rPr lang="en-US" dirty="0"/>
              <a:t>Incremental refinement over multiple frames</a:t>
            </a:r>
          </a:p>
          <a:p>
            <a:pPr marL="347662" lvl="1" indent="0">
              <a:buNone/>
            </a:pPr>
            <a:endParaRPr lang="en-US" dirty="0"/>
          </a:p>
          <a:p>
            <a:r>
              <a:rPr lang="en-US" dirty="0"/>
              <a:t>Mesh shaders enable single-pass pipeline</a:t>
            </a:r>
          </a:p>
          <a:p>
            <a:pPr lvl="1"/>
            <a:r>
              <a:rPr lang="en-US" dirty="0"/>
              <a:t>Task shaders update implicit subdivision</a:t>
            </a:r>
          </a:p>
          <a:p>
            <a:pPr lvl="1"/>
            <a:r>
              <a:rPr lang="en-US" dirty="0"/>
              <a:t>Mesh shaders decode from binary keys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Refer to </a:t>
            </a:r>
            <a:r>
              <a:rPr lang="en-US" dirty="0">
                <a:hlinkClick r:id="rId3"/>
              </a:rPr>
              <a:t>Adaptive GPU tessellation</a:t>
            </a:r>
            <a:endParaRPr lang="en-US" dirty="0"/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https://github.com/jdupuy/opengl-framework/tree/master/demo-isubd-terrain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D0A98-FE19-4C66-BC0A-51BA43B75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228" y="1018614"/>
            <a:ext cx="4334692" cy="1271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29F11-73B3-488A-B4B6-D835D3907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830" y="2389519"/>
            <a:ext cx="3860024" cy="2895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4CCBCF-3AC1-49B5-B4F6-35D5E1DA35E7}"/>
              </a:ext>
            </a:extLst>
          </p:cNvPr>
          <p:cNvSpPr txBox="1"/>
          <p:nvPr/>
        </p:nvSpPr>
        <p:spPr>
          <a:xfrm>
            <a:off x="6497764" y="383125"/>
            <a:ext cx="4159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by Jonathan Dupuy et al @ Unity</a:t>
            </a:r>
          </a:p>
          <a:p>
            <a:r>
              <a:rPr lang="en-US" dirty="0"/>
              <a:t>	and Cyril Crassin @ NV</a:t>
            </a:r>
          </a:p>
        </p:txBody>
      </p:sp>
    </p:spTree>
    <p:extLst>
      <p:ext uri="{BB962C8B-B14F-4D97-AF65-F5344CB8AC3E}">
        <p14:creationId xmlns:p14="http://schemas.microsoft.com/office/powerpoint/2010/main" val="171388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Emulating dx11 tessellation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7D01-80E4-4CEA-A863-6AA5AD9F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4740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Because we can!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1"/>
            <a:r>
              <a:rPr lang="en-US" dirty="0"/>
              <a:t>But also: higher tessellation factors, better culling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look-up tables of partial tessellations in memory</a:t>
            </a:r>
          </a:p>
          <a:p>
            <a:pPr lvl="1"/>
            <a:r>
              <a:rPr lang="en-US" dirty="0"/>
              <a:t>Exploit symmetry to save space</a:t>
            </a:r>
          </a:p>
          <a:p>
            <a:pPr lvl="1"/>
            <a:r>
              <a:rPr lang="en-US" dirty="0"/>
              <a:t>Task shaders compute auxiliary data, spawn mesh shaders</a:t>
            </a:r>
          </a:p>
          <a:p>
            <a:pPr lvl="1"/>
            <a:r>
              <a:rPr lang="en-US" dirty="0"/>
              <a:t>Mesh shaders load from tables, compute per-thread U,V</a:t>
            </a:r>
          </a:p>
          <a:p>
            <a:endParaRPr lang="en-US" dirty="0"/>
          </a:p>
          <a:p>
            <a:r>
              <a:rPr lang="en-US" dirty="0"/>
              <a:t>Work in progress…</a:t>
            </a:r>
          </a:p>
          <a:p>
            <a:endParaRPr lang="en-US" dirty="0"/>
          </a:p>
          <a:p>
            <a:r>
              <a:rPr lang="en-US" dirty="0"/>
              <a:t>Also in the talk tomorrow @ 9am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A21B8-8819-4DFE-BF20-1CE177D1B4A1}"/>
              </a:ext>
            </a:extLst>
          </p:cNvPr>
          <p:cNvSpPr txBox="1"/>
          <p:nvPr/>
        </p:nvSpPr>
        <p:spPr>
          <a:xfrm>
            <a:off x="7364178" y="1004055"/>
            <a:ext cx="310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by Rahul Sathe @ NV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A29D3-5EE0-4F31-BC45-43FD100BF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80337" y="2520198"/>
            <a:ext cx="3863816" cy="22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69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7D01-80E4-4CEA-A863-6AA5AD9F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927009"/>
          </a:xfrm>
        </p:spPr>
        <p:txBody>
          <a:bodyPr>
            <a:normAutofit/>
          </a:bodyPr>
          <a:lstStyle/>
          <a:p>
            <a:r>
              <a:rPr lang="en-US" dirty="0"/>
              <a:t>Mesh shading – new programming model for geometry</a:t>
            </a:r>
          </a:p>
          <a:p>
            <a:pPr lvl="1"/>
            <a:r>
              <a:rPr lang="en-US" dirty="0"/>
              <a:t>Combines flexibility of compute and efficiency of pipeline scheduling</a:t>
            </a:r>
          </a:p>
          <a:p>
            <a:pPr lvl="1"/>
            <a:r>
              <a:rPr lang="en-US" dirty="0"/>
              <a:t>Streamlined pipeline through elimination of serial bottlenecks</a:t>
            </a:r>
          </a:p>
          <a:p>
            <a:pPr lvl="1"/>
            <a:r>
              <a:rPr lang="en-US" dirty="0"/>
              <a:t>Enables greater efficiency and control in geometry processing</a:t>
            </a:r>
          </a:p>
          <a:p>
            <a:endParaRPr lang="en-US" dirty="0"/>
          </a:p>
          <a:p>
            <a:r>
              <a:rPr lang="en-US" dirty="0"/>
              <a:t>Opportunities for new applications to embrace mesh shading</a:t>
            </a:r>
          </a:p>
          <a:p>
            <a:pPr lvl="1"/>
            <a:r>
              <a:rPr lang="en-US" dirty="0"/>
              <a:t>LOD management, data structure traversal, geometry synthesis, proceduralism</a:t>
            </a:r>
          </a:p>
          <a:p>
            <a:pPr marL="347662" lvl="1" indent="0">
              <a:buNone/>
            </a:pPr>
            <a:endParaRPr lang="en-US" dirty="0"/>
          </a:p>
          <a:p>
            <a:r>
              <a:rPr lang="en-US" dirty="0"/>
              <a:t>Available today</a:t>
            </a:r>
          </a:p>
          <a:p>
            <a:pPr lvl="1"/>
            <a:r>
              <a:rPr lang="en-US" dirty="0"/>
              <a:t>{VK/GL/SPV/GLSL}_</a:t>
            </a:r>
            <a:r>
              <a:rPr lang="en-US" dirty="0" err="1"/>
              <a:t>NV_mesh_shader</a:t>
            </a:r>
            <a:endParaRPr lang="en-US" dirty="0"/>
          </a:p>
          <a:p>
            <a:pPr lvl="1"/>
            <a:r>
              <a:rPr lang="en-US" dirty="0"/>
              <a:t>NVAPI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76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E17BC9-2230-FB45-84BF-B069B8B9A2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2019 SIGGRAPH. ALL RIGHTS RESERVED.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C0D37-37AC-104E-85E9-545FFC8CF5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5EFCF-B88B-C349-9EC8-415B89DA4B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Email me at yuralsky@nvidia.com</a:t>
            </a:r>
          </a:p>
        </p:txBody>
      </p:sp>
    </p:spTree>
    <p:extLst>
      <p:ext uri="{BB962C8B-B14F-4D97-AF65-F5344CB8AC3E}">
        <p14:creationId xmlns:p14="http://schemas.microsoft.com/office/powerpoint/2010/main" val="355544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1F8-E372-124B-AD8F-904C3D62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5DE3D-13D5-934A-8F73-BA8D8C93D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Geometry – at the core of computer graphics</a:t>
            </a:r>
          </a:p>
          <a:p>
            <a:endParaRPr lang="en-US" dirty="0"/>
          </a:p>
          <a:p>
            <a:r>
              <a:rPr lang="en-US" dirty="0"/>
              <a:t>A brief history of geometry processing</a:t>
            </a:r>
          </a:p>
          <a:p>
            <a:pPr lvl="1"/>
            <a:r>
              <a:rPr lang="en-US" dirty="0"/>
              <a:t>Provide context and motivation for improvements</a:t>
            </a:r>
          </a:p>
          <a:p>
            <a:pPr lvl="1"/>
            <a:r>
              <a:rPr lang="en-US" dirty="0"/>
              <a:t>How did we end up here?</a:t>
            </a:r>
          </a:p>
          <a:p>
            <a:pPr marL="347662" lvl="1" indent="0">
              <a:buNone/>
            </a:pPr>
            <a:endParaRPr lang="en-US" dirty="0"/>
          </a:p>
          <a:p>
            <a:r>
              <a:rPr lang="en-US" dirty="0"/>
              <a:t>Mesh shading – the new programming model</a:t>
            </a:r>
          </a:p>
          <a:p>
            <a:pPr lvl="1"/>
            <a:r>
              <a:rPr lang="en-US" dirty="0"/>
              <a:t>One of the biggest graphics pipeline innovations in almost a decade!</a:t>
            </a:r>
          </a:p>
          <a:p>
            <a:endParaRPr lang="en-US" dirty="0"/>
          </a:p>
          <a:p>
            <a:r>
              <a:rPr lang="en-US" dirty="0"/>
              <a:t>Emerging applications of mesh shading and future directions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54AC9-81DC-3D4B-9E1E-22B21897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5B9E8-8FBC-2344-91BC-5B843D87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9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B1F8-E372-124B-AD8F-904C3D62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5DE3D-13D5-934A-8F73-BA8D8C93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927009"/>
          </a:xfrm>
        </p:spPr>
        <p:txBody>
          <a:bodyPr>
            <a:normAutofit/>
          </a:bodyPr>
          <a:lstStyle/>
          <a:p>
            <a:r>
              <a:rPr lang="en-US" dirty="0"/>
              <a:t>Memory-mapped hardware</a:t>
            </a:r>
          </a:p>
          <a:p>
            <a:pPr lvl="1"/>
            <a:r>
              <a:rPr lang="en-US" dirty="0"/>
              <a:t>Simple, procedural interface</a:t>
            </a:r>
          </a:p>
          <a:p>
            <a:endParaRPr lang="en-US" dirty="0"/>
          </a:p>
          <a:p>
            <a:r>
              <a:rPr lang="en-US" dirty="0"/>
              <a:t>CPU responsible for bulk of the work</a:t>
            </a:r>
          </a:p>
          <a:p>
            <a:pPr lvl="1"/>
            <a:r>
              <a:rPr lang="en-US" dirty="0"/>
              <a:t>Hardware </a:t>
            </a:r>
            <a:r>
              <a:rPr lang="en-US" dirty="0" err="1"/>
              <a:t>TnL</a:t>
            </a:r>
            <a:r>
              <a:rPr lang="en-US" dirty="0"/>
              <a:t> in workstation, then consumer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Triangle is a unit of processing</a:t>
            </a:r>
          </a:p>
          <a:p>
            <a:endParaRPr lang="en-US" dirty="0"/>
          </a:p>
          <a:p>
            <a:r>
              <a:rPr lang="en-US" dirty="0"/>
              <a:t>Strips/fans for vertex reuse</a:t>
            </a:r>
          </a:p>
          <a:p>
            <a:pPr lvl="1"/>
            <a:r>
              <a:rPr lang="en-US" dirty="0"/>
              <a:t>1 vertex defines a new primitive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54AC9-81DC-3D4B-9E1E-22B21897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5B9E8-8FBC-2344-91BC-5B843D87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A14BF-A6CA-46CC-9499-BD0DC2975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56" y="1059613"/>
            <a:ext cx="4003488" cy="2512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D0FC54-FB58-4400-A964-BD83D645E763}"/>
              </a:ext>
            </a:extLst>
          </p:cNvPr>
          <p:cNvSpPr txBox="1"/>
          <p:nvPr/>
        </p:nvSpPr>
        <p:spPr>
          <a:xfrm>
            <a:off x="7536249" y="3989517"/>
            <a:ext cx="41857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glBegin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(GL_TRIANGLES);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glVertex3f(x0, y0, z0);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glVertex3f(x1, y1, z1);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glVertex3f(x2, y2, z2);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glEnd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16307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83BD-60BC-4E8D-81E0-F71919E5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shading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7197-545E-46C8-B3D1-49E752660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Limited per-vertex programmability</a:t>
            </a:r>
          </a:p>
          <a:p>
            <a:pPr lvl="1"/>
            <a:r>
              <a:rPr lang="en-US" dirty="0"/>
              <a:t>Pure functions with bounded output – fire and forget</a:t>
            </a:r>
          </a:p>
          <a:p>
            <a:pPr lvl="1"/>
            <a:r>
              <a:rPr lang="en-US" dirty="0"/>
              <a:t>Complex processing still happens on the host</a:t>
            </a:r>
          </a:p>
          <a:p>
            <a:endParaRPr lang="en-US" dirty="0"/>
          </a:p>
          <a:p>
            <a:r>
              <a:rPr lang="en-US" dirty="0"/>
              <a:t>Geometry represented with index and vertex arrays</a:t>
            </a:r>
          </a:p>
          <a:p>
            <a:pPr lvl="1"/>
            <a:r>
              <a:rPr lang="en-US" dirty="0"/>
              <a:t>DMA engines pulling the data in</a:t>
            </a:r>
          </a:p>
          <a:p>
            <a:pPr lvl="1"/>
            <a:r>
              <a:rPr lang="en-US" dirty="0"/>
              <a:t>Cache at the top of the pipe captures vertex reuse – serial process</a:t>
            </a:r>
          </a:p>
          <a:p>
            <a:endParaRPr lang="en-US" dirty="0"/>
          </a:p>
          <a:p>
            <a:r>
              <a:rPr lang="en-US" dirty="0"/>
              <a:t>Pipeline largely optimized for 1 vertex/triangle per clock</a:t>
            </a:r>
          </a:p>
          <a:p>
            <a:pPr lvl="1"/>
            <a:r>
              <a:rPr lang="en-US" dirty="0"/>
              <a:t>Limited by raster throughput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BE58F-91CE-41C1-AEA6-9F72FA1D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A4568-1ECD-4A03-9A2B-7A907685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83BD-60BC-4E8D-81E0-F71919E5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Programmable shaders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7197-545E-46C8-B3D1-49E75266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79913"/>
            <a:ext cx="10913488" cy="4619834"/>
          </a:xfrm>
        </p:spPr>
        <p:txBody>
          <a:bodyPr>
            <a:normAutofit/>
          </a:bodyPr>
          <a:lstStyle/>
          <a:p>
            <a:r>
              <a:rPr lang="en-US" dirty="0"/>
              <a:t>In-pipeline geometry generation</a:t>
            </a:r>
          </a:p>
          <a:p>
            <a:pPr lvl="1"/>
            <a:r>
              <a:rPr lang="en-US" dirty="0"/>
              <a:t>Geometry/tessellation shaders</a:t>
            </a:r>
          </a:p>
          <a:p>
            <a:pPr lvl="1"/>
            <a:r>
              <a:rPr lang="en-US" dirty="0"/>
              <a:t>Can do limited programmable culling – patches, triangles</a:t>
            </a:r>
          </a:p>
          <a:p>
            <a:endParaRPr lang="en-US" dirty="0"/>
          </a:p>
          <a:p>
            <a:r>
              <a:rPr lang="en-US" dirty="0"/>
              <a:t>Shaders still run as singleton threads</a:t>
            </a:r>
          </a:p>
          <a:p>
            <a:endParaRPr lang="en-US" dirty="0"/>
          </a:p>
          <a:p>
            <a:r>
              <a:rPr lang="en-US" dirty="0"/>
              <a:t>Distributed raster allows for &gt; 1 triangle/</a:t>
            </a:r>
            <a:r>
              <a:rPr lang="en-US" dirty="0" err="1"/>
              <a:t>clk</a:t>
            </a:r>
            <a:endParaRPr lang="en-US" dirty="0"/>
          </a:p>
          <a:p>
            <a:pPr lvl="1"/>
            <a:r>
              <a:rPr lang="en-US" dirty="0"/>
              <a:t>Serial index buffer scanning becomes more of a bottleneck</a:t>
            </a:r>
          </a:p>
          <a:p>
            <a:endParaRPr lang="en-US" dirty="0"/>
          </a:p>
          <a:p>
            <a:r>
              <a:rPr lang="en-US" dirty="0"/>
              <a:t>Complexity starts piling up…</a:t>
            </a:r>
          </a:p>
          <a:p>
            <a:pPr lvl="1"/>
            <a:r>
              <a:rPr lang="en-US" dirty="0"/>
              <a:t>Multiple “fixed-role” shader stages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BE58F-91CE-41C1-AEA6-9F72FA1D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A4568-1ECD-4A03-9A2B-7A907685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B9614AE6-DA48-4720-B718-82ED20A5E81B}"/>
              </a:ext>
            </a:extLst>
          </p:cNvPr>
          <p:cNvCxnSpPr>
            <a:cxnSpLocks/>
          </p:cNvCxnSpPr>
          <p:nvPr/>
        </p:nvCxnSpPr>
        <p:spPr>
          <a:xfrm>
            <a:off x="8498754" y="4381138"/>
            <a:ext cx="976946" cy="138632"/>
          </a:xfrm>
          <a:prstGeom prst="bentConnector3">
            <a:avLst>
              <a:gd name="adj1" fmla="val 305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D378C2D3-4BF4-4C56-B68F-14630BE0276C}"/>
              </a:ext>
            </a:extLst>
          </p:cNvPr>
          <p:cNvCxnSpPr>
            <a:cxnSpLocks/>
          </p:cNvCxnSpPr>
          <p:nvPr/>
        </p:nvCxnSpPr>
        <p:spPr>
          <a:xfrm>
            <a:off x="8498751" y="4229300"/>
            <a:ext cx="875410" cy="152400"/>
          </a:xfrm>
          <a:prstGeom prst="bentConnector3">
            <a:avLst>
              <a:gd name="adj1" fmla="val 325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12C162-456D-4269-9C77-E7EE1E2D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tessellation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8531-2181-4ABD-A97F-BBA6C7C62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Expanding pipeline – geometry amplification</a:t>
            </a:r>
          </a:p>
          <a:p>
            <a:pPr lvl="1"/>
            <a:r>
              <a:rPr lang="en-US" dirty="0"/>
              <a:t>Hull shader controls the # of domain shaders to run</a:t>
            </a:r>
          </a:p>
          <a:p>
            <a:endParaRPr lang="en-US" dirty="0"/>
          </a:p>
          <a:p>
            <a:r>
              <a:rPr lang="en-US" dirty="0"/>
              <a:t>Producer-consumer scheduling</a:t>
            </a:r>
          </a:p>
          <a:p>
            <a:pPr lvl="1"/>
            <a:r>
              <a:rPr lang="en-US" dirty="0"/>
              <a:t>Data flow stays on-die – pipelined memory</a:t>
            </a:r>
          </a:p>
          <a:p>
            <a:pPr lvl="1"/>
            <a:r>
              <a:rPr lang="en-US" dirty="0"/>
              <a:t>Work redistributed for efficiency</a:t>
            </a:r>
          </a:p>
          <a:p>
            <a:endParaRPr lang="en-US" dirty="0"/>
          </a:p>
          <a:p>
            <a:r>
              <a:rPr lang="en-US" dirty="0"/>
              <a:t>Topology generated in fixed-function</a:t>
            </a:r>
          </a:p>
          <a:p>
            <a:pPr lvl="1"/>
            <a:r>
              <a:rPr lang="en-US" dirty="0"/>
              <a:t>Fixed patterns too limiting for some apps</a:t>
            </a:r>
          </a:p>
          <a:p>
            <a:pPr lvl="1"/>
            <a:r>
              <a:rPr lang="en-US" dirty="0"/>
              <a:t>Potential performance bottlenecks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078B7-5720-4998-9A78-D21E7C5B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DBB79-020C-4C85-AB13-1D12711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7</a:t>
            </a:fld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443214-408F-4687-A899-F3424DC0D3C3}"/>
              </a:ext>
            </a:extLst>
          </p:cNvPr>
          <p:cNvSpPr/>
          <p:nvPr/>
        </p:nvSpPr>
        <p:spPr>
          <a:xfrm>
            <a:off x="9374161" y="1859216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Hull shader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82BC41-C92C-4288-9A66-2A91E8997635}"/>
              </a:ext>
            </a:extLst>
          </p:cNvPr>
          <p:cNvSpPr/>
          <p:nvPr/>
        </p:nvSpPr>
        <p:spPr>
          <a:xfrm>
            <a:off x="8975903" y="2955109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generation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2A2D9-EE73-4DA0-B77D-E27412FF685B}"/>
              </a:ext>
            </a:extLst>
          </p:cNvPr>
          <p:cNvGrpSpPr/>
          <p:nvPr/>
        </p:nvGrpSpPr>
        <p:grpSpPr>
          <a:xfrm>
            <a:off x="9284207" y="4022289"/>
            <a:ext cx="2071411" cy="621036"/>
            <a:chOff x="8738055" y="4048215"/>
            <a:chExt cx="2071411" cy="62103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C78661E-1A6B-4E0F-80BF-FE6198450FD3}"/>
                </a:ext>
              </a:extLst>
            </p:cNvPr>
            <p:cNvSpPr/>
            <p:nvPr/>
          </p:nvSpPr>
          <p:spPr>
            <a:xfrm>
              <a:off x="8917969" y="4255227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E723EF-2BF2-4436-9437-567D9C7FA660}"/>
                </a:ext>
              </a:extLst>
            </p:cNvPr>
            <p:cNvSpPr/>
            <p:nvPr/>
          </p:nvSpPr>
          <p:spPr>
            <a:xfrm>
              <a:off x="8828012" y="4152539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83D1EA-3C56-42E3-801F-5E32D9E2A309}"/>
                </a:ext>
              </a:extLst>
            </p:cNvPr>
            <p:cNvSpPr/>
            <p:nvPr/>
          </p:nvSpPr>
          <p:spPr>
            <a:xfrm>
              <a:off x="8738055" y="4048215"/>
              <a:ext cx="1891497" cy="414024"/>
            </a:xfrm>
            <a:prstGeom prst="roundRect">
              <a:avLst>
                <a:gd name="adj" fmla="val 4317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 shader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0233AA-C7DA-4326-98AF-3C8419005973}"/>
              </a:ext>
            </a:extLst>
          </p:cNvPr>
          <p:cNvGrpSpPr/>
          <p:nvPr/>
        </p:nvGrpSpPr>
        <p:grpSpPr>
          <a:xfrm>
            <a:off x="10168143" y="3217546"/>
            <a:ext cx="303536" cy="817309"/>
            <a:chOff x="2998781" y="3554917"/>
            <a:chExt cx="233734" cy="30764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3910D7-9F20-4058-8C92-DC2E6D1577A6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E1BA47-C261-4690-BEE5-AFC5427111FB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4DB22F9-49BA-4A61-8A41-6330DAEC78E0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25FCC6-38D4-4FF6-9D69-BC48DFE3F43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319910" y="2273240"/>
            <a:ext cx="1" cy="669409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B6CD06DA-47CE-498E-9B42-3707B817520B}"/>
              </a:ext>
            </a:extLst>
          </p:cNvPr>
          <p:cNvCxnSpPr>
            <a:cxnSpLocks/>
            <a:stCxn id="17" idx="1"/>
            <a:endCxn id="19" idx="1"/>
          </p:cNvCxnSpPr>
          <p:nvPr/>
        </p:nvCxnSpPr>
        <p:spPr>
          <a:xfrm rot="10800000" flipV="1">
            <a:off x="9284207" y="2066227"/>
            <a:ext cx="89954" cy="2163073"/>
          </a:xfrm>
          <a:prstGeom prst="bentConnector3">
            <a:avLst>
              <a:gd name="adj1" fmla="val 971302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4F7A1D-F04B-484D-BD57-CD17592EAC68}"/>
              </a:ext>
            </a:extLst>
          </p:cNvPr>
          <p:cNvCxnSpPr/>
          <p:nvPr/>
        </p:nvCxnSpPr>
        <p:spPr>
          <a:xfrm flipH="1">
            <a:off x="8365898" y="3016967"/>
            <a:ext cx="248653" cy="2486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7DBCF3-0784-4F38-8746-37042888E2DC}"/>
              </a:ext>
            </a:extLst>
          </p:cNvPr>
          <p:cNvCxnSpPr/>
          <p:nvPr/>
        </p:nvCxnSpPr>
        <p:spPr>
          <a:xfrm flipH="1">
            <a:off x="10186782" y="2450911"/>
            <a:ext cx="248653" cy="2486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83DE838-E5B7-4697-99F4-BC66722E0E71}"/>
              </a:ext>
            </a:extLst>
          </p:cNvPr>
          <p:cNvSpPr txBox="1"/>
          <p:nvPr/>
        </p:nvSpPr>
        <p:spPr>
          <a:xfrm>
            <a:off x="10462135" y="239057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LOD factors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89A3A5-3653-4299-8BAA-BDF88F157078}"/>
              </a:ext>
            </a:extLst>
          </p:cNvPr>
          <p:cNvSpPr txBox="1"/>
          <p:nvPr/>
        </p:nvSpPr>
        <p:spPr>
          <a:xfrm>
            <a:off x="7084406" y="2537507"/>
            <a:ext cx="131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Patch constants and control points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9F3C7F-F932-451A-8AD1-AF1E3AACBDA6}"/>
              </a:ext>
            </a:extLst>
          </p:cNvPr>
          <p:cNvGrpSpPr/>
          <p:nvPr/>
        </p:nvGrpSpPr>
        <p:grpSpPr>
          <a:xfrm>
            <a:off x="10159340" y="4431815"/>
            <a:ext cx="303536" cy="599115"/>
            <a:chOff x="2998781" y="3417384"/>
            <a:chExt cx="233734" cy="445176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1D8FF08-E64A-46F3-9B7F-D304339EB67B}"/>
                </a:ext>
              </a:extLst>
            </p:cNvPr>
            <p:cNvCxnSpPr>
              <a:cxnSpLocks/>
            </p:cNvCxnSpPr>
            <p:nvPr/>
          </p:nvCxnSpPr>
          <p:spPr>
            <a:xfrm>
              <a:off x="3115647" y="3498244"/>
              <a:ext cx="1" cy="364316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80BD891-1655-4547-884F-ACE7EE334160}"/>
                </a:ext>
              </a:extLst>
            </p:cNvPr>
            <p:cNvCxnSpPr>
              <a:cxnSpLocks/>
            </p:cNvCxnSpPr>
            <p:nvPr/>
          </p:nvCxnSpPr>
          <p:spPr>
            <a:xfrm>
              <a:off x="2998781" y="3417384"/>
              <a:ext cx="1" cy="445176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0287FE1-C1A2-416C-8EF8-9BF1544F12B5}"/>
                </a:ext>
              </a:extLst>
            </p:cNvPr>
            <p:cNvCxnSpPr>
              <a:cxnSpLocks/>
            </p:cNvCxnSpPr>
            <p:nvPr/>
          </p:nvCxnSpPr>
          <p:spPr>
            <a:xfrm>
              <a:off x="3230434" y="3570643"/>
              <a:ext cx="2081" cy="291917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D36BAD6-D860-4A22-A6AA-9B0A20AF4015}"/>
              </a:ext>
            </a:extLst>
          </p:cNvPr>
          <p:cNvCxnSpPr>
            <a:cxnSpLocks/>
          </p:cNvCxnSpPr>
          <p:nvPr/>
        </p:nvCxnSpPr>
        <p:spPr>
          <a:xfrm>
            <a:off x="10319912" y="1466862"/>
            <a:ext cx="0" cy="397401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51207E3-8792-4AA7-8C93-417950788789}"/>
              </a:ext>
            </a:extLst>
          </p:cNvPr>
          <p:cNvSpPr txBox="1"/>
          <p:nvPr/>
        </p:nvSpPr>
        <p:spPr>
          <a:xfrm>
            <a:off x="9810798" y="107440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Patches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29A63A-1270-4662-A35C-6EF8D13B7818}"/>
              </a:ext>
            </a:extLst>
          </p:cNvPr>
          <p:cNvSpPr txBox="1"/>
          <p:nvPr/>
        </p:nvSpPr>
        <p:spPr>
          <a:xfrm>
            <a:off x="9801993" y="5079431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To raster</a:t>
            </a:r>
          </a:p>
        </p:txBody>
      </p:sp>
    </p:spTree>
    <p:extLst>
      <p:ext uri="{BB962C8B-B14F-4D97-AF65-F5344CB8AC3E}">
        <p14:creationId xmlns:p14="http://schemas.microsoft.com/office/powerpoint/2010/main" val="49432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 –the GPU becomes a proper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A7D01-80E4-4CEA-A863-6AA5AD9F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Flexible cooperating thread groups</a:t>
            </a:r>
          </a:p>
          <a:p>
            <a:pPr lvl="1"/>
            <a:r>
              <a:rPr lang="en-US" dirty="0"/>
              <a:t>Application-defined, no fixed roles</a:t>
            </a:r>
          </a:p>
          <a:p>
            <a:pPr lvl="1"/>
            <a:r>
              <a:rPr lang="en-US" dirty="0"/>
              <a:t>Threads can share data and synchronize</a:t>
            </a:r>
          </a:p>
          <a:p>
            <a:endParaRPr lang="en-US" dirty="0"/>
          </a:p>
          <a:p>
            <a:r>
              <a:rPr lang="en-US" dirty="0"/>
              <a:t>Bulk synchronous scheduling</a:t>
            </a:r>
          </a:p>
          <a:p>
            <a:pPr lvl="1"/>
            <a:r>
              <a:rPr lang="en-US" dirty="0"/>
              <a:t>Wide grids launched one at a time</a:t>
            </a:r>
          </a:p>
          <a:p>
            <a:pPr lvl="1"/>
            <a:r>
              <a:rPr lang="en-US" dirty="0"/>
              <a:t>No backpressure</a:t>
            </a:r>
          </a:p>
          <a:p>
            <a:pPr lvl="1"/>
            <a:endParaRPr lang="en-US" dirty="0"/>
          </a:p>
          <a:p>
            <a:r>
              <a:rPr lang="en-US" dirty="0"/>
              <a:t>Enabled a whole set of clever techniques</a:t>
            </a:r>
          </a:p>
          <a:p>
            <a:pPr lvl="1"/>
            <a:r>
              <a:rPr lang="en-US" dirty="0"/>
              <a:t>Tile-based deferred shading</a:t>
            </a:r>
          </a:p>
          <a:p>
            <a:pPr lvl="1"/>
            <a:r>
              <a:rPr lang="en-US" dirty="0"/>
              <a:t>Compute-based culling, 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8</a:t>
            </a:fld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DCD924A-9F16-42B5-A25F-A8F64084F699}"/>
              </a:ext>
            </a:extLst>
          </p:cNvPr>
          <p:cNvGrpSpPr/>
          <p:nvPr/>
        </p:nvGrpSpPr>
        <p:grpSpPr>
          <a:xfrm>
            <a:off x="7172214" y="1855221"/>
            <a:ext cx="4476043" cy="723646"/>
            <a:chOff x="7305840" y="1379913"/>
            <a:chExt cx="4476043" cy="72364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361E312-CD4C-43E8-A5A9-82CCBE7B5F1B}"/>
                </a:ext>
              </a:extLst>
            </p:cNvPr>
            <p:cNvGrpSpPr/>
            <p:nvPr/>
          </p:nvGrpSpPr>
          <p:grpSpPr>
            <a:xfrm>
              <a:off x="7305840" y="1379913"/>
              <a:ext cx="4476043" cy="723646"/>
              <a:chOff x="4603744" y="4982210"/>
              <a:chExt cx="4476043" cy="723646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CEEF70B-8D00-4A05-AC38-E31CC3262378}"/>
                  </a:ext>
                </a:extLst>
              </p:cNvPr>
              <p:cNvSpPr/>
              <p:nvPr/>
            </p:nvSpPr>
            <p:spPr>
              <a:xfrm>
                <a:off x="46037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2C881A1-3FBB-4CC8-A4A9-3E4D512251F9}"/>
                  </a:ext>
                </a:extLst>
              </p:cNvPr>
              <p:cNvSpPr/>
              <p:nvPr/>
            </p:nvSpPr>
            <p:spPr>
              <a:xfrm>
                <a:off x="47449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3CE5DB9-A744-45E2-AB08-5B2630401141}"/>
                  </a:ext>
                </a:extLst>
              </p:cNvPr>
              <p:cNvSpPr/>
              <p:nvPr/>
            </p:nvSpPr>
            <p:spPr>
              <a:xfrm>
                <a:off x="48862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1874DE-75E0-411B-B849-BA6E765FCFE3}"/>
                  </a:ext>
                </a:extLst>
              </p:cNvPr>
              <p:cNvSpPr/>
              <p:nvPr/>
            </p:nvSpPr>
            <p:spPr>
              <a:xfrm>
                <a:off x="50274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814B8BA-EE6A-4809-BBF4-04E8BE0D76C5}"/>
                  </a:ext>
                </a:extLst>
              </p:cNvPr>
              <p:cNvSpPr/>
              <p:nvPr/>
            </p:nvSpPr>
            <p:spPr>
              <a:xfrm>
                <a:off x="51686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9533F68-3891-45E9-A623-4DDE65114FAE}"/>
                  </a:ext>
                </a:extLst>
              </p:cNvPr>
              <p:cNvSpPr/>
              <p:nvPr/>
            </p:nvSpPr>
            <p:spPr>
              <a:xfrm>
                <a:off x="53098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BC2FFA9-1403-44C4-9B72-685FDFDE4D64}"/>
                  </a:ext>
                </a:extLst>
              </p:cNvPr>
              <p:cNvSpPr/>
              <p:nvPr/>
            </p:nvSpPr>
            <p:spPr>
              <a:xfrm>
                <a:off x="54511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0844DA1-67CF-4E0E-93C3-79E16B1A3BBA}"/>
                  </a:ext>
                </a:extLst>
              </p:cNvPr>
              <p:cNvSpPr/>
              <p:nvPr/>
            </p:nvSpPr>
            <p:spPr>
              <a:xfrm>
                <a:off x="55923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A9003DE-8077-4802-B8FF-B28C3DCDF6B4}"/>
                  </a:ext>
                </a:extLst>
              </p:cNvPr>
              <p:cNvSpPr/>
              <p:nvPr/>
            </p:nvSpPr>
            <p:spPr>
              <a:xfrm>
                <a:off x="57335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DB96FAA-C5B6-412B-AE01-C182DB21A68A}"/>
                  </a:ext>
                </a:extLst>
              </p:cNvPr>
              <p:cNvSpPr/>
              <p:nvPr/>
            </p:nvSpPr>
            <p:spPr>
              <a:xfrm>
                <a:off x="58748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AA93EC4-21D4-4F5F-877C-D88F30BEFA10}"/>
                  </a:ext>
                </a:extLst>
              </p:cNvPr>
              <p:cNvSpPr/>
              <p:nvPr/>
            </p:nvSpPr>
            <p:spPr>
              <a:xfrm>
                <a:off x="60160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8086FFE-843E-4ED0-B314-5F497799DF20}"/>
                  </a:ext>
                </a:extLst>
              </p:cNvPr>
              <p:cNvSpPr/>
              <p:nvPr/>
            </p:nvSpPr>
            <p:spPr>
              <a:xfrm>
                <a:off x="61572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CD6F7D6-2DD7-4C52-95E7-F4FC5963FD66}"/>
                  </a:ext>
                </a:extLst>
              </p:cNvPr>
              <p:cNvSpPr/>
              <p:nvPr/>
            </p:nvSpPr>
            <p:spPr>
              <a:xfrm>
                <a:off x="62985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6BF4A3C-7AD3-41C5-BD99-F1ABC61A1D30}"/>
                  </a:ext>
                </a:extLst>
              </p:cNvPr>
              <p:cNvSpPr/>
              <p:nvPr/>
            </p:nvSpPr>
            <p:spPr>
              <a:xfrm>
                <a:off x="64397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9CF9522-94DD-4682-96F0-38E5416FAB7F}"/>
                  </a:ext>
                </a:extLst>
              </p:cNvPr>
              <p:cNvSpPr/>
              <p:nvPr/>
            </p:nvSpPr>
            <p:spPr>
              <a:xfrm>
                <a:off x="65809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58D9679-87BC-4A23-B4A4-71FD63111001}"/>
                  </a:ext>
                </a:extLst>
              </p:cNvPr>
              <p:cNvSpPr/>
              <p:nvPr/>
            </p:nvSpPr>
            <p:spPr>
              <a:xfrm>
                <a:off x="67221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D3C0573-6767-4A75-87A1-704D29A8EE0A}"/>
                  </a:ext>
                </a:extLst>
              </p:cNvPr>
              <p:cNvSpPr/>
              <p:nvPr/>
            </p:nvSpPr>
            <p:spPr>
              <a:xfrm>
                <a:off x="68634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BC00F58-C635-45D7-9372-A9348C93FB1A}"/>
                  </a:ext>
                </a:extLst>
              </p:cNvPr>
              <p:cNvSpPr/>
              <p:nvPr/>
            </p:nvSpPr>
            <p:spPr>
              <a:xfrm>
                <a:off x="70046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E95759A-C685-46DA-8F3E-B0CB779E94E9}"/>
                  </a:ext>
                </a:extLst>
              </p:cNvPr>
              <p:cNvSpPr/>
              <p:nvPr/>
            </p:nvSpPr>
            <p:spPr>
              <a:xfrm>
                <a:off x="71458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2532FC4-B14E-447E-9C10-387AA948406D}"/>
                  </a:ext>
                </a:extLst>
              </p:cNvPr>
              <p:cNvSpPr/>
              <p:nvPr/>
            </p:nvSpPr>
            <p:spPr>
              <a:xfrm>
                <a:off x="72871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49CDF0C-C190-4C6F-81E5-9F3B6244C3C2}"/>
                  </a:ext>
                </a:extLst>
              </p:cNvPr>
              <p:cNvSpPr/>
              <p:nvPr/>
            </p:nvSpPr>
            <p:spPr>
              <a:xfrm>
                <a:off x="74283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DF7CD43-93B4-4CE5-8F03-B70DCAA294D9}"/>
                  </a:ext>
                </a:extLst>
              </p:cNvPr>
              <p:cNvSpPr/>
              <p:nvPr/>
            </p:nvSpPr>
            <p:spPr>
              <a:xfrm>
                <a:off x="75695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69BE7DF-CB69-4548-B32D-00811E6800B2}"/>
                  </a:ext>
                </a:extLst>
              </p:cNvPr>
              <p:cNvSpPr/>
              <p:nvPr/>
            </p:nvSpPr>
            <p:spPr>
              <a:xfrm>
                <a:off x="77108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F304A52-5ACB-49DA-A388-5D9863CDC94B}"/>
                  </a:ext>
                </a:extLst>
              </p:cNvPr>
              <p:cNvSpPr/>
              <p:nvPr/>
            </p:nvSpPr>
            <p:spPr>
              <a:xfrm>
                <a:off x="78520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5779B44-8939-4A1C-8364-BF4D2CFF4121}"/>
                  </a:ext>
                </a:extLst>
              </p:cNvPr>
              <p:cNvSpPr/>
              <p:nvPr/>
            </p:nvSpPr>
            <p:spPr>
              <a:xfrm>
                <a:off x="79932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34D2E11-D4C7-455A-9684-343789B76DCB}"/>
                  </a:ext>
                </a:extLst>
              </p:cNvPr>
              <p:cNvSpPr/>
              <p:nvPr/>
            </p:nvSpPr>
            <p:spPr>
              <a:xfrm>
                <a:off x="81344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64D4626-8EE0-4617-84A8-B032BEC394EC}"/>
                  </a:ext>
                </a:extLst>
              </p:cNvPr>
              <p:cNvSpPr/>
              <p:nvPr/>
            </p:nvSpPr>
            <p:spPr>
              <a:xfrm>
                <a:off x="82757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8E12B46-479F-42FB-A7C6-AEFC8698DD7C}"/>
                  </a:ext>
                </a:extLst>
              </p:cNvPr>
              <p:cNvSpPr/>
              <p:nvPr/>
            </p:nvSpPr>
            <p:spPr>
              <a:xfrm>
                <a:off x="84169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474D8E6-D046-4F43-B8F8-2673C1A3ABD1}"/>
                  </a:ext>
                </a:extLst>
              </p:cNvPr>
              <p:cNvSpPr/>
              <p:nvPr/>
            </p:nvSpPr>
            <p:spPr>
              <a:xfrm>
                <a:off x="85581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D5B6824-E67A-41B8-8E8C-57035D62D13E}"/>
                  </a:ext>
                </a:extLst>
              </p:cNvPr>
              <p:cNvSpPr/>
              <p:nvPr/>
            </p:nvSpPr>
            <p:spPr>
              <a:xfrm>
                <a:off x="86994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FA96AD9-2753-4B6C-94CA-16A7E323F651}"/>
                  </a:ext>
                </a:extLst>
              </p:cNvPr>
              <p:cNvSpPr/>
              <p:nvPr/>
            </p:nvSpPr>
            <p:spPr>
              <a:xfrm>
                <a:off x="88406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EAF8285-9C36-41E5-834C-1B29FB0DAC96}"/>
                  </a:ext>
                </a:extLst>
              </p:cNvPr>
              <p:cNvSpPr/>
              <p:nvPr/>
            </p:nvSpPr>
            <p:spPr>
              <a:xfrm>
                <a:off x="8981871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437F395-1F27-44AC-8537-81247CBDABDD}"/>
                </a:ext>
              </a:extLst>
            </p:cNvPr>
            <p:cNvSpPr/>
            <p:nvPr/>
          </p:nvSpPr>
          <p:spPr>
            <a:xfrm>
              <a:off x="7527979" y="1554910"/>
              <a:ext cx="4031765" cy="37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accent3"/>
                  </a:solidFill>
                </a:rPr>
                <a:t>Pixel-parallel</a:t>
              </a:r>
              <a:r>
                <a:rPr lang="en-US" dirty="0">
                  <a:solidFill>
                    <a:schemeClr val="accent3"/>
                  </a:solidFill>
                </a:rPr>
                <a:t> tile frustum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0835B1-49FF-455E-A180-8F8F1F4AC5BE}"/>
              </a:ext>
            </a:extLst>
          </p:cNvPr>
          <p:cNvGrpSpPr/>
          <p:nvPr/>
        </p:nvGrpSpPr>
        <p:grpSpPr>
          <a:xfrm>
            <a:off x="7340743" y="2704928"/>
            <a:ext cx="4138984" cy="369332"/>
            <a:chOff x="7209458" y="4653287"/>
            <a:chExt cx="4138984" cy="36933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30E6F3-14B8-4AB5-BBE3-0FA84E062334}"/>
                </a:ext>
              </a:extLst>
            </p:cNvPr>
            <p:cNvSpPr txBox="1"/>
            <p:nvPr/>
          </p:nvSpPr>
          <p:spPr>
            <a:xfrm>
              <a:off x="8566627" y="4653287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Synchronize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A5478A-694D-4756-8D14-81C99AAA6750}"/>
                </a:ext>
              </a:extLst>
            </p:cNvPr>
            <p:cNvCxnSpPr>
              <a:endCxn id="41" idx="1"/>
            </p:cNvCxnSpPr>
            <p:nvPr/>
          </p:nvCxnSpPr>
          <p:spPr>
            <a:xfrm>
              <a:off x="7209458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23A824F-422B-46C8-BF2F-09D10DCB5CFD}"/>
                </a:ext>
              </a:extLst>
            </p:cNvPr>
            <p:cNvCxnSpPr/>
            <p:nvPr/>
          </p:nvCxnSpPr>
          <p:spPr>
            <a:xfrm>
              <a:off x="9991273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FA42472-60A2-4509-A73D-5E708BB38D1D}"/>
              </a:ext>
            </a:extLst>
          </p:cNvPr>
          <p:cNvGrpSpPr/>
          <p:nvPr/>
        </p:nvGrpSpPr>
        <p:grpSpPr>
          <a:xfrm>
            <a:off x="7172214" y="3200321"/>
            <a:ext cx="4476043" cy="723646"/>
            <a:chOff x="7329467" y="2624800"/>
            <a:chExt cx="4476043" cy="72364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5110995-ACB3-4FB1-9A06-51B4A868B1C8}"/>
                </a:ext>
              </a:extLst>
            </p:cNvPr>
            <p:cNvGrpSpPr/>
            <p:nvPr/>
          </p:nvGrpSpPr>
          <p:grpSpPr>
            <a:xfrm>
              <a:off x="7329467" y="2624800"/>
              <a:ext cx="4476043" cy="723646"/>
              <a:chOff x="4603744" y="4982210"/>
              <a:chExt cx="4476043" cy="723646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B1F1C23-A123-492B-B324-5C2B3543F96F}"/>
                  </a:ext>
                </a:extLst>
              </p:cNvPr>
              <p:cNvSpPr/>
              <p:nvPr/>
            </p:nvSpPr>
            <p:spPr>
              <a:xfrm>
                <a:off x="46037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6877AD-8182-49DE-913E-0C5487B34D6F}"/>
                  </a:ext>
                </a:extLst>
              </p:cNvPr>
              <p:cNvSpPr/>
              <p:nvPr/>
            </p:nvSpPr>
            <p:spPr>
              <a:xfrm>
                <a:off x="47449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E8815A6-95AE-4C2C-8935-061436E5E3D7}"/>
                  </a:ext>
                </a:extLst>
              </p:cNvPr>
              <p:cNvSpPr/>
              <p:nvPr/>
            </p:nvSpPr>
            <p:spPr>
              <a:xfrm>
                <a:off x="48862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9CCDF9-AE83-4DA5-92B0-8A76CEE8E2E2}"/>
                  </a:ext>
                </a:extLst>
              </p:cNvPr>
              <p:cNvSpPr/>
              <p:nvPr/>
            </p:nvSpPr>
            <p:spPr>
              <a:xfrm>
                <a:off x="50274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54173D2-DE64-4BE3-92FA-6E50FD8F1315}"/>
                  </a:ext>
                </a:extLst>
              </p:cNvPr>
              <p:cNvSpPr/>
              <p:nvPr/>
            </p:nvSpPr>
            <p:spPr>
              <a:xfrm>
                <a:off x="51686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74C88F2-15E4-477B-B325-8FAAEB8194D3}"/>
                  </a:ext>
                </a:extLst>
              </p:cNvPr>
              <p:cNvSpPr/>
              <p:nvPr/>
            </p:nvSpPr>
            <p:spPr>
              <a:xfrm>
                <a:off x="53098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A2D3B46-4534-450E-AB99-23DB486A733B}"/>
                  </a:ext>
                </a:extLst>
              </p:cNvPr>
              <p:cNvSpPr/>
              <p:nvPr/>
            </p:nvSpPr>
            <p:spPr>
              <a:xfrm>
                <a:off x="54511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19A6492-7DCA-4884-A638-35827681A922}"/>
                  </a:ext>
                </a:extLst>
              </p:cNvPr>
              <p:cNvSpPr/>
              <p:nvPr/>
            </p:nvSpPr>
            <p:spPr>
              <a:xfrm>
                <a:off x="55923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B226FCB-3B58-4855-8EFE-92E228D1A5DC}"/>
                  </a:ext>
                </a:extLst>
              </p:cNvPr>
              <p:cNvSpPr/>
              <p:nvPr/>
            </p:nvSpPr>
            <p:spPr>
              <a:xfrm>
                <a:off x="57335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73B1B9D-024B-4864-933D-F3AB02E4154C}"/>
                  </a:ext>
                </a:extLst>
              </p:cNvPr>
              <p:cNvSpPr/>
              <p:nvPr/>
            </p:nvSpPr>
            <p:spPr>
              <a:xfrm>
                <a:off x="58748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C22D1DA-A3E8-4772-98B8-AEE8722E7F7A}"/>
                  </a:ext>
                </a:extLst>
              </p:cNvPr>
              <p:cNvSpPr/>
              <p:nvPr/>
            </p:nvSpPr>
            <p:spPr>
              <a:xfrm>
                <a:off x="60160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E0439B7-61C7-4B4C-9231-F5C11F229E56}"/>
                  </a:ext>
                </a:extLst>
              </p:cNvPr>
              <p:cNvSpPr/>
              <p:nvPr/>
            </p:nvSpPr>
            <p:spPr>
              <a:xfrm>
                <a:off x="61572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8AE64E-3246-4C51-9A71-3E52C3CA459E}"/>
                  </a:ext>
                </a:extLst>
              </p:cNvPr>
              <p:cNvSpPr/>
              <p:nvPr/>
            </p:nvSpPr>
            <p:spPr>
              <a:xfrm>
                <a:off x="62985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E3F47517-96E1-4B70-A61C-66729A7F6AF6}"/>
                  </a:ext>
                </a:extLst>
              </p:cNvPr>
              <p:cNvSpPr/>
              <p:nvPr/>
            </p:nvSpPr>
            <p:spPr>
              <a:xfrm>
                <a:off x="64397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8064662-735C-4E2D-8AD7-EE4A4E5050FC}"/>
                  </a:ext>
                </a:extLst>
              </p:cNvPr>
              <p:cNvSpPr/>
              <p:nvPr/>
            </p:nvSpPr>
            <p:spPr>
              <a:xfrm>
                <a:off x="65809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5E7B09F-BCD2-4E7F-8869-5FCFAA90A636}"/>
                  </a:ext>
                </a:extLst>
              </p:cNvPr>
              <p:cNvSpPr/>
              <p:nvPr/>
            </p:nvSpPr>
            <p:spPr>
              <a:xfrm>
                <a:off x="67221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3429A78-0806-4A1D-BE11-813E6E1F7A8B}"/>
                  </a:ext>
                </a:extLst>
              </p:cNvPr>
              <p:cNvSpPr/>
              <p:nvPr/>
            </p:nvSpPr>
            <p:spPr>
              <a:xfrm>
                <a:off x="68634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8B06B3B-DDB4-4927-813F-4410B5383EB1}"/>
                  </a:ext>
                </a:extLst>
              </p:cNvPr>
              <p:cNvSpPr/>
              <p:nvPr/>
            </p:nvSpPr>
            <p:spPr>
              <a:xfrm>
                <a:off x="70046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A25EB0E-95EE-4385-8927-D4CAE3334BDE}"/>
                  </a:ext>
                </a:extLst>
              </p:cNvPr>
              <p:cNvSpPr/>
              <p:nvPr/>
            </p:nvSpPr>
            <p:spPr>
              <a:xfrm>
                <a:off x="71458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C11B26A-4636-4F82-B389-B72006BE0965}"/>
                  </a:ext>
                </a:extLst>
              </p:cNvPr>
              <p:cNvSpPr/>
              <p:nvPr/>
            </p:nvSpPr>
            <p:spPr>
              <a:xfrm>
                <a:off x="72871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7C72FE6-1932-45A0-B0E7-3665C9F89FE4}"/>
                  </a:ext>
                </a:extLst>
              </p:cNvPr>
              <p:cNvSpPr/>
              <p:nvPr/>
            </p:nvSpPr>
            <p:spPr>
              <a:xfrm>
                <a:off x="74283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D9F7952-4482-45CE-B96F-32E5A069490E}"/>
                  </a:ext>
                </a:extLst>
              </p:cNvPr>
              <p:cNvSpPr/>
              <p:nvPr/>
            </p:nvSpPr>
            <p:spPr>
              <a:xfrm>
                <a:off x="75695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8E1D615-FB65-4492-9DD3-CD6BCB1A03B6}"/>
                  </a:ext>
                </a:extLst>
              </p:cNvPr>
              <p:cNvSpPr/>
              <p:nvPr/>
            </p:nvSpPr>
            <p:spPr>
              <a:xfrm>
                <a:off x="77108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129F82-81D2-465B-ACB1-C346A3EDD922}"/>
                  </a:ext>
                </a:extLst>
              </p:cNvPr>
              <p:cNvSpPr/>
              <p:nvPr/>
            </p:nvSpPr>
            <p:spPr>
              <a:xfrm>
                <a:off x="78520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AA46996-36A8-45AC-9BEB-D5BCF667BAA5}"/>
                  </a:ext>
                </a:extLst>
              </p:cNvPr>
              <p:cNvSpPr/>
              <p:nvPr/>
            </p:nvSpPr>
            <p:spPr>
              <a:xfrm>
                <a:off x="79932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FCF8E6D-D46F-492A-ACBC-BB0757001EE5}"/>
                  </a:ext>
                </a:extLst>
              </p:cNvPr>
              <p:cNvSpPr/>
              <p:nvPr/>
            </p:nvSpPr>
            <p:spPr>
              <a:xfrm>
                <a:off x="81344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AEA021E-5D08-4C3A-9872-B44E9C45EDD5}"/>
                  </a:ext>
                </a:extLst>
              </p:cNvPr>
              <p:cNvSpPr/>
              <p:nvPr/>
            </p:nvSpPr>
            <p:spPr>
              <a:xfrm>
                <a:off x="82757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706DCF-ED14-495B-B762-521E72FE540F}"/>
                  </a:ext>
                </a:extLst>
              </p:cNvPr>
              <p:cNvSpPr/>
              <p:nvPr/>
            </p:nvSpPr>
            <p:spPr>
              <a:xfrm>
                <a:off x="84169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BCA9C3-D9EF-4065-A6F9-C80FA2BFC568}"/>
                  </a:ext>
                </a:extLst>
              </p:cNvPr>
              <p:cNvSpPr/>
              <p:nvPr/>
            </p:nvSpPr>
            <p:spPr>
              <a:xfrm>
                <a:off x="85581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576A623-4F0E-47EC-8F53-D1AF0F979E1B}"/>
                  </a:ext>
                </a:extLst>
              </p:cNvPr>
              <p:cNvSpPr/>
              <p:nvPr/>
            </p:nvSpPr>
            <p:spPr>
              <a:xfrm>
                <a:off x="86994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FBC6928-1CA4-475D-833D-08DD45C6866C}"/>
                  </a:ext>
                </a:extLst>
              </p:cNvPr>
              <p:cNvSpPr/>
              <p:nvPr/>
            </p:nvSpPr>
            <p:spPr>
              <a:xfrm>
                <a:off x="88406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B6331C2-CE93-444A-8CE9-FEA1445DB2DA}"/>
                  </a:ext>
                </a:extLst>
              </p:cNvPr>
              <p:cNvSpPr/>
              <p:nvPr/>
            </p:nvSpPr>
            <p:spPr>
              <a:xfrm>
                <a:off x="8981871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1E971D7-19DF-40D6-B612-EC173CD82E5B}"/>
                </a:ext>
              </a:extLst>
            </p:cNvPr>
            <p:cNvSpPr/>
            <p:nvPr/>
          </p:nvSpPr>
          <p:spPr>
            <a:xfrm>
              <a:off x="7551606" y="2799797"/>
              <a:ext cx="4031765" cy="37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accent3"/>
                  </a:solidFill>
                </a:rPr>
                <a:t>Light-parallel</a:t>
              </a:r>
              <a:r>
                <a:rPr lang="en-US" dirty="0">
                  <a:solidFill>
                    <a:schemeClr val="accent3"/>
                  </a:solidFill>
                </a:rPr>
                <a:t> cull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CE697D-9422-4570-9384-1845A9087281}"/>
              </a:ext>
            </a:extLst>
          </p:cNvPr>
          <p:cNvGrpSpPr/>
          <p:nvPr/>
        </p:nvGrpSpPr>
        <p:grpSpPr>
          <a:xfrm>
            <a:off x="7340743" y="4050028"/>
            <a:ext cx="4138984" cy="369332"/>
            <a:chOff x="7209458" y="4653287"/>
            <a:chExt cx="4138984" cy="36933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C1F6290-0A73-4DCC-9835-896B7C80EB32}"/>
                </a:ext>
              </a:extLst>
            </p:cNvPr>
            <p:cNvSpPr txBox="1"/>
            <p:nvPr/>
          </p:nvSpPr>
          <p:spPr>
            <a:xfrm>
              <a:off x="8566627" y="4653287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Synchronize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062DDB-A277-4C60-9F85-A2E55566439B}"/>
                </a:ext>
              </a:extLst>
            </p:cNvPr>
            <p:cNvCxnSpPr>
              <a:endCxn id="81" idx="1"/>
            </p:cNvCxnSpPr>
            <p:nvPr/>
          </p:nvCxnSpPr>
          <p:spPr>
            <a:xfrm>
              <a:off x="7209458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A2665-1BB2-4B40-AF72-217915ABA5FB}"/>
                </a:ext>
              </a:extLst>
            </p:cNvPr>
            <p:cNvCxnSpPr/>
            <p:nvPr/>
          </p:nvCxnSpPr>
          <p:spPr>
            <a:xfrm>
              <a:off x="9991273" y="4837953"/>
              <a:ext cx="1357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77D2768-19C1-445A-BF0B-A374D198D937}"/>
              </a:ext>
            </a:extLst>
          </p:cNvPr>
          <p:cNvGrpSpPr/>
          <p:nvPr/>
        </p:nvGrpSpPr>
        <p:grpSpPr>
          <a:xfrm>
            <a:off x="7172214" y="4545420"/>
            <a:ext cx="4476043" cy="723646"/>
            <a:chOff x="7313779" y="4070112"/>
            <a:chExt cx="4476043" cy="723646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736ADD-09FE-482C-BCE4-0C501C56C588}"/>
                </a:ext>
              </a:extLst>
            </p:cNvPr>
            <p:cNvGrpSpPr/>
            <p:nvPr/>
          </p:nvGrpSpPr>
          <p:grpSpPr>
            <a:xfrm>
              <a:off x="7313779" y="4070112"/>
              <a:ext cx="4476043" cy="723646"/>
              <a:chOff x="4603744" y="4982210"/>
              <a:chExt cx="4476043" cy="723646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D141F98-5D16-45B3-BE3D-AB20350E9D80}"/>
                  </a:ext>
                </a:extLst>
              </p:cNvPr>
              <p:cNvSpPr/>
              <p:nvPr/>
            </p:nvSpPr>
            <p:spPr>
              <a:xfrm>
                <a:off x="46037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BF527E1-E91F-4EE7-B2B8-F10E0C0050B8}"/>
                  </a:ext>
                </a:extLst>
              </p:cNvPr>
              <p:cNvSpPr/>
              <p:nvPr/>
            </p:nvSpPr>
            <p:spPr>
              <a:xfrm>
                <a:off x="47449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935D16D-3FBC-422B-8D12-BA877E87EC54}"/>
                  </a:ext>
                </a:extLst>
              </p:cNvPr>
              <p:cNvSpPr/>
              <p:nvPr/>
            </p:nvSpPr>
            <p:spPr>
              <a:xfrm>
                <a:off x="48862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9E1331C-72C7-4D45-9DA9-EF7EEDA6E92E}"/>
                  </a:ext>
                </a:extLst>
              </p:cNvPr>
              <p:cNvSpPr/>
              <p:nvPr/>
            </p:nvSpPr>
            <p:spPr>
              <a:xfrm>
                <a:off x="50274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3FBB5E3-0E14-4A2A-B89B-ECC5083D522D}"/>
                  </a:ext>
                </a:extLst>
              </p:cNvPr>
              <p:cNvSpPr/>
              <p:nvPr/>
            </p:nvSpPr>
            <p:spPr>
              <a:xfrm>
                <a:off x="51686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CBEA0A5-E160-49EE-998E-D731B8E04450}"/>
                  </a:ext>
                </a:extLst>
              </p:cNvPr>
              <p:cNvSpPr/>
              <p:nvPr/>
            </p:nvSpPr>
            <p:spPr>
              <a:xfrm>
                <a:off x="53098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1354D9B-F113-4CB4-8DEF-90D11565D827}"/>
                  </a:ext>
                </a:extLst>
              </p:cNvPr>
              <p:cNvSpPr/>
              <p:nvPr/>
            </p:nvSpPr>
            <p:spPr>
              <a:xfrm>
                <a:off x="54511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16FD03-05D1-439E-826A-BB8A04C0AF23}"/>
                  </a:ext>
                </a:extLst>
              </p:cNvPr>
              <p:cNvSpPr/>
              <p:nvPr/>
            </p:nvSpPr>
            <p:spPr>
              <a:xfrm>
                <a:off x="55923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46B01DA7-21AE-4B03-8C73-7A01FE804350}"/>
                  </a:ext>
                </a:extLst>
              </p:cNvPr>
              <p:cNvSpPr/>
              <p:nvPr/>
            </p:nvSpPr>
            <p:spPr>
              <a:xfrm>
                <a:off x="57335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79C5765-484B-4BF5-8C6A-4E8F92144C98}"/>
                  </a:ext>
                </a:extLst>
              </p:cNvPr>
              <p:cNvSpPr/>
              <p:nvPr/>
            </p:nvSpPr>
            <p:spPr>
              <a:xfrm>
                <a:off x="58748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059D28-E978-44DB-98F0-4D0D24B39066}"/>
                  </a:ext>
                </a:extLst>
              </p:cNvPr>
              <p:cNvSpPr/>
              <p:nvPr/>
            </p:nvSpPr>
            <p:spPr>
              <a:xfrm>
                <a:off x="60160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A0AF8AC7-8779-46DA-B5F7-FD6162872AC1}"/>
                  </a:ext>
                </a:extLst>
              </p:cNvPr>
              <p:cNvSpPr/>
              <p:nvPr/>
            </p:nvSpPr>
            <p:spPr>
              <a:xfrm>
                <a:off x="61572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373A6CA-3283-4049-AD90-058A9ED8D171}"/>
                  </a:ext>
                </a:extLst>
              </p:cNvPr>
              <p:cNvSpPr/>
              <p:nvPr/>
            </p:nvSpPr>
            <p:spPr>
              <a:xfrm>
                <a:off x="62985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A8F6A1C-485B-4FA2-9635-33883DE91156}"/>
                  </a:ext>
                </a:extLst>
              </p:cNvPr>
              <p:cNvSpPr/>
              <p:nvPr/>
            </p:nvSpPr>
            <p:spPr>
              <a:xfrm>
                <a:off x="64397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9CFD8215-5C09-4ADC-B7CB-0CF7E5165E66}"/>
                  </a:ext>
                </a:extLst>
              </p:cNvPr>
              <p:cNvSpPr/>
              <p:nvPr/>
            </p:nvSpPr>
            <p:spPr>
              <a:xfrm>
                <a:off x="65809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5DD6BA-F971-48A7-8F86-D4C247184B52}"/>
                  </a:ext>
                </a:extLst>
              </p:cNvPr>
              <p:cNvSpPr/>
              <p:nvPr/>
            </p:nvSpPr>
            <p:spPr>
              <a:xfrm>
                <a:off x="67221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9BF79DC-89CE-4C27-8DA4-00F753571755}"/>
                  </a:ext>
                </a:extLst>
              </p:cNvPr>
              <p:cNvSpPr/>
              <p:nvPr/>
            </p:nvSpPr>
            <p:spPr>
              <a:xfrm>
                <a:off x="68634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82920D2-8A1A-439B-A93D-CC6A8121472F}"/>
                  </a:ext>
                </a:extLst>
              </p:cNvPr>
              <p:cNvSpPr/>
              <p:nvPr/>
            </p:nvSpPr>
            <p:spPr>
              <a:xfrm>
                <a:off x="70046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29196E5-D92B-4EA8-841A-E9770429CBD9}"/>
                  </a:ext>
                </a:extLst>
              </p:cNvPr>
              <p:cNvSpPr/>
              <p:nvPr/>
            </p:nvSpPr>
            <p:spPr>
              <a:xfrm>
                <a:off x="71458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24A80C3-ECE5-44A2-96B9-3D175C73F934}"/>
                  </a:ext>
                </a:extLst>
              </p:cNvPr>
              <p:cNvSpPr/>
              <p:nvPr/>
            </p:nvSpPr>
            <p:spPr>
              <a:xfrm>
                <a:off x="72871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5F965E3-696F-481C-BA69-BEF9E72414F4}"/>
                  </a:ext>
                </a:extLst>
              </p:cNvPr>
              <p:cNvSpPr/>
              <p:nvPr/>
            </p:nvSpPr>
            <p:spPr>
              <a:xfrm>
                <a:off x="74283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A002D74-2548-4C7A-B51A-7D16E4F5DD99}"/>
                  </a:ext>
                </a:extLst>
              </p:cNvPr>
              <p:cNvSpPr/>
              <p:nvPr/>
            </p:nvSpPr>
            <p:spPr>
              <a:xfrm>
                <a:off x="756957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A687458-E765-4D26-91AC-D285E3709473}"/>
                  </a:ext>
                </a:extLst>
              </p:cNvPr>
              <p:cNvSpPr/>
              <p:nvPr/>
            </p:nvSpPr>
            <p:spPr>
              <a:xfrm>
                <a:off x="771080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AE16FCD-9626-4FCE-A5DD-1EAE115067FA}"/>
                  </a:ext>
                </a:extLst>
              </p:cNvPr>
              <p:cNvSpPr/>
              <p:nvPr/>
            </p:nvSpPr>
            <p:spPr>
              <a:xfrm>
                <a:off x="785203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34A582A-9880-4790-903A-9ABAEBFF0209}"/>
                  </a:ext>
                </a:extLst>
              </p:cNvPr>
              <p:cNvSpPr/>
              <p:nvPr/>
            </p:nvSpPr>
            <p:spPr>
              <a:xfrm>
                <a:off x="799326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A00C8E9-E3C6-4A25-BA03-F7357691B234}"/>
                  </a:ext>
                </a:extLst>
              </p:cNvPr>
              <p:cNvSpPr/>
              <p:nvPr/>
            </p:nvSpPr>
            <p:spPr>
              <a:xfrm>
                <a:off x="813449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F53F45C-7EFB-44A1-97BD-CF89187543C0}"/>
                  </a:ext>
                </a:extLst>
              </p:cNvPr>
              <p:cNvSpPr/>
              <p:nvPr/>
            </p:nvSpPr>
            <p:spPr>
              <a:xfrm>
                <a:off x="827572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7A4593B-F041-4A78-B6E6-C8F572269782}"/>
                  </a:ext>
                </a:extLst>
              </p:cNvPr>
              <p:cNvSpPr/>
              <p:nvPr/>
            </p:nvSpPr>
            <p:spPr>
              <a:xfrm>
                <a:off x="841695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17D9232-25D5-44A9-A16C-DD156C7C0C37}"/>
                  </a:ext>
                </a:extLst>
              </p:cNvPr>
              <p:cNvSpPr/>
              <p:nvPr/>
            </p:nvSpPr>
            <p:spPr>
              <a:xfrm>
                <a:off x="855818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BF539E6-7F64-4640-AFD2-80EBE583A96A}"/>
                  </a:ext>
                </a:extLst>
              </p:cNvPr>
              <p:cNvSpPr/>
              <p:nvPr/>
            </p:nvSpPr>
            <p:spPr>
              <a:xfrm>
                <a:off x="869941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2E420B2-3705-40DE-A402-35D685379920}"/>
                  </a:ext>
                </a:extLst>
              </p:cNvPr>
              <p:cNvSpPr/>
              <p:nvPr/>
            </p:nvSpPr>
            <p:spPr>
              <a:xfrm>
                <a:off x="8840644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CD3CAB1-FC7E-491B-90E5-303055739DDD}"/>
                  </a:ext>
                </a:extLst>
              </p:cNvPr>
              <p:cNvSpPr/>
              <p:nvPr/>
            </p:nvSpPr>
            <p:spPr>
              <a:xfrm>
                <a:off x="8981871" y="4982210"/>
                <a:ext cx="97916" cy="723646"/>
              </a:xfrm>
              <a:custGeom>
                <a:avLst/>
                <a:gdLst>
                  <a:gd name="connsiteX0" fmla="*/ 36623 w 110048"/>
                  <a:gd name="connsiteY0" fmla="*/ 0 h 743712"/>
                  <a:gd name="connsiteX1" fmla="*/ 47 w 110048"/>
                  <a:gd name="connsiteY1" fmla="*/ 109728 h 743712"/>
                  <a:gd name="connsiteX2" fmla="*/ 12239 w 110048"/>
                  <a:gd name="connsiteY2" fmla="*/ 219456 h 743712"/>
                  <a:gd name="connsiteX3" fmla="*/ 24431 w 110048"/>
                  <a:gd name="connsiteY3" fmla="*/ 256032 h 743712"/>
                  <a:gd name="connsiteX4" fmla="*/ 73199 w 110048"/>
                  <a:gd name="connsiteY4" fmla="*/ 329184 h 743712"/>
                  <a:gd name="connsiteX5" fmla="*/ 97583 w 110048"/>
                  <a:gd name="connsiteY5" fmla="*/ 365760 h 743712"/>
                  <a:gd name="connsiteX6" fmla="*/ 109775 w 110048"/>
                  <a:gd name="connsiteY6" fmla="*/ 402336 h 743712"/>
                  <a:gd name="connsiteX7" fmla="*/ 73199 w 110048"/>
                  <a:gd name="connsiteY7" fmla="*/ 621792 h 743712"/>
                  <a:gd name="connsiteX8" fmla="*/ 36623 w 110048"/>
                  <a:gd name="connsiteY8" fmla="*/ 658368 h 743712"/>
                  <a:gd name="connsiteX9" fmla="*/ 24431 w 110048"/>
                  <a:gd name="connsiteY9" fmla="*/ 694944 h 743712"/>
                  <a:gd name="connsiteX10" fmla="*/ 47 w 110048"/>
                  <a:gd name="connsiteY10" fmla="*/ 743712 h 743712"/>
                  <a:gd name="connsiteX0" fmla="*/ 36623 w 97583"/>
                  <a:gd name="connsiteY0" fmla="*/ 0 h 743712"/>
                  <a:gd name="connsiteX1" fmla="*/ 47 w 97583"/>
                  <a:gd name="connsiteY1" fmla="*/ 109728 h 743712"/>
                  <a:gd name="connsiteX2" fmla="*/ 12239 w 97583"/>
                  <a:gd name="connsiteY2" fmla="*/ 219456 h 743712"/>
                  <a:gd name="connsiteX3" fmla="*/ 24431 w 97583"/>
                  <a:gd name="connsiteY3" fmla="*/ 256032 h 743712"/>
                  <a:gd name="connsiteX4" fmla="*/ 73199 w 97583"/>
                  <a:gd name="connsiteY4" fmla="*/ 329184 h 743712"/>
                  <a:gd name="connsiteX5" fmla="*/ 97583 w 97583"/>
                  <a:gd name="connsiteY5" fmla="*/ 365760 h 743712"/>
                  <a:gd name="connsiteX6" fmla="*/ 73199 w 97583"/>
                  <a:gd name="connsiteY6" fmla="*/ 621792 h 743712"/>
                  <a:gd name="connsiteX7" fmla="*/ 36623 w 97583"/>
                  <a:gd name="connsiteY7" fmla="*/ 658368 h 743712"/>
                  <a:gd name="connsiteX8" fmla="*/ 24431 w 97583"/>
                  <a:gd name="connsiteY8" fmla="*/ 694944 h 743712"/>
                  <a:gd name="connsiteX9" fmla="*/ 47 w 97583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24431 w 108468"/>
                  <a:gd name="connsiteY3" fmla="*/ 256032 h 743712"/>
                  <a:gd name="connsiteX4" fmla="*/ 73199 w 108468"/>
                  <a:gd name="connsiteY4" fmla="*/ 329184 h 743712"/>
                  <a:gd name="connsiteX5" fmla="*/ 108468 w 108468"/>
                  <a:gd name="connsiteY5" fmla="*/ 474617 h 743712"/>
                  <a:gd name="connsiteX6" fmla="*/ 73199 w 108468"/>
                  <a:gd name="connsiteY6" fmla="*/ 621792 h 743712"/>
                  <a:gd name="connsiteX7" fmla="*/ 36623 w 108468"/>
                  <a:gd name="connsiteY7" fmla="*/ 658368 h 743712"/>
                  <a:gd name="connsiteX8" fmla="*/ 24431 w 108468"/>
                  <a:gd name="connsiteY8" fmla="*/ 694944 h 743712"/>
                  <a:gd name="connsiteX9" fmla="*/ 47 w 108468"/>
                  <a:gd name="connsiteY9" fmla="*/ 743712 h 743712"/>
                  <a:gd name="connsiteX0" fmla="*/ 36623 w 108468"/>
                  <a:gd name="connsiteY0" fmla="*/ 0 h 743712"/>
                  <a:gd name="connsiteX1" fmla="*/ 47 w 108468"/>
                  <a:gd name="connsiteY1" fmla="*/ 109728 h 743712"/>
                  <a:gd name="connsiteX2" fmla="*/ 12239 w 108468"/>
                  <a:gd name="connsiteY2" fmla="*/ 219456 h 743712"/>
                  <a:gd name="connsiteX3" fmla="*/ 73199 w 108468"/>
                  <a:gd name="connsiteY3" fmla="*/ 329184 h 743712"/>
                  <a:gd name="connsiteX4" fmla="*/ 108468 w 108468"/>
                  <a:gd name="connsiteY4" fmla="*/ 474617 h 743712"/>
                  <a:gd name="connsiteX5" fmla="*/ 73199 w 108468"/>
                  <a:gd name="connsiteY5" fmla="*/ 621792 h 743712"/>
                  <a:gd name="connsiteX6" fmla="*/ 36623 w 108468"/>
                  <a:gd name="connsiteY6" fmla="*/ 658368 h 743712"/>
                  <a:gd name="connsiteX7" fmla="*/ 24431 w 108468"/>
                  <a:gd name="connsiteY7" fmla="*/ 694944 h 743712"/>
                  <a:gd name="connsiteX8" fmla="*/ 47 w 108468"/>
                  <a:gd name="connsiteY8" fmla="*/ 743712 h 743712"/>
                  <a:gd name="connsiteX0" fmla="*/ 37286 w 109131"/>
                  <a:gd name="connsiteY0" fmla="*/ 0 h 743712"/>
                  <a:gd name="connsiteX1" fmla="*/ 710 w 109131"/>
                  <a:gd name="connsiteY1" fmla="*/ 109728 h 743712"/>
                  <a:gd name="connsiteX2" fmla="*/ 73862 w 109131"/>
                  <a:gd name="connsiteY2" fmla="*/ 329184 h 743712"/>
                  <a:gd name="connsiteX3" fmla="*/ 109131 w 109131"/>
                  <a:gd name="connsiteY3" fmla="*/ 474617 h 743712"/>
                  <a:gd name="connsiteX4" fmla="*/ 73862 w 109131"/>
                  <a:gd name="connsiteY4" fmla="*/ 621792 h 743712"/>
                  <a:gd name="connsiteX5" fmla="*/ 37286 w 109131"/>
                  <a:gd name="connsiteY5" fmla="*/ 658368 h 743712"/>
                  <a:gd name="connsiteX6" fmla="*/ 25094 w 109131"/>
                  <a:gd name="connsiteY6" fmla="*/ 694944 h 743712"/>
                  <a:gd name="connsiteX7" fmla="*/ 710 w 109131"/>
                  <a:gd name="connsiteY7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25094 w 110121"/>
                  <a:gd name="connsiteY5" fmla="*/ 694944 h 743712"/>
                  <a:gd name="connsiteX6" fmla="*/ 710 w 110121"/>
                  <a:gd name="connsiteY6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0121"/>
                  <a:gd name="connsiteY0" fmla="*/ 0 h 743712"/>
                  <a:gd name="connsiteX1" fmla="*/ 710 w 110121"/>
                  <a:gd name="connsiteY1" fmla="*/ 109728 h 743712"/>
                  <a:gd name="connsiteX2" fmla="*/ 73862 w 110121"/>
                  <a:gd name="connsiteY2" fmla="*/ 329184 h 743712"/>
                  <a:gd name="connsiteX3" fmla="*/ 109131 w 110121"/>
                  <a:gd name="connsiteY3" fmla="*/ 474617 h 743712"/>
                  <a:gd name="connsiteX4" fmla="*/ 37286 w 110121"/>
                  <a:gd name="connsiteY4" fmla="*/ 658368 h 743712"/>
                  <a:gd name="connsiteX5" fmla="*/ 710 w 110121"/>
                  <a:gd name="connsiteY5" fmla="*/ 743712 h 743712"/>
                  <a:gd name="connsiteX0" fmla="*/ 37286 w 112007"/>
                  <a:gd name="connsiteY0" fmla="*/ 0 h 743712"/>
                  <a:gd name="connsiteX1" fmla="*/ 710 w 112007"/>
                  <a:gd name="connsiteY1" fmla="*/ 109728 h 743712"/>
                  <a:gd name="connsiteX2" fmla="*/ 73862 w 112007"/>
                  <a:gd name="connsiteY2" fmla="*/ 329184 h 743712"/>
                  <a:gd name="connsiteX3" fmla="*/ 109131 w 112007"/>
                  <a:gd name="connsiteY3" fmla="*/ 474617 h 743712"/>
                  <a:gd name="connsiteX4" fmla="*/ 710 w 112007"/>
                  <a:gd name="connsiteY4" fmla="*/ 743712 h 743712"/>
                  <a:gd name="connsiteX0" fmla="*/ 37286 w 109324"/>
                  <a:gd name="connsiteY0" fmla="*/ 0 h 743712"/>
                  <a:gd name="connsiteX1" fmla="*/ 710 w 109324"/>
                  <a:gd name="connsiteY1" fmla="*/ 109728 h 743712"/>
                  <a:gd name="connsiteX2" fmla="*/ 73862 w 109324"/>
                  <a:gd name="connsiteY2" fmla="*/ 329184 h 743712"/>
                  <a:gd name="connsiteX3" fmla="*/ 106264 w 109324"/>
                  <a:gd name="connsiteY3" fmla="*/ 577809 h 743712"/>
                  <a:gd name="connsiteX4" fmla="*/ 710 w 109324"/>
                  <a:gd name="connsiteY4" fmla="*/ 743712 h 743712"/>
                  <a:gd name="connsiteX0" fmla="*/ 37286 w 107111"/>
                  <a:gd name="connsiteY0" fmla="*/ 0 h 743712"/>
                  <a:gd name="connsiteX1" fmla="*/ 710 w 107111"/>
                  <a:gd name="connsiteY1" fmla="*/ 109728 h 743712"/>
                  <a:gd name="connsiteX2" fmla="*/ 73862 w 107111"/>
                  <a:gd name="connsiteY2" fmla="*/ 329184 h 743712"/>
                  <a:gd name="connsiteX3" fmla="*/ 106264 w 107111"/>
                  <a:gd name="connsiteY3" fmla="*/ 577809 h 743712"/>
                  <a:gd name="connsiteX4" fmla="*/ 710 w 107111"/>
                  <a:gd name="connsiteY4" fmla="*/ 743712 h 743712"/>
                  <a:gd name="connsiteX0" fmla="*/ 36804 w 107134"/>
                  <a:gd name="connsiteY0" fmla="*/ 0 h 743712"/>
                  <a:gd name="connsiteX1" fmla="*/ 228 w 107134"/>
                  <a:gd name="connsiteY1" fmla="*/ 109728 h 743712"/>
                  <a:gd name="connsiteX2" fmla="*/ 56182 w 107134"/>
                  <a:gd name="connsiteY2" fmla="*/ 392246 h 743712"/>
                  <a:gd name="connsiteX3" fmla="*/ 105782 w 107134"/>
                  <a:gd name="connsiteY3" fmla="*/ 577809 h 743712"/>
                  <a:gd name="connsiteX4" fmla="*/ 228 w 107134"/>
                  <a:gd name="connsiteY4" fmla="*/ 743712 h 743712"/>
                  <a:gd name="connsiteX0" fmla="*/ 51069 w 121466"/>
                  <a:gd name="connsiteY0" fmla="*/ 0 h 743712"/>
                  <a:gd name="connsiteX1" fmla="*/ 160 w 121466"/>
                  <a:gd name="connsiteY1" fmla="*/ 210054 h 743712"/>
                  <a:gd name="connsiteX2" fmla="*/ 70447 w 121466"/>
                  <a:gd name="connsiteY2" fmla="*/ 392246 h 743712"/>
                  <a:gd name="connsiteX3" fmla="*/ 120047 w 121466"/>
                  <a:gd name="connsiteY3" fmla="*/ 577809 h 743712"/>
                  <a:gd name="connsiteX4" fmla="*/ 14493 w 121466"/>
                  <a:gd name="connsiteY4" fmla="*/ 743712 h 743712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91200 w 121466"/>
                  <a:gd name="connsiteY0" fmla="*/ 0 h 723646"/>
                  <a:gd name="connsiteX1" fmla="*/ 160 w 121466"/>
                  <a:gd name="connsiteY1" fmla="*/ 189988 h 723646"/>
                  <a:gd name="connsiteX2" fmla="*/ 70447 w 121466"/>
                  <a:gd name="connsiteY2" fmla="*/ 372180 h 723646"/>
                  <a:gd name="connsiteX3" fmla="*/ 120047 w 121466"/>
                  <a:gd name="connsiteY3" fmla="*/ 557743 h 723646"/>
                  <a:gd name="connsiteX4" fmla="*/ 14493 w 121466"/>
                  <a:gd name="connsiteY4" fmla="*/ 723646 h 723646"/>
                  <a:gd name="connsiteX0" fmla="*/ 82624 w 112849"/>
                  <a:gd name="connsiteY0" fmla="*/ 0 h 723646"/>
                  <a:gd name="connsiteX1" fmla="*/ 183 w 112849"/>
                  <a:gd name="connsiteY1" fmla="*/ 221519 h 723646"/>
                  <a:gd name="connsiteX2" fmla="*/ 61871 w 112849"/>
                  <a:gd name="connsiteY2" fmla="*/ 372180 h 723646"/>
                  <a:gd name="connsiteX3" fmla="*/ 111471 w 112849"/>
                  <a:gd name="connsiteY3" fmla="*/ 557743 h 723646"/>
                  <a:gd name="connsiteX4" fmla="*/ 5917 w 112849"/>
                  <a:gd name="connsiteY4" fmla="*/ 723646 h 723646"/>
                  <a:gd name="connsiteX0" fmla="*/ 82523 w 112748"/>
                  <a:gd name="connsiteY0" fmla="*/ 0 h 723646"/>
                  <a:gd name="connsiteX1" fmla="*/ 82 w 112748"/>
                  <a:gd name="connsiteY1" fmla="*/ 221519 h 723646"/>
                  <a:gd name="connsiteX2" fmla="*/ 61770 w 112748"/>
                  <a:gd name="connsiteY2" fmla="*/ 372180 h 723646"/>
                  <a:gd name="connsiteX3" fmla="*/ 111370 w 112748"/>
                  <a:gd name="connsiteY3" fmla="*/ 557743 h 723646"/>
                  <a:gd name="connsiteX4" fmla="*/ 5816 w 112748"/>
                  <a:gd name="connsiteY4" fmla="*/ 723646 h 723646"/>
                  <a:gd name="connsiteX0" fmla="*/ 82745 w 112970"/>
                  <a:gd name="connsiteY0" fmla="*/ 0 h 723646"/>
                  <a:gd name="connsiteX1" fmla="*/ 304 w 112970"/>
                  <a:gd name="connsiteY1" fmla="*/ 221519 h 723646"/>
                  <a:gd name="connsiteX2" fmla="*/ 61992 w 112970"/>
                  <a:gd name="connsiteY2" fmla="*/ 372180 h 723646"/>
                  <a:gd name="connsiteX3" fmla="*/ 111592 w 112970"/>
                  <a:gd name="connsiteY3" fmla="*/ 557743 h 723646"/>
                  <a:gd name="connsiteX4" fmla="*/ 6038 w 112970"/>
                  <a:gd name="connsiteY4" fmla="*/ 723646 h 723646"/>
                  <a:gd name="connsiteX0" fmla="*/ 82745 w 115771"/>
                  <a:gd name="connsiteY0" fmla="*/ 0 h 723646"/>
                  <a:gd name="connsiteX1" fmla="*/ 304 w 115771"/>
                  <a:gd name="connsiteY1" fmla="*/ 221519 h 723646"/>
                  <a:gd name="connsiteX2" fmla="*/ 61992 w 115771"/>
                  <a:gd name="connsiteY2" fmla="*/ 372180 h 723646"/>
                  <a:gd name="connsiteX3" fmla="*/ 114459 w 115771"/>
                  <a:gd name="connsiteY3" fmla="*/ 534812 h 723646"/>
                  <a:gd name="connsiteX4" fmla="*/ 6038 w 115771"/>
                  <a:gd name="connsiteY4" fmla="*/ 723646 h 723646"/>
                  <a:gd name="connsiteX0" fmla="*/ 82745 w 114465"/>
                  <a:gd name="connsiteY0" fmla="*/ 0 h 723646"/>
                  <a:gd name="connsiteX1" fmla="*/ 304 w 114465"/>
                  <a:gd name="connsiteY1" fmla="*/ 221519 h 723646"/>
                  <a:gd name="connsiteX2" fmla="*/ 61992 w 114465"/>
                  <a:gd name="connsiteY2" fmla="*/ 372180 h 723646"/>
                  <a:gd name="connsiteX3" fmla="*/ 114459 w 114465"/>
                  <a:gd name="connsiteY3" fmla="*/ 534812 h 723646"/>
                  <a:gd name="connsiteX4" fmla="*/ 6038 w 114465"/>
                  <a:gd name="connsiteY4" fmla="*/ 723646 h 723646"/>
                  <a:gd name="connsiteX0" fmla="*/ 82745 w 114574"/>
                  <a:gd name="connsiteY0" fmla="*/ 0 h 723646"/>
                  <a:gd name="connsiteX1" fmla="*/ 304 w 114574"/>
                  <a:gd name="connsiteY1" fmla="*/ 221519 h 723646"/>
                  <a:gd name="connsiteX2" fmla="*/ 61992 w 114574"/>
                  <a:gd name="connsiteY2" fmla="*/ 372180 h 723646"/>
                  <a:gd name="connsiteX3" fmla="*/ 114459 w 114574"/>
                  <a:gd name="connsiteY3" fmla="*/ 534812 h 723646"/>
                  <a:gd name="connsiteX4" fmla="*/ 6038 w 114574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4552"/>
                  <a:gd name="connsiteY0" fmla="*/ 0 h 723646"/>
                  <a:gd name="connsiteX1" fmla="*/ 304 w 114552"/>
                  <a:gd name="connsiteY1" fmla="*/ 221519 h 723646"/>
                  <a:gd name="connsiteX2" fmla="*/ 61992 w 114552"/>
                  <a:gd name="connsiteY2" fmla="*/ 372180 h 723646"/>
                  <a:gd name="connsiteX3" fmla="*/ 114459 w 114552"/>
                  <a:gd name="connsiteY3" fmla="*/ 534812 h 723646"/>
                  <a:gd name="connsiteX4" fmla="*/ 49035 w 11455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00415 h 723646"/>
                  <a:gd name="connsiteX4" fmla="*/ 49035 w 111692"/>
                  <a:gd name="connsiteY4" fmla="*/ 723646 h 723646"/>
                  <a:gd name="connsiteX0" fmla="*/ 82745 w 111692"/>
                  <a:gd name="connsiteY0" fmla="*/ 0 h 723646"/>
                  <a:gd name="connsiteX1" fmla="*/ 304 w 111692"/>
                  <a:gd name="connsiteY1" fmla="*/ 221519 h 723646"/>
                  <a:gd name="connsiteX2" fmla="*/ 61992 w 111692"/>
                  <a:gd name="connsiteY2" fmla="*/ 372180 h 723646"/>
                  <a:gd name="connsiteX3" fmla="*/ 111592 w 111692"/>
                  <a:gd name="connsiteY3" fmla="*/ 534812 h 723646"/>
                  <a:gd name="connsiteX4" fmla="*/ 49035 w 111692"/>
                  <a:gd name="connsiteY4" fmla="*/ 723646 h 723646"/>
                  <a:gd name="connsiteX0" fmla="*/ 82775 w 112926"/>
                  <a:gd name="connsiteY0" fmla="*/ 0 h 723646"/>
                  <a:gd name="connsiteX1" fmla="*/ 334 w 112926"/>
                  <a:gd name="connsiteY1" fmla="*/ 221519 h 723646"/>
                  <a:gd name="connsiteX2" fmla="*/ 111622 w 112926"/>
                  <a:gd name="connsiteY2" fmla="*/ 534812 h 723646"/>
                  <a:gd name="connsiteX3" fmla="*/ 49065 w 112926"/>
                  <a:gd name="connsiteY3" fmla="*/ 723646 h 723646"/>
                  <a:gd name="connsiteX0" fmla="*/ 83054 w 124376"/>
                  <a:gd name="connsiteY0" fmla="*/ 0 h 723646"/>
                  <a:gd name="connsiteX1" fmla="*/ 613 w 124376"/>
                  <a:gd name="connsiteY1" fmla="*/ 221519 h 723646"/>
                  <a:gd name="connsiteX2" fmla="*/ 123367 w 124376"/>
                  <a:gd name="connsiteY2" fmla="*/ 497548 h 723646"/>
                  <a:gd name="connsiteX3" fmla="*/ 49344 w 124376"/>
                  <a:gd name="connsiteY3" fmla="*/ 723646 h 723646"/>
                  <a:gd name="connsiteX0" fmla="*/ 83054 w 123368"/>
                  <a:gd name="connsiteY0" fmla="*/ 0 h 723646"/>
                  <a:gd name="connsiteX1" fmla="*/ 613 w 123368"/>
                  <a:gd name="connsiteY1" fmla="*/ 221519 h 723646"/>
                  <a:gd name="connsiteX2" fmla="*/ 123367 w 123368"/>
                  <a:gd name="connsiteY2" fmla="*/ 497548 h 723646"/>
                  <a:gd name="connsiteX3" fmla="*/ 49344 w 123368"/>
                  <a:gd name="connsiteY3" fmla="*/ 723646 h 723646"/>
                  <a:gd name="connsiteX0" fmla="*/ 77391 w 118518"/>
                  <a:gd name="connsiteY0" fmla="*/ 0 h 723646"/>
                  <a:gd name="connsiteX1" fmla="*/ 683 w 118518"/>
                  <a:gd name="connsiteY1" fmla="*/ 238717 h 723646"/>
                  <a:gd name="connsiteX2" fmla="*/ 117704 w 118518"/>
                  <a:gd name="connsiteY2" fmla="*/ 497548 h 723646"/>
                  <a:gd name="connsiteX3" fmla="*/ 43681 w 118518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97548 h 723646"/>
                  <a:gd name="connsiteX3" fmla="*/ 43681 w 118181"/>
                  <a:gd name="connsiteY3" fmla="*/ 723646 h 723646"/>
                  <a:gd name="connsiteX0" fmla="*/ 77391 w 118181"/>
                  <a:gd name="connsiteY0" fmla="*/ 0 h 723646"/>
                  <a:gd name="connsiteX1" fmla="*/ 683 w 118181"/>
                  <a:gd name="connsiteY1" fmla="*/ 238717 h 723646"/>
                  <a:gd name="connsiteX2" fmla="*/ 117704 w 118181"/>
                  <a:gd name="connsiteY2" fmla="*/ 448818 h 723646"/>
                  <a:gd name="connsiteX3" fmla="*/ 43681 w 118181"/>
                  <a:gd name="connsiteY3" fmla="*/ 723646 h 723646"/>
                  <a:gd name="connsiteX0" fmla="*/ 88730 w 129779"/>
                  <a:gd name="connsiteY0" fmla="*/ 0 h 723646"/>
                  <a:gd name="connsiteX1" fmla="*/ 556 w 129779"/>
                  <a:gd name="connsiteY1" fmla="*/ 204320 h 723646"/>
                  <a:gd name="connsiteX2" fmla="*/ 129043 w 129779"/>
                  <a:gd name="connsiteY2" fmla="*/ 448818 h 723646"/>
                  <a:gd name="connsiteX3" fmla="*/ 55020 w 129779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29604"/>
                  <a:gd name="connsiteY0" fmla="*/ 0 h 723646"/>
                  <a:gd name="connsiteX1" fmla="*/ 381 w 129604"/>
                  <a:gd name="connsiteY1" fmla="*/ 204320 h 723646"/>
                  <a:gd name="connsiteX2" fmla="*/ 128868 w 129604"/>
                  <a:gd name="connsiteY2" fmla="*/ 448818 h 723646"/>
                  <a:gd name="connsiteX3" fmla="*/ 54845 w 129604"/>
                  <a:gd name="connsiteY3" fmla="*/ 723646 h 723646"/>
                  <a:gd name="connsiteX0" fmla="*/ 88555 w 130207"/>
                  <a:gd name="connsiteY0" fmla="*/ 0 h 723646"/>
                  <a:gd name="connsiteX1" fmla="*/ 381 w 130207"/>
                  <a:gd name="connsiteY1" fmla="*/ 204320 h 723646"/>
                  <a:gd name="connsiteX2" fmla="*/ 128868 w 130207"/>
                  <a:gd name="connsiteY2" fmla="*/ 448818 h 723646"/>
                  <a:gd name="connsiteX3" fmla="*/ 69177 w 130207"/>
                  <a:gd name="connsiteY3" fmla="*/ 723646 h 723646"/>
                  <a:gd name="connsiteX0" fmla="*/ 88555 w 128868"/>
                  <a:gd name="connsiteY0" fmla="*/ 0 h 723646"/>
                  <a:gd name="connsiteX1" fmla="*/ 381 w 128868"/>
                  <a:gd name="connsiteY1" fmla="*/ 204320 h 723646"/>
                  <a:gd name="connsiteX2" fmla="*/ 128868 w 128868"/>
                  <a:gd name="connsiteY2" fmla="*/ 448818 h 723646"/>
                  <a:gd name="connsiteX3" fmla="*/ 69177 w 128868"/>
                  <a:gd name="connsiteY3" fmla="*/ 723646 h 723646"/>
                  <a:gd name="connsiteX0" fmla="*/ 62912 w 103805"/>
                  <a:gd name="connsiteY0" fmla="*/ 0 h 723646"/>
                  <a:gd name="connsiteX1" fmla="*/ 536 w 103805"/>
                  <a:gd name="connsiteY1" fmla="*/ 250184 h 723646"/>
                  <a:gd name="connsiteX2" fmla="*/ 103225 w 103805"/>
                  <a:gd name="connsiteY2" fmla="*/ 448818 h 723646"/>
                  <a:gd name="connsiteX3" fmla="*/ 43534 w 103805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849 w 103742"/>
                  <a:gd name="connsiteY0" fmla="*/ 0 h 723646"/>
                  <a:gd name="connsiteX1" fmla="*/ 473 w 103742"/>
                  <a:gd name="connsiteY1" fmla="*/ 250184 h 723646"/>
                  <a:gd name="connsiteX2" fmla="*/ 103162 w 103742"/>
                  <a:gd name="connsiteY2" fmla="*/ 448818 h 723646"/>
                  <a:gd name="connsiteX3" fmla="*/ 43471 w 103742"/>
                  <a:gd name="connsiteY3" fmla="*/ 723646 h 723646"/>
                  <a:gd name="connsiteX0" fmla="*/ 62912 w 106647"/>
                  <a:gd name="connsiteY0" fmla="*/ 0 h 723646"/>
                  <a:gd name="connsiteX1" fmla="*/ 536 w 106647"/>
                  <a:gd name="connsiteY1" fmla="*/ 250184 h 723646"/>
                  <a:gd name="connsiteX2" fmla="*/ 106091 w 106647"/>
                  <a:gd name="connsiteY2" fmla="*/ 457417 h 723646"/>
                  <a:gd name="connsiteX3" fmla="*/ 43534 w 106647"/>
                  <a:gd name="connsiteY3" fmla="*/ 723646 h 723646"/>
                  <a:gd name="connsiteX0" fmla="*/ 62912 w 106115"/>
                  <a:gd name="connsiteY0" fmla="*/ 0 h 723646"/>
                  <a:gd name="connsiteX1" fmla="*/ 536 w 106115"/>
                  <a:gd name="connsiteY1" fmla="*/ 250184 h 723646"/>
                  <a:gd name="connsiteX2" fmla="*/ 106091 w 106115"/>
                  <a:gd name="connsiteY2" fmla="*/ 457417 h 723646"/>
                  <a:gd name="connsiteX3" fmla="*/ 43534 w 106115"/>
                  <a:gd name="connsiteY3" fmla="*/ 723646 h 723646"/>
                  <a:gd name="connsiteX0" fmla="*/ 62402 w 105605"/>
                  <a:gd name="connsiteY0" fmla="*/ 0 h 723646"/>
                  <a:gd name="connsiteX1" fmla="*/ 26 w 105605"/>
                  <a:gd name="connsiteY1" fmla="*/ 250184 h 723646"/>
                  <a:gd name="connsiteX2" fmla="*/ 105581 w 105605"/>
                  <a:gd name="connsiteY2" fmla="*/ 457417 h 723646"/>
                  <a:gd name="connsiteX3" fmla="*/ 43024 w 105605"/>
                  <a:gd name="connsiteY3" fmla="*/ 723646 h 723646"/>
                  <a:gd name="connsiteX0" fmla="*/ 65266 w 109070"/>
                  <a:gd name="connsiteY0" fmla="*/ 0 h 723646"/>
                  <a:gd name="connsiteX1" fmla="*/ 24 w 109070"/>
                  <a:gd name="connsiteY1" fmla="*/ 207187 h 723646"/>
                  <a:gd name="connsiteX2" fmla="*/ 108445 w 109070"/>
                  <a:gd name="connsiteY2" fmla="*/ 457417 h 723646"/>
                  <a:gd name="connsiteX3" fmla="*/ 45888 w 109070"/>
                  <a:gd name="connsiteY3" fmla="*/ 723646 h 723646"/>
                  <a:gd name="connsiteX0" fmla="*/ 65696 w 106661"/>
                  <a:gd name="connsiteY0" fmla="*/ 0 h 723646"/>
                  <a:gd name="connsiteX1" fmla="*/ 454 w 106661"/>
                  <a:gd name="connsiteY1" fmla="*/ 207187 h 723646"/>
                  <a:gd name="connsiteX2" fmla="*/ 106009 w 106661"/>
                  <a:gd name="connsiteY2" fmla="*/ 480349 h 723646"/>
                  <a:gd name="connsiteX3" fmla="*/ 46318 w 106661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80349 h 723646"/>
                  <a:gd name="connsiteX3" fmla="*/ 46318 w 106113"/>
                  <a:gd name="connsiteY3" fmla="*/ 723646 h 723646"/>
                  <a:gd name="connsiteX0" fmla="*/ 65696 w 106113"/>
                  <a:gd name="connsiteY0" fmla="*/ 0 h 723646"/>
                  <a:gd name="connsiteX1" fmla="*/ 454 w 106113"/>
                  <a:gd name="connsiteY1" fmla="*/ 207187 h 723646"/>
                  <a:gd name="connsiteX2" fmla="*/ 106009 w 106113"/>
                  <a:gd name="connsiteY2" fmla="*/ 440218 h 723646"/>
                  <a:gd name="connsiteX3" fmla="*/ 46318 w 106113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40218 h 723646"/>
                  <a:gd name="connsiteX3" fmla="*/ 46318 w 106014"/>
                  <a:gd name="connsiteY3" fmla="*/ 723646 h 723646"/>
                  <a:gd name="connsiteX0" fmla="*/ 65696 w 106014"/>
                  <a:gd name="connsiteY0" fmla="*/ 0 h 723646"/>
                  <a:gd name="connsiteX1" fmla="*/ 454 w 106014"/>
                  <a:gd name="connsiteY1" fmla="*/ 207187 h 723646"/>
                  <a:gd name="connsiteX2" fmla="*/ 106009 w 106014"/>
                  <a:gd name="connsiteY2" fmla="*/ 477482 h 723646"/>
                  <a:gd name="connsiteX3" fmla="*/ 46318 w 106014"/>
                  <a:gd name="connsiteY3" fmla="*/ 723646 h 723646"/>
                  <a:gd name="connsiteX0" fmla="*/ 57157 w 97916"/>
                  <a:gd name="connsiteY0" fmla="*/ 0 h 723646"/>
                  <a:gd name="connsiteX1" fmla="*/ 514 w 97916"/>
                  <a:gd name="connsiteY1" fmla="*/ 238718 h 723646"/>
                  <a:gd name="connsiteX2" fmla="*/ 97470 w 97916"/>
                  <a:gd name="connsiteY2" fmla="*/ 477482 h 723646"/>
                  <a:gd name="connsiteX3" fmla="*/ 37779 w 97916"/>
                  <a:gd name="connsiteY3" fmla="*/ 723646 h 72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16" h="723646">
                    <a:moveTo>
                      <a:pt x="57157" y="0"/>
                    </a:moveTo>
                    <a:cubicBezTo>
                      <a:pt x="55140" y="96770"/>
                      <a:pt x="-6205" y="159138"/>
                      <a:pt x="514" y="238718"/>
                    </a:cubicBezTo>
                    <a:cubicBezTo>
                      <a:pt x="7233" y="318298"/>
                      <a:pt x="91259" y="396661"/>
                      <a:pt x="97470" y="477482"/>
                    </a:cubicBezTo>
                    <a:cubicBezTo>
                      <a:pt x="103681" y="558303"/>
                      <a:pt x="43169" y="590190"/>
                      <a:pt x="37779" y="723646"/>
                    </a:cubicBezTo>
                  </a:path>
                </a:pathLst>
              </a:custGeom>
              <a:noFill/>
              <a:ln w="381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16522B3B-6176-4AF9-BB61-2D7521566A28}"/>
                </a:ext>
              </a:extLst>
            </p:cNvPr>
            <p:cNvSpPr/>
            <p:nvPr/>
          </p:nvSpPr>
          <p:spPr>
            <a:xfrm>
              <a:off x="7535918" y="4245109"/>
              <a:ext cx="4031765" cy="373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accent3"/>
                  </a:solidFill>
                </a:rPr>
                <a:t>Pixel-parallel</a:t>
              </a:r>
              <a:r>
                <a:rPr lang="en-US" dirty="0">
                  <a:solidFill>
                    <a:schemeClr val="accent3"/>
                  </a:solidFill>
                </a:rPr>
                <a:t> shade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8DF0690-D605-47FC-BDDD-00739D7C301A}"/>
              </a:ext>
            </a:extLst>
          </p:cNvPr>
          <p:cNvSpPr txBox="1"/>
          <p:nvPr/>
        </p:nvSpPr>
        <p:spPr>
          <a:xfrm>
            <a:off x="8144504" y="12727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Compute tiled lighting</a:t>
            </a:r>
          </a:p>
        </p:txBody>
      </p:sp>
    </p:spTree>
    <p:extLst>
      <p:ext uri="{BB962C8B-B14F-4D97-AF65-F5344CB8AC3E}">
        <p14:creationId xmlns:p14="http://schemas.microsoft.com/office/powerpoint/2010/main" val="99633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99D9-0BAE-4A33-AEF2-6020AE69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Graphics vs compute – split personality of the GPU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046E5-CE4B-44B0-8365-694C1332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27" y="6306922"/>
            <a:ext cx="7863342" cy="365125"/>
          </a:xfrm>
        </p:spPr>
        <p:txBody>
          <a:bodyPr/>
          <a:lstStyle/>
          <a:p>
            <a:r>
              <a:rPr lang="en-US" dirty="0"/>
              <a:t>© 2019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0A4C-7D59-434C-8838-34E1B7C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F4E985-219E-45BE-A298-E136DD49E600}"/>
              </a:ext>
            </a:extLst>
          </p:cNvPr>
          <p:cNvSpPr/>
          <p:nvPr/>
        </p:nvSpPr>
        <p:spPr>
          <a:xfrm>
            <a:off x="2173955" y="1300499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Index fetch and </a:t>
            </a:r>
            <a:r>
              <a:rPr lang="en-US" dirty="0" err="1"/>
              <a:t>dedup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BE19DC-FD2C-4CCE-A72E-2DA95ACBF686}"/>
              </a:ext>
            </a:extLst>
          </p:cNvPr>
          <p:cNvCxnSpPr>
            <a:cxnSpLocks/>
          </p:cNvCxnSpPr>
          <p:nvPr/>
        </p:nvCxnSpPr>
        <p:spPr>
          <a:xfrm flipH="1">
            <a:off x="3455370" y="1660431"/>
            <a:ext cx="1" cy="281477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2C516A-D8C5-40C2-8A24-F7871B761E06}"/>
              </a:ext>
            </a:extLst>
          </p:cNvPr>
          <p:cNvCxnSpPr/>
          <p:nvPr/>
        </p:nvCxnSpPr>
        <p:spPr>
          <a:xfrm flipH="1">
            <a:off x="3455370" y="2345544"/>
            <a:ext cx="1" cy="307643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C7BFDD-3B49-4B27-A4F1-6C9709C07DA3}"/>
              </a:ext>
            </a:extLst>
          </p:cNvPr>
          <p:cNvCxnSpPr/>
          <p:nvPr/>
        </p:nvCxnSpPr>
        <p:spPr>
          <a:xfrm flipH="1">
            <a:off x="3455370" y="3056823"/>
            <a:ext cx="1" cy="307643"/>
          </a:xfrm>
          <a:prstGeom prst="straightConnector1">
            <a:avLst/>
          </a:prstGeom>
          <a:ln w="127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33F6A38-930E-4853-9223-14C9DF6F1D01}"/>
              </a:ext>
            </a:extLst>
          </p:cNvPr>
          <p:cNvSpPr/>
          <p:nvPr/>
        </p:nvSpPr>
        <p:spPr>
          <a:xfrm>
            <a:off x="2173955" y="3359272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generation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907D16-4388-4D30-B1D8-2DFC8EA3FE33}"/>
              </a:ext>
            </a:extLst>
          </p:cNvPr>
          <p:cNvSpPr/>
          <p:nvPr/>
        </p:nvSpPr>
        <p:spPr>
          <a:xfrm>
            <a:off x="2173955" y="5444211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Rasterization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C31E5C-4858-453D-B0E2-E499D380ECC1}"/>
              </a:ext>
            </a:extLst>
          </p:cNvPr>
          <p:cNvGrpSpPr/>
          <p:nvPr/>
        </p:nvGrpSpPr>
        <p:grpSpPr>
          <a:xfrm>
            <a:off x="3338503" y="3719204"/>
            <a:ext cx="233734" cy="307643"/>
            <a:chOff x="2998781" y="3554917"/>
            <a:chExt cx="233734" cy="30764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CD2E25C-AEB2-401E-8583-0622FBA1CA42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CEB7246-09EF-4935-A9A5-F20AB35D13DE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1DCF1D-43E1-40C6-9D8B-5918220A09AA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2E46C3-6974-4C9D-813C-734C52E2358D}"/>
              </a:ext>
            </a:extLst>
          </p:cNvPr>
          <p:cNvGrpSpPr/>
          <p:nvPr/>
        </p:nvGrpSpPr>
        <p:grpSpPr>
          <a:xfrm>
            <a:off x="3338503" y="4430483"/>
            <a:ext cx="233734" cy="307643"/>
            <a:chOff x="2998781" y="3554917"/>
            <a:chExt cx="233734" cy="30764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E503CF3-AECB-451A-ABF3-3E69EDA90B04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A5591AF-78F7-493E-A845-DD34A5F48C7A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986350A-8A6A-43A4-AB5D-5BE966FCB495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CAD0D6-4CE7-4B61-A248-FAE4282239EA}"/>
              </a:ext>
            </a:extLst>
          </p:cNvPr>
          <p:cNvGrpSpPr/>
          <p:nvPr/>
        </p:nvGrpSpPr>
        <p:grpSpPr>
          <a:xfrm>
            <a:off x="3338503" y="5141762"/>
            <a:ext cx="233734" cy="307643"/>
            <a:chOff x="2998781" y="3554917"/>
            <a:chExt cx="233734" cy="30764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24BF14-792E-4BE0-A91E-90F3626AD374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3E86996-6DEA-444A-97EA-9EDC2BA7C2D9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6FD255D-E167-497D-86CB-CE714D21A182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3DE0CDC-B7A9-43A8-B27F-66A12B03E1BE}"/>
              </a:ext>
            </a:extLst>
          </p:cNvPr>
          <p:cNvGrpSpPr/>
          <p:nvPr/>
        </p:nvGrpSpPr>
        <p:grpSpPr>
          <a:xfrm>
            <a:off x="3163203" y="5809337"/>
            <a:ext cx="584334" cy="307643"/>
            <a:chOff x="2817572" y="5645050"/>
            <a:chExt cx="584334" cy="30764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F69D175-40BD-4F60-8248-22B44E4F951B}"/>
                </a:ext>
              </a:extLst>
            </p:cNvPr>
            <p:cNvGrpSpPr/>
            <p:nvPr/>
          </p:nvGrpSpPr>
          <p:grpSpPr>
            <a:xfrm>
              <a:off x="2817572" y="5645050"/>
              <a:ext cx="233734" cy="307643"/>
              <a:chOff x="2998781" y="3554917"/>
              <a:chExt cx="233734" cy="307643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6C44D5E-86A7-491A-B880-2A35849F4D4B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BDF2005-4F51-4888-96AD-A211EF117452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C9ECD15-888A-4054-A2BE-D1C17122441E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4A435D7-7564-406C-ADF6-90DD9FFC31DA}"/>
                </a:ext>
              </a:extLst>
            </p:cNvPr>
            <p:cNvGrpSpPr/>
            <p:nvPr/>
          </p:nvGrpSpPr>
          <p:grpSpPr>
            <a:xfrm>
              <a:off x="3168172" y="5645050"/>
              <a:ext cx="233734" cy="307643"/>
              <a:chOff x="2998781" y="3554917"/>
              <a:chExt cx="233734" cy="307643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9F36FAD-4846-4E33-93D2-EF64B6581DD6}"/>
                  </a:ext>
                </a:extLst>
              </p:cNvPr>
              <p:cNvCxnSpPr/>
              <p:nvPr/>
            </p:nvCxnSpPr>
            <p:spPr>
              <a:xfrm flipH="1">
                <a:off x="3115647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6E57AF95-BA6C-4BC5-ADC1-EF19CF2C08DE}"/>
                  </a:ext>
                </a:extLst>
              </p:cNvPr>
              <p:cNvCxnSpPr/>
              <p:nvPr/>
            </p:nvCxnSpPr>
            <p:spPr>
              <a:xfrm flipH="1">
                <a:off x="2998781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B2B2293-D8A1-47AF-B3D3-86BBBFF528A0}"/>
                  </a:ext>
                </a:extLst>
              </p:cNvPr>
              <p:cNvCxnSpPr/>
              <p:nvPr/>
            </p:nvCxnSpPr>
            <p:spPr>
              <a:xfrm flipH="1">
                <a:off x="3232514" y="3554917"/>
                <a:ext cx="1" cy="307643"/>
              </a:xfrm>
              <a:prstGeom prst="straightConnector1">
                <a:avLst/>
              </a:prstGeom>
              <a:ln w="12700"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49270DC3-335F-4F72-84E5-BB9F073D3055}"/>
              </a:ext>
            </a:extLst>
          </p:cNvPr>
          <p:cNvSpPr/>
          <p:nvPr/>
        </p:nvSpPr>
        <p:spPr>
          <a:xfrm>
            <a:off x="8367172" y="2863412"/>
            <a:ext cx="2562831" cy="36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group launch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D7C7D4D-B8B6-43CA-B38A-EB71048BE5BE}"/>
              </a:ext>
            </a:extLst>
          </p:cNvPr>
          <p:cNvGrpSpPr/>
          <p:nvPr/>
        </p:nvGrpSpPr>
        <p:grpSpPr>
          <a:xfrm>
            <a:off x="9531720" y="3222469"/>
            <a:ext cx="233734" cy="307643"/>
            <a:chOff x="2998781" y="3554917"/>
            <a:chExt cx="233734" cy="30764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EC6227A-C661-49F0-838E-7210F1DB44DD}"/>
                </a:ext>
              </a:extLst>
            </p:cNvPr>
            <p:cNvCxnSpPr/>
            <p:nvPr/>
          </p:nvCxnSpPr>
          <p:spPr>
            <a:xfrm flipH="1">
              <a:off x="3115647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1CA6EA5-AC11-45F0-9218-1B6A60684B85}"/>
                </a:ext>
              </a:extLst>
            </p:cNvPr>
            <p:cNvCxnSpPr/>
            <p:nvPr/>
          </p:nvCxnSpPr>
          <p:spPr>
            <a:xfrm flipH="1">
              <a:off x="2998781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8D636D9-735D-4198-906D-56F8A43EEB49}"/>
                </a:ext>
              </a:extLst>
            </p:cNvPr>
            <p:cNvCxnSpPr/>
            <p:nvPr/>
          </p:nvCxnSpPr>
          <p:spPr>
            <a:xfrm flipH="1">
              <a:off x="3232514" y="3554917"/>
              <a:ext cx="1" cy="307643"/>
            </a:xfrm>
            <a:prstGeom prst="straightConnector1">
              <a:avLst/>
            </a:prstGeom>
            <a:ln w="127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85363FF-4970-4C88-8136-D2FF69B33BC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400247" y="2130865"/>
            <a:ext cx="1607409" cy="12861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26BB2D2-1B43-4028-890D-8EFE4A79208B}"/>
              </a:ext>
            </a:extLst>
          </p:cNvPr>
          <p:cNvCxnSpPr>
            <a:cxnSpLocks/>
          </p:cNvCxnSpPr>
          <p:nvPr/>
        </p:nvCxnSpPr>
        <p:spPr>
          <a:xfrm>
            <a:off x="4401120" y="2836453"/>
            <a:ext cx="1606536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FF33F0C-5543-4613-A194-BF7D0A4BD50D}"/>
              </a:ext>
            </a:extLst>
          </p:cNvPr>
          <p:cNvCxnSpPr>
            <a:cxnSpLocks/>
          </p:cNvCxnSpPr>
          <p:nvPr/>
        </p:nvCxnSpPr>
        <p:spPr>
          <a:xfrm>
            <a:off x="4736786" y="1492562"/>
            <a:ext cx="1270870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3C1230-7191-4FCE-9D14-FE7BBEC3593E}"/>
              </a:ext>
            </a:extLst>
          </p:cNvPr>
          <p:cNvCxnSpPr>
            <a:cxnSpLocks/>
          </p:cNvCxnSpPr>
          <p:nvPr/>
        </p:nvCxnSpPr>
        <p:spPr>
          <a:xfrm>
            <a:off x="4401120" y="4221908"/>
            <a:ext cx="1606536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3619B6A-2808-4184-911B-5A991AC50EE8}"/>
              </a:ext>
            </a:extLst>
          </p:cNvPr>
          <p:cNvCxnSpPr>
            <a:cxnSpLocks/>
          </p:cNvCxnSpPr>
          <p:nvPr/>
        </p:nvCxnSpPr>
        <p:spPr>
          <a:xfrm flipV="1">
            <a:off x="4401120" y="4942345"/>
            <a:ext cx="1606536" cy="1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51CB733-773D-4D71-975E-06A8B154D734}"/>
              </a:ext>
            </a:extLst>
          </p:cNvPr>
          <p:cNvCxnSpPr>
            <a:cxnSpLocks/>
          </p:cNvCxnSpPr>
          <p:nvPr/>
        </p:nvCxnSpPr>
        <p:spPr>
          <a:xfrm>
            <a:off x="7095430" y="3724399"/>
            <a:ext cx="1607408" cy="0"/>
          </a:xfrm>
          <a:prstGeom prst="straightConnector1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39E02522-EB76-4456-9707-F960AAF59517}"/>
              </a:ext>
            </a:extLst>
          </p:cNvPr>
          <p:cNvSpPr/>
          <p:nvPr/>
        </p:nvSpPr>
        <p:spPr>
          <a:xfrm>
            <a:off x="6007656" y="1300500"/>
            <a:ext cx="1087774" cy="45088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0D2B86-F009-4D8C-9553-A9A34E080ED9}"/>
              </a:ext>
            </a:extLst>
          </p:cNvPr>
          <p:cNvSpPr/>
          <p:nvPr/>
        </p:nvSpPr>
        <p:spPr>
          <a:xfrm>
            <a:off x="2508750" y="1923853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Vertex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D4C498D-3CA1-47AE-ABAF-B989E6526743}"/>
              </a:ext>
            </a:extLst>
          </p:cNvPr>
          <p:cNvSpPr/>
          <p:nvPr/>
        </p:nvSpPr>
        <p:spPr>
          <a:xfrm>
            <a:off x="2508751" y="2656400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Hull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7291BD1-57B7-446E-9EB7-8ECD40870224}"/>
              </a:ext>
            </a:extLst>
          </p:cNvPr>
          <p:cNvSpPr/>
          <p:nvPr/>
        </p:nvSpPr>
        <p:spPr>
          <a:xfrm>
            <a:off x="2509622" y="4025314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Domain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5BE568C-DF83-41F8-AF4B-4D11F1250A11}"/>
              </a:ext>
            </a:extLst>
          </p:cNvPr>
          <p:cNvSpPr/>
          <p:nvPr/>
        </p:nvSpPr>
        <p:spPr>
          <a:xfrm>
            <a:off x="2508752" y="4720982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Geometry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7D69B2-7D8F-4BB8-AC12-DF4F0C552113}"/>
              </a:ext>
            </a:extLst>
          </p:cNvPr>
          <p:cNvSpPr/>
          <p:nvPr/>
        </p:nvSpPr>
        <p:spPr>
          <a:xfrm>
            <a:off x="8702839" y="3530112"/>
            <a:ext cx="1891497" cy="414024"/>
          </a:xfrm>
          <a:prstGeom prst="roundRect">
            <a:avLst>
              <a:gd name="adj" fmla="val 431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AE30EB3-C9EF-43B7-899D-5EBDAE71ED22}"/>
              </a:ext>
            </a:extLst>
          </p:cNvPr>
          <p:cNvCxnSpPr>
            <a:cxnSpLocks/>
            <a:stCxn id="59" idx="1"/>
            <a:endCxn id="64" idx="1"/>
          </p:cNvCxnSpPr>
          <p:nvPr/>
        </p:nvCxnSpPr>
        <p:spPr>
          <a:xfrm rot="10800000" flipH="1" flipV="1">
            <a:off x="2508750" y="2863412"/>
            <a:ext cx="871" cy="1368914"/>
          </a:xfrm>
          <a:prstGeom prst="bentConnector3">
            <a:avLst>
              <a:gd name="adj1" fmla="val -102170723"/>
            </a:avLst>
          </a:prstGeom>
          <a:ln w="12700">
            <a:solidFill>
              <a:schemeClr val="accent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49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GGRAPH 2019 1">
      <a:dk1>
        <a:srgbClr val="000000"/>
      </a:dk1>
      <a:lt1>
        <a:srgbClr val="FFFFFF"/>
      </a:lt1>
      <a:dk2>
        <a:srgbClr val="44546A"/>
      </a:dk2>
      <a:lt2>
        <a:srgbClr val="F1F1F1"/>
      </a:lt2>
      <a:accent1>
        <a:srgbClr val="34205B"/>
      </a:accent1>
      <a:accent2>
        <a:srgbClr val="4C5CA9"/>
      </a:accent2>
      <a:accent3>
        <a:srgbClr val="57BD86"/>
      </a:accent3>
      <a:accent4>
        <a:srgbClr val="EF495C"/>
      </a:accent4>
      <a:accent5>
        <a:srgbClr val="FAA224"/>
      </a:accent5>
      <a:accent6>
        <a:srgbClr val="46BEB0"/>
      </a:accent6>
      <a:hlink>
        <a:srgbClr val="EF495C"/>
      </a:hlink>
      <a:folHlink>
        <a:srgbClr val="EF495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4708</Words>
  <Application>Microsoft Office PowerPoint</Application>
  <PresentationFormat>Widescreen</PresentationFormat>
  <Paragraphs>646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Courier New</vt:lpstr>
      <vt:lpstr>System Font Regular</vt:lpstr>
      <vt:lpstr>Trebuchet MS</vt:lpstr>
      <vt:lpstr>Office Theme</vt:lpstr>
      <vt:lpstr>mesh shading</vt:lpstr>
      <vt:lpstr>PowerPoint Presentation</vt:lpstr>
      <vt:lpstr>outline</vt:lpstr>
      <vt:lpstr>In the beginning…</vt:lpstr>
      <vt:lpstr>Vertex shading</vt:lpstr>
      <vt:lpstr>Programmable shaders era</vt:lpstr>
      <vt:lpstr>tessellation</vt:lpstr>
      <vt:lpstr>Compute –the GPU becomes a proper computer</vt:lpstr>
      <vt:lpstr>Graphics vs compute – split personality of the GPU</vt:lpstr>
      <vt:lpstr>What if we pipelined compute into raster?</vt:lpstr>
      <vt:lpstr>Basic mesh shading model</vt:lpstr>
      <vt:lpstr>Meshlet – a standardized interface to screen-space</vt:lpstr>
      <vt:lpstr>Mesh shader programming model</vt:lpstr>
      <vt:lpstr>What about the input?</vt:lpstr>
      <vt:lpstr>Dynamic expansion</vt:lpstr>
      <vt:lpstr>Geometry Pipeline with task and mesh shaders</vt:lpstr>
      <vt:lpstr>task and mesh subsume the old shader stages</vt:lpstr>
      <vt:lpstr>Mesh shader culling</vt:lpstr>
      <vt:lpstr>Dynamic LOD management</vt:lpstr>
      <vt:lpstr>Adaptive tessellation</vt:lpstr>
      <vt:lpstr>Emulating dx11 tessellation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Fulfer</dc:creator>
  <cp:lastModifiedBy>Yury Uralsky</cp:lastModifiedBy>
  <cp:revision>160</cp:revision>
  <dcterms:created xsi:type="dcterms:W3CDTF">2018-09-25T15:31:41Z</dcterms:created>
  <dcterms:modified xsi:type="dcterms:W3CDTF">2019-07-30T16:10:05Z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558183-044c-4105-8d9c-cea02a2a3d86_Enabled">
    <vt:lpwstr>True</vt:lpwstr>
  </property>
  <property fmtid="{D5CDD505-2E9C-101B-9397-08002B2CF9AE}" pid="3" name="MSIP_Label_6b558183-044c-4105-8d9c-cea02a2a3d86_SiteId">
    <vt:lpwstr>43083d15-7273-40c1-b7db-39efd9ccc17a</vt:lpwstr>
  </property>
  <property fmtid="{D5CDD505-2E9C-101B-9397-08002B2CF9AE}" pid="4" name="MSIP_Label_6b558183-044c-4105-8d9c-cea02a2a3d86_Owner">
    <vt:lpwstr>YURALSKY@nvidia.com</vt:lpwstr>
  </property>
  <property fmtid="{D5CDD505-2E9C-101B-9397-08002B2CF9AE}" pid="5" name="MSIP_Label_6b558183-044c-4105-8d9c-cea02a2a3d86_SetDate">
    <vt:lpwstr>2019-07-27T00:14:41.5573621Z</vt:lpwstr>
  </property>
  <property fmtid="{D5CDD505-2E9C-101B-9397-08002B2CF9AE}" pid="6" name="MSIP_Label_6b558183-044c-4105-8d9c-cea02a2a3d86_Name">
    <vt:lpwstr>Unrestricted</vt:lpwstr>
  </property>
  <property fmtid="{D5CDD505-2E9C-101B-9397-08002B2CF9AE}" pid="7" name="MSIP_Label_6b558183-044c-4105-8d9c-cea02a2a3d86_Application">
    <vt:lpwstr>Microsoft Azure Information Protection</vt:lpwstr>
  </property>
  <property fmtid="{D5CDD505-2E9C-101B-9397-08002B2CF9AE}" pid="8" name="MSIP_Label_6b558183-044c-4105-8d9c-cea02a2a3d86_ActionId">
    <vt:lpwstr>2b211bdc-3e06-4086-99fe-81d1454b66fe</vt:lpwstr>
  </property>
  <property fmtid="{D5CDD505-2E9C-101B-9397-08002B2CF9AE}" pid="9" name="MSIP_Label_6b558183-044c-4105-8d9c-cea02a2a3d86_Extended_MSFT_Method">
    <vt:lpwstr>Automatic</vt:lpwstr>
  </property>
  <property fmtid="{D5CDD505-2E9C-101B-9397-08002B2CF9AE}" pid="10" name="Sensitivity">
    <vt:lpwstr>Unrestricted</vt:lpwstr>
  </property>
</Properties>
</file>