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1.xml" ContentType="application/vnd.openxmlformats-officedocument.presentationml.tags+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tags/tag13.xml" ContentType="application/vnd.openxmlformats-officedocument.presentationml.tags+xml"/>
  <Override PartName="/ppt/notesSlides/notesSlide26.xml" ContentType="application/vnd.openxmlformats-officedocument.presentationml.notesSlide+xml"/>
  <Override PartName="/ppt/tags/tag1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3"/>
  </p:notesMasterIdLst>
  <p:sldIdLst>
    <p:sldId id="256" r:id="rId2"/>
    <p:sldId id="257" r:id="rId3"/>
    <p:sldId id="321" r:id="rId4"/>
    <p:sldId id="258" r:id="rId5"/>
    <p:sldId id="328" r:id="rId6"/>
    <p:sldId id="329" r:id="rId7"/>
    <p:sldId id="330" r:id="rId8"/>
    <p:sldId id="331" r:id="rId9"/>
    <p:sldId id="259" r:id="rId10"/>
    <p:sldId id="260" r:id="rId11"/>
    <p:sldId id="261" r:id="rId12"/>
    <p:sldId id="264" r:id="rId13"/>
    <p:sldId id="288" r:id="rId14"/>
    <p:sldId id="289" r:id="rId15"/>
    <p:sldId id="292" r:id="rId16"/>
    <p:sldId id="265" r:id="rId17"/>
    <p:sldId id="290" r:id="rId18"/>
    <p:sldId id="309" r:id="rId19"/>
    <p:sldId id="332" r:id="rId20"/>
    <p:sldId id="333" r:id="rId21"/>
    <p:sldId id="320" r:id="rId22"/>
    <p:sldId id="318" r:id="rId23"/>
    <p:sldId id="291" r:id="rId24"/>
    <p:sldId id="266" r:id="rId25"/>
    <p:sldId id="334" r:id="rId26"/>
    <p:sldId id="335" r:id="rId27"/>
    <p:sldId id="336" r:id="rId28"/>
    <p:sldId id="293" r:id="rId29"/>
    <p:sldId id="294" r:id="rId30"/>
    <p:sldId id="262" r:id="rId31"/>
    <p:sldId id="300" r:id="rId32"/>
    <p:sldId id="301" r:id="rId33"/>
    <p:sldId id="299" r:id="rId34"/>
    <p:sldId id="273" r:id="rId35"/>
    <p:sldId id="274" r:id="rId36"/>
    <p:sldId id="269" r:id="rId37"/>
    <p:sldId id="270" r:id="rId38"/>
    <p:sldId id="271" r:id="rId39"/>
    <p:sldId id="272" r:id="rId40"/>
    <p:sldId id="275" r:id="rId41"/>
    <p:sldId id="276" r:id="rId42"/>
    <p:sldId id="277" r:id="rId43"/>
    <p:sldId id="278" r:id="rId44"/>
    <p:sldId id="284" r:id="rId45"/>
    <p:sldId id="286" r:id="rId46"/>
    <p:sldId id="347" r:id="rId47"/>
    <p:sldId id="296" r:id="rId48"/>
    <p:sldId id="348" r:id="rId49"/>
    <p:sldId id="285" r:id="rId50"/>
    <p:sldId id="314" r:id="rId51"/>
    <p:sldId id="267" r:id="rId52"/>
    <p:sldId id="268" r:id="rId53"/>
    <p:sldId id="287" r:id="rId54"/>
    <p:sldId id="315" r:id="rId55"/>
    <p:sldId id="302" r:id="rId56"/>
    <p:sldId id="303" r:id="rId57"/>
    <p:sldId id="316" r:id="rId58"/>
    <p:sldId id="279" r:id="rId59"/>
    <p:sldId id="280" r:id="rId60"/>
    <p:sldId id="305" r:id="rId61"/>
    <p:sldId id="306" r:id="rId62"/>
    <p:sldId id="307" r:id="rId63"/>
    <p:sldId id="322" r:id="rId64"/>
    <p:sldId id="327" r:id="rId65"/>
    <p:sldId id="325" r:id="rId66"/>
    <p:sldId id="326" r:id="rId67"/>
    <p:sldId id="324" r:id="rId68"/>
    <p:sldId id="282" r:id="rId69"/>
    <p:sldId id="337" r:id="rId70"/>
    <p:sldId id="338" r:id="rId71"/>
    <p:sldId id="339" r:id="rId72"/>
    <p:sldId id="340" r:id="rId73"/>
    <p:sldId id="341" r:id="rId74"/>
    <p:sldId id="342" r:id="rId75"/>
    <p:sldId id="281" r:id="rId76"/>
    <p:sldId id="343" r:id="rId77"/>
    <p:sldId id="344" r:id="rId78"/>
    <p:sldId id="345" r:id="rId79"/>
    <p:sldId id="346" r:id="rId80"/>
    <p:sldId id="310" r:id="rId81"/>
    <p:sldId id="313"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0F64"/>
    <a:srgbClr val="CCFF33"/>
    <a:srgbClr val="9395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79592" autoAdjust="0"/>
  </p:normalViewPr>
  <p:slideViewPr>
    <p:cSldViewPr snapToGrid="0">
      <p:cViewPr varScale="1">
        <p:scale>
          <a:sx n="104" d="100"/>
          <a:sy n="104" d="100"/>
        </p:scale>
        <p:origin x="834" y="11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00" d="100"/>
          <a:sy n="100" d="100"/>
        </p:scale>
        <p:origin x="269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D1E5BE-5B4B-40C0-929D-E2CFA132AF37}" type="datetimeFigureOut">
              <a:rPr lang="en-US" smtClean="0"/>
              <a:t>8/2/2016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FBD334-F332-4069-927A-DC6594540D7E}" type="slidenum">
              <a:rPr lang="en-US" smtClean="0"/>
              <a:t>‹#›</a:t>
            </a:fld>
            <a:endParaRPr lang="en-US"/>
          </a:p>
        </p:txBody>
      </p:sp>
    </p:spTree>
    <p:extLst>
      <p:ext uri="{BB962C8B-B14F-4D97-AF65-F5344CB8AC3E}">
        <p14:creationId xmlns:p14="http://schemas.microsoft.com/office/powerpoint/2010/main" val="756557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1</a:t>
            </a:fld>
            <a:endParaRPr lang="en-US"/>
          </a:p>
        </p:txBody>
      </p:sp>
    </p:spTree>
    <p:extLst>
      <p:ext uri="{BB962C8B-B14F-4D97-AF65-F5344CB8AC3E}">
        <p14:creationId xmlns:p14="http://schemas.microsoft.com/office/powerpoint/2010/main" val="1183048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AutoNum type="arabicPeriod"/>
            </a:pPr>
            <a:r>
              <a:rPr lang="en-US" sz="1200" kern="1200" dirty="0">
                <a:solidFill>
                  <a:schemeClr val="tx1"/>
                </a:solidFill>
                <a:effectLst/>
                <a:latin typeface="+mn-lt"/>
                <a:ea typeface="+mn-ea"/>
                <a:cs typeface="+mn-cs"/>
              </a:rPr>
              <a:t>So the first</a:t>
            </a:r>
            <a:r>
              <a:rPr lang="en-US" sz="1200" kern="1200" baseline="0" dirty="0">
                <a:solidFill>
                  <a:schemeClr val="tx1"/>
                </a:solidFill>
                <a:effectLst/>
                <a:latin typeface="+mn-lt"/>
                <a:ea typeface="+mn-ea"/>
                <a:cs typeface="+mn-cs"/>
              </a:rPr>
              <a:t> idea was, how about we store a diffuse BRDF in the bottom </a:t>
            </a:r>
            <a:r>
              <a:rPr lang="en-US" sz="1200" kern="1200" baseline="0" dirty="0" err="1">
                <a:solidFill>
                  <a:schemeClr val="tx1"/>
                </a:solidFill>
                <a:effectLst/>
                <a:latin typeface="+mn-lt"/>
                <a:ea typeface="+mn-ea"/>
                <a:cs typeface="+mn-cs"/>
              </a:rPr>
              <a:t>mip</a:t>
            </a:r>
            <a:r>
              <a:rPr lang="en-US" sz="1200" kern="1200" baseline="0" dirty="0">
                <a:solidFill>
                  <a:schemeClr val="tx1"/>
                </a:solidFill>
                <a:effectLst/>
                <a:latin typeface="+mn-lt"/>
                <a:ea typeface="+mn-ea"/>
                <a:cs typeface="+mn-cs"/>
              </a:rPr>
              <a:t> of the reflection probes, and splat them into the scene as diffuse GI, just like we do with specular and reflections?</a:t>
            </a:r>
          </a:p>
          <a:p>
            <a:pPr marL="685800" lvl="1" indent="-228600">
              <a:buAutoNum type="arabicPeriod"/>
            </a:pPr>
            <a:r>
              <a:rPr lang="en-US" sz="1200" kern="1200" baseline="0" dirty="0">
                <a:solidFill>
                  <a:schemeClr val="tx1"/>
                </a:solidFill>
                <a:effectLst/>
                <a:latin typeface="+mn-lt"/>
                <a:ea typeface="+mn-ea"/>
                <a:cs typeface="+mn-cs"/>
              </a:rPr>
              <a:t>These probes would be applied with a spherical attenuation, like a point light. And we can even update the cube maps, </a:t>
            </a:r>
            <a:r>
              <a:rPr lang="en-US" sz="1200" kern="1200" baseline="0" dirty="0" err="1">
                <a:solidFill>
                  <a:schemeClr val="tx1"/>
                </a:solidFill>
                <a:effectLst/>
                <a:latin typeface="+mn-lt"/>
                <a:ea typeface="+mn-ea"/>
                <a:cs typeface="+mn-cs"/>
              </a:rPr>
              <a:t>downsample</a:t>
            </a:r>
            <a:r>
              <a:rPr lang="en-US" sz="1200" kern="1200" baseline="0" dirty="0">
                <a:solidFill>
                  <a:schemeClr val="tx1"/>
                </a:solidFill>
                <a:effectLst/>
                <a:latin typeface="+mn-lt"/>
                <a:ea typeface="+mn-ea"/>
                <a:cs typeface="+mn-cs"/>
              </a:rPr>
              <a:t>, and convolve them in on the fly for real-time GI!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FBD334-F332-4069-927A-DC6594540D7E}" type="slidenum">
              <a:rPr lang="en-US" smtClean="0"/>
              <a:t>10</a:t>
            </a:fld>
            <a:endParaRPr lang="en-US"/>
          </a:p>
        </p:txBody>
      </p:sp>
    </p:spTree>
    <p:extLst>
      <p:ext uri="{BB962C8B-B14F-4D97-AF65-F5344CB8AC3E}">
        <p14:creationId xmlns:p14="http://schemas.microsoft.com/office/powerpoint/2010/main" val="2409362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en-US" sz="1200" kern="1200" baseline="0" dirty="0">
                <a:solidFill>
                  <a:schemeClr val="tx1"/>
                </a:solidFill>
                <a:effectLst/>
                <a:latin typeface="+mn-lt"/>
                <a:ea typeface="+mn-ea"/>
                <a:cs typeface="+mn-cs"/>
              </a:rPr>
              <a:t>There are many artifacts with this simple approach, but the most obvious is occlusion of bounced light. Because everything within the attenuation uses the same color, things that should be occluded from the bounced light are not</a:t>
            </a:r>
            <a:r>
              <a:rPr lang="en-US" sz="1200" kern="1200" baseline="0" dirty="0" smtClean="0">
                <a:solidFill>
                  <a:schemeClr val="tx1"/>
                </a:solidFill>
                <a:effectLst/>
                <a:latin typeface="+mn-lt"/>
                <a:ea typeface="+mn-ea"/>
                <a:cs typeface="+mn-cs"/>
              </a:rPr>
              <a:t>.</a:t>
            </a:r>
          </a:p>
          <a:p>
            <a:pPr marL="457200" lvl="1" indent="0">
              <a:buNone/>
            </a:pPr>
            <a:endParaRPr lang="en-US" sz="1200" kern="1200" baseline="0" dirty="0">
              <a:solidFill>
                <a:schemeClr val="tx1"/>
              </a:solidFill>
              <a:effectLst/>
              <a:latin typeface="+mn-lt"/>
              <a:ea typeface="+mn-ea"/>
              <a:cs typeface="+mn-cs"/>
            </a:endParaRPr>
          </a:p>
          <a:p>
            <a:pPr marL="457200" lvl="1" indent="0">
              <a:buNone/>
            </a:pPr>
            <a:r>
              <a:rPr lang="en-US" sz="1200" kern="1200" baseline="0" dirty="0">
                <a:solidFill>
                  <a:schemeClr val="tx1"/>
                </a:solidFill>
                <a:effectLst/>
                <a:latin typeface="+mn-lt"/>
                <a:ea typeface="+mn-ea"/>
                <a:cs typeface="+mn-cs"/>
              </a:rPr>
              <a:t>It should look like this. We tried a couple of steps to address the issue. We started by surrounding the probe with a volume texture that contained a dimming factor to black out areas that should be occluded. This was sampled based on the relative position of the surface being evaluated. But even within areas that were not occluded there should be some difference in color, so we started storing a flat color multiplier to tint the irradiance we were sampling to match the local environment.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FBD334-F332-4069-927A-DC6594540D7E}" type="slidenum">
              <a:rPr lang="en-US" smtClean="0"/>
              <a:t>11</a:t>
            </a:fld>
            <a:endParaRPr lang="en-US"/>
          </a:p>
        </p:txBody>
      </p:sp>
    </p:spTree>
    <p:extLst>
      <p:ext uri="{BB962C8B-B14F-4D97-AF65-F5344CB8AC3E}">
        <p14:creationId xmlns:p14="http://schemas.microsoft.com/office/powerpoint/2010/main" val="3947403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were still several problems with this. The most obvious being that in the areas where probes don’t see, there was no lighting data to apply. Putting occlusion in the texture just resulted in dark areas that looked like shadows cast from the probe position, which has no relation to any light-casting object in the scene.</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12</a:t>
            </a:fld>
            <a:endParaRPr lang="en-US"/>
          </a:p>
        </p:txBody>
      </p:sp>
    </p:spTree>
    <p:extLst>
      <p:ext uri="{BB962C8B-B14F-4D97-AF65-F5344CB8AC3E}">
        <p14:creationId xmlns:p14="http://schemas.microsoft.com/office/powerpoint/2010/main" val="1231302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Eventually we</a:t>
            </a:r>
            <a:r>
              <a:rPr lang="en-US" baseline="0" dirty="0"/>
              <a:t> had to admit to ourselves what we really wanted was some form of irradiance volume. </a:t>
            </a:r>
            <a:r>
              <a:rPr lang="en-US" baseline="0" dirty="0" smtClean="0"/>
              <a:t>A uniform volume texture where </a:t>
            </a:r>
            <a:r>
              <a:rPr lang="en-US" baseline="0" dirty="0"/>
              <a:t>each voxel in the texture stores a complete representation of the incoming light</a:t>
            </a:r>
            <a:r>
              <a:rPr lang="en-US" baseline="0" dirty="0" smtClean="0"/>
              <a:t>. </a:t>
            </a:r>
            <a:r>
              <a:rPr lang="en-US" baseline="0" dirty="0"/>
              <a:t>Ideally we could just render a cube map for each point and store that data somehow.</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13</a:t>
            </a:fld>
            <a:endParaRPr lang="en-US"/>
          </a:p>
        </p:txBody>
      </p:sp>
    </p:spTree>
    <p:extLst>
      <p:ext uri="{BB962C8B-B14F-4D97-AF65-F5344CB8AC3E}">
        <p14:creationId xmlns:p14="http://schemas.microsoft.com/office/powerpoint/2010/main" val="2371452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for fun, lets run the numbers.</a:t>
            </a:r>
          </a:p>
          <a:p>
            <a:endParaRPr lang="en-US" dirty="0"/>
          </a:p>
          <a:p>
            <a:pPr marL="0" indent="0">
              <a:buNone/>
            </a:pPr>
            <a:r>
              <a:rPr lang="en-US" baseline="0" dirty="0"/>
              <a:t>In </a:t>
            </a:r>
            <a:r>
              <a:rPr lang="en-US" baseline="0" dirty="0" smtClean="0"/>
              <a:t>an example </a:t>
            </a:r>
            <a:r>
              <a:rPr lang="en-US" baseline="0" dirty="0"/>
              <a:t>level I looked at that’s not even that big we have 138 volumes. These are all different sizes and resolutions, but on average they are 40 </a:t>
            </a:r>
            <a:r>
              <a:rPr lang="en-US" baseline="0" dirty="0" err="1"/>
              <a:t>texels</a:t>
            </a:r>
            <a:r>
              <a:rPr lang="en-US" baseline="0" dirty="0"/>
              <a:t> wide in each dimension. Each voxel would need 6 faces rendered for a cube map</a:t>
            </a:r>
            <a:r>
              <a:rPr lang="en-US" baseline="0" dirty="0" smtClean="0"/>
              <a:t>.</a:t>
            </a:r>
          </a:p>
          <a:p>
            <a:pPr marL="0" indent="0">
              <a:buNone/>
            </a:pPr>
            <a:endParaRPr lang="en-US" baseline="0" dirty="0"/>
          </a:p>
          <a:p>
            <a:pPr marL="228600" indent="-228600">
              <a:buAutoNum type="arabicPeriod"/>
            </a:pPr>
            <a:r>
              <a:rPr lang="en-US" baseline="0" dirty="0"/>
              <a:t>Let’s pretend we get 60 fps when rendering these faces, 60 seconds in a minute comes to…</a:t>
            </a:r>
          </a:p>
          <a:p>
            <a:pPr marL="228600" indent="-228600">
              <a:buAutoNum type="arabicPeriod"/>
            </a:pPr>
            <a:r>
              <a:rPr lang="en-US" baseline="0" dirty="0"/>
              <a:t>A mere 15,000 minutes, or just about 10 days. So we can’t really do this. But the results would look great, wouldn’t they?</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14</a:t>
            </a:fld>
            <a:endParaRPr lang="en-US"/>
          </a:p>
        </p:txBody>
      </p:sp>
    </p:spTree>
    <p:extLst>
      <p:ext uri="{BB962C8B-B14F-4D97-AF65-F5344CB8AC3E}">
        <p14:creationId xmlns:p14="http://schemas.microsoft.com/office/powerpoint/2010/main" val="2334669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we’re thinking, how can we get cube maps from more vantage points? We could</a:t>
            </a:r>
            <a:r>
              <a:rPr lang="en-US" baseline="0" dirty="0"/>
              <a:t> </a:t>
            </a:r>
            <a:r>
              <a:rPr lang="en-US" baseline="0" dirty="0" err="1"/>
              <a:t>reproject</a:t>
            </a:r>
            <a:r>
              <a:rPr lang="en-US" baseline="0" dirty="0"/>
              <a:t> the reflection probes we already have into each voxels space! Even better, we can combine the visibility from all of the nearby probes to fill in the visibility gaps from any given spot. And if there’s a dark corner somewhere we can’t see into, we can add even more probes just for visibility and throw away the reflections before they get to game if we don’t need them.</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15</a:t>
            </a:fld>
            <a:endParaRPr lang="en-US"/>
          </a:p>
        </p:txBody>
      </p:sp>
    </p:spTree>
    <p:extLst>
      <p:ext uri="{BB962C8B-B14F-4D97-AF65-F5344CB8AC3E}">
        <p14:creationId xmlns:p14="http://schemas.microsoft.com/office/powerpoint/2010/main" val="2003041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H</a:t>
            </a:r>
            <a:r>
              <a:rPr lang="en-US" sz="1200" kern="1200" baseline="0" dirty="0" smtClean="0">
                <a:solidFill>
                  <a:schemeClr val="tx1"/>
                </a:solidFill>
                <a:effectLst/>
                <a:latin typeface="+mn-lt"/>
                <a:ea typeface="+mn-ea"/>
                <a:cs typeface="+mn-cs"/>
              </a:rPr>
              <a:t>ere’s an actual example of how </a:t>
            </a:r>
            <a:r>
              <a:rPr lang="en-US" sz="1200" kern="1200" baseline="0" dirty="0">
                <a:solidFill>
                  <a:schemeClr val="tx1"/>
                </a:solidFill>
                <a:effectLst/>
                <a:latin typeface="+mn-lt"/>
                <a:ea typeface="+mn-ea"/>
                <a:cs typeface="+mn-cs"/>
              </a:rPr>
              <a:t>we build our views from each voxel. We fire up to 4096 rays into the environment from each voxel. For each hit point, we look through the 15 closest neighbors and see who has visibility to that point. We can use the depth map from the cube map renders to see who has visibility. The best neighbor is chosen and color data is sampled and inserted into our image.</a:t>
            </a:r>
          </a:p>
          <a:p>
            <a:pPr lvl="1"/>
            <a:endParaRPr lang="en-US" sz="1200" kern="1200" baseline="0" dirty="0">
              <a:solidFill>
                <a:schemeClr val="tx1"/>
              </a:solidFill>
              <a:effectLst/>
              <a:latin typeface="+mn-lt"/>
              <a:ea typeface="+mn-ea"/>
              <a:cs typeface="+mn-cs"/>
            </a:endParaRPr>
          </a:p>
          <a:p>
            <a:pPr marL="685800" lvl="1" indent="-228600">
              <a:buAutoNum type="arabicPeriod"/>
            </a:pPr>
            <a:r>
              <a:rPr lang="en-US" sz="1200" kern="1200" baseline="0" dirty="0">
                <a:solidFill>
                  <a:schemeClr val="tx1"/>
                </a:solidFill>
                <a:effectLst/>
                <a:latin typeface="+mn-lt"/>
                <a:ea typeface="+mn-ea"/>
                <a:cs typeface="+mn-cs"/>
              </a:rPr>
              <a:t>In this debugging tool we can see the results. A couple of the neighbor cubes are shown on the right. On the top left is the accumulated image. On the bottom left is a color code showing which probe each sample came from. The closest probe is white, with further probes ranging from green to red. Samples that didn’t have visibility from any probe will be </a:t>
            </a:r>
            <a:r>
              <a:rPr lang="en-US" sz="1200" kern="1200" baseline="0" dirty="0" smtClean="0">
                <a:solidFill>
                  <a:schemeClr val="tx1"/>
                </a:solidFill>
                <a:effectLst/>
                <a:latin typeface="+mn-lt"/>
                <a:ea typeface="+mn-ea"/>
                <a:cs typeface="+mn-cs"/>
              </a:rPr>
              <a:t>in-painted with the average </a:t>
            </a:r>
            <a:r>
              <a:rPr lang="en-US" sz="1200" kern="1200" baseline="0" dirty="0">
                <a:solidFill>
                  <a:schemeClr val="tx1"/>
                </a:solidFill>
                <a:effectLst/>
                <a:latin typeface="+mn-lt"/>
                <a:ea typeface="+mn-ea"/>
                <a:cs typeface="+mn-cs"/>
              </a:rPr>
              <a:t>of all the other </a:t>
            </a:r>
            <a:r>
              <a:rPr lang="en-US" sz="1200" kern="1200" baseline="0" dirty="0" smtClean="0">
                <a:solidFill>
                  <a:schemeClr val="tx1"/>
                </a:solidFill>
                <a:effectLst/>
                <a:latin typeface="+mn-lt"/>
                <a:ea typeface="+mn-ea"/>
                <a:cs typeface="+mn-cs"/>
              </a:rPr>
              <a:t>samples on that face of the cube map.</a:t>
            </a: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FBD334-F332-4069-927A-DC6594540D7E}" type="slidenum">
              <a:rPr lang="en-US" smtClean="0"/>
              <a:t>16</a:t>
            </a:fld>
            <a:endParaRPr lang="en-US"/>
          </a:p>
        </p:txBody>
      </p:sp>
    </p:spTree>
    <p:extLst>
      <p:ext uri="{BB962C8B-B14F-4D97-AF65-F5344CB8AC3E}">
        <p14:creationId xmlns:p14="http://schemas.microsoft.com/office/powerpoint/2010/main" val="2322332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help you visualize</a:t>
            </a:r>
            <a:r>
              <a:rPr lang="en-US" baseline="0" dirty="0" smtClean="0"/>
              <a:t> this, I’ll step through a few sample rays in this imaginary line-drawing room. </a:t>
            </a:r>
            <a:r>
              <a:rPr lang="en-US" dirty="0" smtClean="0"/>
              <a:t>In </a:t>
            </a:r>
            <a:r>
              <a:rPr lang="en-US" dirty="0"/>
              <a:t>this example, lets say</a:t>
            </a:r>
            <a:r>
              <a:rPr lang="en-US" baseline="0" dirty="0"/>
              <a:t> we’re trying to build the image for what’s visible to the voxel highlighted by the large orange dot. So we fire a few rays out into the environment</a:t>
            </a:r>
            <a:r>
              <a:rPr lang="en-US" baseline="0" dirty="0" smtClean="0"/>
              <a:t>. I’ve chosen to only look at three of them in this example. </a:t>
            </a:r>
            <a:r>
              <a:rPr lang="en-US" baseline="0" dirty="0"/>
              <a:t>Lets look at the ray that hits the center obstacle first.</a:t>
            </a:r>
          </a:p>
          <a:p>
            <a:endParaRPr lang="en-US" baseline="0" dirty="0"/>
          </a:p>
          <a:p>
            <a:pPr marL="228600" indent="-228600">
              <a:buAutoNum type="arabicPeriod"/>
            </a:pPr>
            <a:r>
              <a:rPr lang="en-US" baseline="0" dirty="0"/>
              <a:t>This surface is in direct view of the reflection probe in the center of the room, so we can draw color data from it. Next lets look at the ray that hits the wall on the right.</a:t>
            </a:r>
          </a:p>
          <a:p>
            <a:pPr marL="228600" indent="-228600">
              <a:buAutoNum type="arabicPeriod"/>
            </a:pPr>
            <a:r>
              <a:rPr lang="en-US" baseline="0" dirty="0"/>
              <a:t>The central probe can’t see this spot on the wall because there’s a circle-type-thing blocking visibility. Although there is a probe in the hallway outside that can see this spot through the open door so we get color data from there.</a:t>
            </a:r>
          </a:p>
          <a:p>
            <a:pPr marL="228600" indent="-228600">
              <a:buAutoNum type="arabicPeriod"/>
            </a:pPr>
            <a:r>
              <a:rPr lang="en-US" baseline="0" dirty="0"/>
              <a:t>For the last ray there’s a big rectangle in the way and neither of the probes can see this corner. Luckily our lighting artist has placed what we call a “virtual” probe back there to solve the problem, highlighted in red. These are probes that are hand placed to improve visibility in areas, but the cube maps they generate are only used for collecting GI data and are never exported to game as reflections.</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17</a:t>
            </a:fld>
            <a:endParaRPr lang="en-US"/>
          </a:p>
        </p:txBody>
      </p:sp>
    </p:spTree>
    <p:extLst>
      <p:ext uri="{BB962C8B-B14F-4D97-AF65-F5344CB8AC3E}">
        <p14:creationId xmlns:p14="http://schemas.microsoft.com/office/powerpoint/2010/main" val="3778950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We evaluate probes in order of </a:t>
            </a:r>
            <a:r>
              <a:rPr lang="en-US" sz="1200" kern="1200" dirty="0" smtClean="0">
                <a:solidFill>
                  <a:schemeClr val="tx1"/>
                </a:solidFill>
                <a:effectLst/>
                <a:latin typeface="+mn-lt"/>
                <a:ea typeface="+mn-ea"/>
                <a:cs typeface="+mn-cs"/>
              </a:rPr>
              <a:t>distance. Closer probes should have a clearer and more accurate</a:t>
            </a:r>
            <a:r>
              <a:rPr lang="en-US" sz="1200" kern="1200" baseline="0" dirty="0" smtClean="0">
                <a:solidFill>
                  <a:schemeClr val="tx1"/>
                </a:solidFill>
                <a:effectLst/>
                <a:latin typeface="+mn-lt"/>
                <a:ea typeface="+mn-ea"/>
                <a:cs typeface="+mn-cs"/>
              </a:rPr>
              <a:t> view of the target area.</a:t>
            </a:r>
          </a:p>
          <a:p>
            <a:pPr lvl="1"/>
            <a:endParaRPr lang="en-US" sz="1200" kern="1200" baseline="0" dirty="0" smtClean="0">
              <a:solidFill>
                <a:schemeClr val="tx1"/>
              </a:solidFill>
              <a:effectLst/>
              <a:latin typeface="+mn-lt"/>
              <a:ea typeface="+mn-ea"/>
              <a:cs typeface="+mn-cs"/>
            </a:endParaRPr>
          </a:p>
          <a:p>
            <a:pPr lvl="1"/>
            <a:r>
              <a:rPr lang="en-US" sz="1200" kern="1200" baseline="0" dirty="0" smtClean="0">
                <a:solidFill>
                  <a:schemeClr val="tx1"/>
                </a:solidFill>
                <a:effectLst/>
                <a:latin typeface="+mn-lt"/>
                <a:ea typeface="+mn-ea"/>
                <a:cs typeface="+mn-cs"/>
              </a:rPr>
              <a:t>We briefly experimented with having the neighbors sorted by relative view angle.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did </a:t>
            </a:r>
            <a:r>
              <a:rPr lang="en-US" sz="1200" kern="1200" dirty="0">
                <a:solidFill>
                  <a:schemeClr val="tx1"/>
                </a:solidFill>
                <a:effectLst/>
                <a:latin typeface="+mn-lt"/>
                <a:ea typeface="+mn-ea"/>
                <a:cs typeface="+mn-cs"/>
              </a:rPr>
              <a:t>this because the </a:t>
            </a:r>
            <a:r>
              <a:rPr lang="en-US" sz="1200" kern="1200" dirty="0" err="1">
                <a:solidFill>
                  <a:schemeClr val="tx1"/>
                </a:solidFill>
                <a:effectLst/>
                <a:latin typeface="+mn-lt"/>
                <a:ea typeface="+mn-ea"/>
                <a:cs typeface="+mn-cs"/>
              </a:rPr>
              <a:t>specularity</a:t>
            </a:r>
            <a:r>
              <a:rPr lang="en-US" sz="1200" kern="1200" baseline="0" dirty="0">
                <a:solidFill>
                  <a:schemeClr val="tx1"/>
                </a:solidFill>
                <a:effectLst/>
                <a:latin typeface="+mn-lt"/>
                <a:ea typeface="+mn-ea"/>
                <a:cs typeface="+mn-cs"/>
              </a:rPr>
              <a:t> of the surface will be incorrect for the shifted viewpoint, and we’ll get incorrect distorted caustics. We disable direct specular from lights, but we can’t disable specular reflections or metallic surfaces will appear black. So by minimizing angular differences we minimize the issue</a:t>
            </a:r>
            <a:r>
              <a:rPr lang="en-US" sz="1200" kern="1200" baseline="0" dirty="0" smtClean="0">
                <a:solidFill>
                  <a:schemeClr val="tx1"/>
                </a:solidFill>
                <a:effectLst/>
                <a:latin typeface="+mn-lt"/>
                <a:ea typeface="+mn-ea"/>
                <a:cs typeface="+mn-cs"/>
              </a:rPr>
              <a:t>. However the issue was still present and we eventually solved it by ignoring the view angle when rendering the reflections within the cube map. We bash the view angle to match the surface angle, meaning reflections-of-reflections for intermediate bounces are incorrect, but at least they’re consistent from one probe to the next and don’t cause seams between choosing one over another. Then we do a final pass to render the cube maps with correct reflections which you’ll see in-game.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FBD334-F332-4069-927A-DC6594540D7E}" type="slidenum">
              <a:rPr lang="en-US" smtClean="0"/>
              <a:t>18</a:t>
            </a:fld>
            <a:endParaRPr lang="en-US"/>
          </a:p>
        </p:txBody>
      </p:sp>
    </p:spTree>
    <p:extLst>
      <p:ext uri="{BB962C8B-B14F-4D97-AF65-F5344CB8AC3E}">
        <p14:creationId xmlns:p14="http://schemas.microsoft.com/office/powerpoint/2010/main" val="3335038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Ray</a:t>
            </a:r>
            <a:r>
              <a:rPr lang="en-US" sz="1200" kern="1200" baseline="0" dirty="0" smtClean="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hits are </a:t>
            </a:r>
            <a:r>
              <a:rPr lang="en-US" sz="1200" kern="1200" baseline="0" dirty="0" err="1">
                <a:solidFill>
                  <a:schemeClr val="tx1"/>
                </a:solidFill>
                <a:effectLst/>
                <a:latin typeface="+mn-lt"/>
                <a:ea typeface="+mn-ea"/>
                <a:cs typeface="+mn-cs"/>
              </a:rPr>
              <a:t>reprojected</a:t>
            </a:r>
            <a:r>
              <a:rPr lang="en-US" sz="1200" kern="1200" baseline="0" dirty="0">
                <a:solidFill>
                  <a:schemeClr val="tx1"/>
                </a:solidFill>
                <a:effectLst/>
                <a:latin typeface="+mn-lt"/>
                <a:ea typeface="+mn-ea"/>
                <a:cs typeface="+mn-cs"/>
              </a:rPr>
              <a:t> into each probe’s view </a:t>
            </a:r>
            <a:r>
              <a:rPr lang="en-US" sz="1200" kern="1200" baseline="0" dirty="0" smtClean="0">
                <a:solidFill>
                  <a:schemeClr val="tx1"/>
                </a:solidFill>
                <a:effectLst/>
                <a:latin typeface="+mn-lt"/>
                <a:ea typeface="+mn-ea"/>
                <a:cs typeface="+mn-cs"/>
              </a:rPr>
              <a:t>space</a:t>
            </a:r>
          </a:p>
          <a:p>
            <a:pPr lvl="1"/>
            <a:r>
              <a:rPr lang="en-US" sz="1200" kern="1200" baseline="0" dirty="0" smtClean="0">
                <a:solidFill>
                  <a:schemeClr val="tx1"/>
                </a:solidFill>
                <a:effectLst/>
                <a:latin typeface="+mn-lt"/>
                <a:ea typeface="+mn-ea"/>
                <a:cs typeface="+mn-cs"/>
              </a:rPr>
              <a:t>The initial ray is a cone defined by the direction and total number of samples.</a:t>
            </a:r>
            <a:endParaRPr lang="en-US" sz="1200" kern="1200" baseline="0" dirty="0">
              <a:solidFill>
                <a:schemeClr val="tx1"/>
              </a:solidFill>
              <a:effectLst/>
              <a:latin typeface="+mn-lt"/>
              <a:ea typeface="+mn-ea"/>
              <a:cs typeface="+mn-cs"/>
            </a:endParaRPr>
          </a:p>
          <a:p>
            <a:pPr lvl="1"/>
            <a:r>
              <a:rPr lang="en-US" sz="1200" kern="1200" baseline="0" dirty="0">
                <a:solidFill>
                  <a:schemeClr val="tx1"/>
                </a:solidFill>
                <a:effectLst/>
                <a:latin typeface="+mn-lt"/>
                <a:ea typeface="+mn-ea"/>
                <a:cs typeface="+mn-cs"/>
              </a:rPr>
              <a:t>Angle of incidence and distance define a </a:t>
            </a:r>
            <a:r>
              <a:rPr lang="en-US" sz="1200" kern="1200" baseline="0" dirty="0" smtClean="0">
                <a:solidFill>
                  <a:schemeClr val="tx1"/>
                </a:solidFill>
                <a:effectLst/>
                <a:latin typeface="+mn-lt"/>
                <a:ea typeface="+mn-ea"/>
                <a:cs typeface="+mn-cs"/>
              </a:rPr>
              <a:t>cone in probe space, </a:t>
            </a:r>
            <a:r>
              <a:rPr lang="en-US" sz="1200" kern="1200" baseline="0" dirty="0">
                <a:solidFill>
                  <a:schemeClr val="tx1"/>
                </a:solidFill>
                <a:effectLst/>
                <a:latin typeface="+mn-lt"/>
                <a:ea typeface="+mn-ea"/>
                <a:cs typeface="+mn-cs"/>
              </a:rPr>
              <a:t>which in turn define a </a:t>
            </a:r>
            <a:r>
              <a:rPr lang="en-US" sz="1200" kern="1200" baseline="0" dirty="0" err="1">
                <a:solidFill>
                  <a:schemeClr val="tx1"/>
                </a:solidFill>
                <a:effectLst/>
                <a:latin typeface="+mn-lt"/>
                <a:ea typeface="+mn-ea"/>
                <a:cs typeface="+mn-cs"/>
              </a:rPr>
              <a:t>mip</a:t>
            </a:r>
            <a:r>
              <a:rPr lang="en-US" sz="1200" kern="1200" baseline="0" dirty="0">
                <a:solidFill>
                  <a:schemeClr val="tx1"/>
                </a:solidFill>
                <a:effectLst/>
                <a:latin typeface="+mn-lt"/>
                <a:ea typeface="+mn-ea"/>
                <a:cs typeface="+mn-cs"/>
              </a:rPr>
              <a:t> level to look </a:t>
            </a:r>
            <a:r>
              <a:rPr lang="en-US" sz="1200" kern="1200" baseline="0" dirty="0" smtClean="0">
                <a:solidFill>
                  <a:schemeClr val="tx1"/>
                </a:solidFill>
                <a:effectLst/>
                <a:latin typeface="+mn-lt"/>
                <a:ea typeface="+mn-ea"/>
                <a:cs typeface="+mn-cs"/>
              </a:rPr>
              <a:t>at</a:t>
            </a: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FBD334-F332-4069-927A-DC6594540D7E}" type="slidenum">
              <a:rPr lang="en-US" smtClean="0"/>
              <a:t>19</a:t>
            </a:fld>
            <a:endParaRPr lang="en-US"/>
          </a:p>
        </p:txBody>
      </p:sp>
    </p:spTree>
    <p:extLst>
      <p:ext uri="{BB962C8B-B14F-4D97-AF65-F5344CB8AC3E}">
        <p14:creationId xmlns:p14="http://schemas.microsoft.com/office/powerpoint/2010/main" val="491678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I’m going to introduce our all new approach</a:t>
            </a:r>
            <a:r>
              <a:rPr lang="en-US" baseline="0" dirty="0"/>
              <a:t> to global illumination that we’ve developed. It is very similar to the traditional concept of irradiance volumes, where GI color data is stored in a volume texture. However, our implementation differs from those presented in previous years in that the texture data and runtime processing are extremely lightweight. </a:t>
            </a:r>
            <a:r>
              <a:rPr lang="en-US" baseline="0" dirty="0" smtClean="0"/>
              <a:t>Only three textures of </a:t>
            </a:r>
            <a:r>
              <a:rPr lang="en-US" baseline="0" dirty="0"/>
              <a:t>color data is stored in the </a:t>
            </a:r>
            <a:r>
              <a:rPr lang="en-US" baseline="0" dirty="0" smtClean="0"/>
              <a:t>volumes </a:t>
            </a:r>
            <a:r>
              <a:rPr lang="en-US" baseline="0" dirty="0"/>
              <a:t>and leaking is prevented by carefully placed </a:t>
            </a:r>
            <a:r>
              <a:rPr lang="en-US" baseline="0" dirty="0" smtClean="0"/>
              <a:t>soft convex shapes for attenuation. </a:t>
            </a:r>
            <a:r>
              <a:rPr lang="en-US" baseline="0" dirty="0"/>
              <a:t>Additionally, the pre-computation, or “baking” of this data is very fast because we make use of our reflection probes in a technique that is similar to traditional image-based lighting.</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2</a:t>
            </a:fld>
            <a:endParaRPr lang="en-US"/>
          </a:p>
        </p:txBody>
      </p:sp>
    </p:spTree>
    <p:extLst>
      <p:ext uri="{BB962C8B-B14F-4D97-AF65-F5344CB8AC3E}">
        <p14:creationId xmlns:p14="http://schemas.microsoft.com/office/powerpoint/2010/main" val="4148793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baseline="0" dirty="0" smtClean="0">
                <a:solidFill>
                  <a:schemeClr val="tx1"/>
                </a:solidFill>
                <a:effectLst/>
                <a:latin typeface="+mn-lt"/>
                <a:ea typeface="+mn-ea"/>
                <a:cs typeface="+mn-cs"/>
              </a:rPr>
              <a:t>Visibility </a:t>
            </a:r>
            <a:r>
              <a:rPr lang="en-US" sz="1200" kern="1200" baseline="0" dirty="0">
                <a:solidFill>
                  <a:schemeClr val="tx1"/>
                </a:solidFill>
                <a:effectLst/>
                <a:latin typeface="+mn-lt"/>
                <a:ea typeface="+mn-ea"/>
                <a:cs typeface="+mn-cs"/>
              </a:rPr>
              <a:t>is evaluated using depth </a:t>
            </a:r>
            <a:r>
              <a:rPr lang="en-US" sz="1200" kern="1200" baseline="0" dirty="0" smtClean="0">
                <a:solidFill>
                  <a:schemeClr val="tx1"/>
                </a:solidFill>
                <a:effectLst/>
                <a:latin typeface="+mn-lt"/>
                <a:ea typeface="+mn-ea"/>
                <a:cs typeface="+mn-cs"/>
              </a:rPr>
              <a:t>pyramid, then a sample is made.</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20</a:t>
            </a:fld>
            <a:endParaRPr lang="en-US"/>
          </a:p>
        </p:txBody>
      </p:sp>
    </p:spTree>
    <p:extLst>
      <p:ext uri="{BB962C8B-B14F-4D97-AF65-F5344CB8AC3E}">
        <p14:creationId xmlns:p14="http://schemas.microsoft.com/office/powerpoint/2010/main" val="3984086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a:t>
            </a:r>
            <a:r>
              <a:rPr lang="en-US" baseline="0" dirty="0" smtClean="0"/>
              <a:t> example of a cube map waiting to be filled in by color data. Each little cell represents a sample ray we fired.</a:t>
            </a:r>
          </a:p>
          <a:p>
            <a:endParaRPr lang="en-US" baseline="0" dirty="0" smtClean="0"/>
          </a:p>
          <a:p>
            <a:pPr marL="228600" indent="-228600">
              <a:buAutoNum type="arabicPeriod"/>
            </a:pPr>
            <a:r>
              <a:rPr lang="en-US" baseline="0" dirty="0" smtClean="0"/>
              <a:t>I’ve highlighted one ray in particular. For that ray, we’ll loop through a sorted list of all the candidate neighbor probes, stopping when we find one that can see the intersection point.</a:t>
            </a:r>
          </a:p>
          <a:p>
            <a:pPr marL="228600" indent="-228600">
              <a:buAutoNum type="arabicPeriod"/>
            </a:pPr>
            <a:r>
              <a:rPr lang="en-US" dirty="0" smtClean="0"/>
              <a:t>To</a:t>
            </a:r>
            <a:r>
              <a:rPr lang="en-US" baseline="0" dirty="0" smtClean="0"/>
              <a:t> see if we have visibility to the intersection point, we check the depth at that projected location. The relative distances of the probe and the voxel from the intersection point define an area within the cube map. We’ll check the appropriate </a:t>
            </a:r>
            <a:r>
              <a:rPr lang="en-US" baseline="0" dirty="0" err="1" smtClean="0"/>
              <a:t>mip</a:t>
            </a:r>
            <a:r>
              <a:rPr lang="en-US" baseline="0" dirty="0" smtClean="0"/>
              <a:t> in the depth pyramid to determine visibility.</a:t>
            </a:r>
            <a:endParaRPr lang="en-US" dirty="0" smtClean="0"/>
          </a:p>
        </p:txBody>
      </p:sp>
      <p:sp>
        <p:nvSpPr>
          <p:cNvPr id="4" name="Slide Number Placeholder 3"/>
          <p:cNvSpPr>
            <a:spLocks noGrp="1"/>
          </p:cNvSpPr>
          <p:nvPr>
            <p:ph type="sldNum" sz="quarter" idx="10"/>
          </p:nvPr>
        </p:nvSpPr>
        <p:spPr/>
        <p:txBody>
          <a:bodyPr/>
          <a:lstStyle/>
          <a:p>
            <a:fld id="{D0FBD334-F332-4069-927A-DC6594540D7E}" type="slidenum">
              <a:rPr lang="en-US" smtClean="0"/>
              <a:t>21</a:t>
            </a:fld>
            <a:endParaRPr lang="en-US"/>
          </a:p>
        </p:txBody>
      </p:sp>
    </p:spTree>
    <p:extLst>
      <p:ext uri="{BB962C8B-B14F-4D97-AF65-F5344CB8AC3E}">
        <p14:creationId xmlns:p14="http://schemas.microsoft.com/office/powerpoint/2010/main" val="3759038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here’s the math where we</a:t>
            </a:r>
            <a:r>
              <a:rPr lang="en-US" baseline="0" dirty="0" smtClean="0"/>
              <a:t> select which </a:t>
            </a:r>
            <a:r>
              <a:rPr lang="en-US" baseline="0" dirty="0" err="1" smtClean="0"/>
              <a:t>mip</a:t>
            </a:r>
            <a:r>
              <a:rPr lang="en-US" baseline="0" dirty="0" smtClean="0"/>
              <a:t> to finally look at. We take the </a:t>
            </a:r>
            <a:r>
              <a:rPr lang="en-US" baseline="0" dirty="0" err="1" smtClean="0"/>
              <a:t>uv</a:t>
            </a:r>
            <a:r>
              <a:rPr lang="en-US" baseline="0" dirty="0" smtClean="0"/>
              <a:t> into the probe </a:t>
            </a:r>
            <a:r>
              <a:rPr lang="en-US" baseline="0" dirty="0" err="1" smtClean="0"/>
              <a:t>cubemap</a:t>
            </a:r>
            <a:r>
              <a:rPr lang="en-US" baseline="0" dirty="0" smtClean="0"/>
              <a:t> and the relative distances from the probe and voxel as inputs. The solid angle of the sample relative to the voxel is defined by how many rays we’re firing. Then the relative distances allow us to derive the solid angle relative to the probe. This in turn defines which </a:t>
            </a:r>
            <a:r>
              <a:rPr lang="en-US" baseline="0" dirty="0" err="1" smtClean="0"/>
              <a:t>mip</a:t>
            </a:r>
            <a:r>
              <a:rPr lang="en-US" baseline="0" dirty="0" smtClean="0"/>
              <a:t> level we should sample from, where we’ve pre-convolved the incoming light.</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22</a:t>
            </a:fld>
            <a:endParaRPr lang="en-US"/>
          </a:p>
        </p:txBody>
      </p:sp>
    </p:spTree>
    <p:extLst>
      <p:ext uri="{BB962C8B-B14F-4D97-AF65-F5344CB8AC3E}">
        <p14:creationId xmlns:p14="http://schemas.microsoft.com/office/powerpoint/2010/main" val="2296924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a:t>
            </a:r>
            <a:r>
              <a:rPr lang="en-US" baseline="0" dirty="0"/>
              <a:t> the biggest benefit to this is we can leverage the hardware rendering of the scene, through the real engine rendering pipeline to produce the color data. We can get more light bounces by re-rendering with the data calculated so far and re-sampling. Since the geometry isn’t changing we only have to do one </a:t>
            </a:r>
            <a:r>
              <a:rPr lang="en-US" baseline="0" dirty="0" err="1"/>
              <a:t>raycast</a:t>
            </a:r>
            <a:r>
              <a:rPr lang="en-US" baseline="0" dirty="0"/>
              <a:t> at the beginning and remember where our samples are coming from. That means additional bounces take a fraction of the time the first bounce takes.</a:t>
            </a:r>
          </a:p>
          <a:p>
            <a:endParaRPr lang="en-US" baseline="0" dirty="0"/>
          </a:p>
          <a:p>
            <a:r>
              <a:rPr lang="en-US" baseline="0" dirty="0"/>
              <a:t>The next question is how do we store this data in the irradiance volume.</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23</a:t>
            </a:fld>
            <a:endParaRPr lang="en-US"/>
          </a:p>
        </p:txBody>
      </p:sp>
    </p:spTree>
    <p:extLst>
      <p:ext uri="{BB962C8B-B14F-4D97-AF65-F5344CB8AC3E}">
        <p14:creationId xmlns:p14="http://schemas.microsoft.com/office/powerpoint/2010/main" val="982494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Of course we started with a flat color, which was obviously inadequate because it completely lacks directionality</a:t>
            </a:r>
            <a:r>
              <a:rPr lang="en-US" sz="1200" kern="1200" baseline="0" dirty="0">
                <a:solidFill>
                  <a:schemeClr val="tx1"/>
                </a:solidFill>
                <a:effectLst/>
                <a:latin typeface="+mn-lt"/>
                <a:ea typeface="+mn-ea"/>
                <a:cs typeface="+mn-cs"/>
              </a:rPr>
              <a:t> and therefore definition of surface</a:t>
            </a:r>
            <a:r>
              <a:rPr lang="en-US" sz="1200" kern="1200" baseline="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FBD334-F332-4069-927A-DC6594540D7E}" type="slidenum">
              <a:rPr lang="en-US" smtClean="0"/>
              <a:t>24</a:t>
            </a:fld>
            <a:endParaRPr lang="en-US"/>
          </a:p>
        </p:txBody>
      </p:sp>
    </p:spTree>
    <p:extLst>
      <p:ext uri="{BB962C8B-B14F-4D97-AF65-F5344CB8AC3E}">
        <p14:creationId xmlns:p14="http://schemas.microsoft.com/office/powerpoint/2010/main" val="1750486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en-US" sz="1200" kern="1200" baseline="0" dirty="0" smtClean="0">
                <a:solidFill>
                  <a:schemeClr val="tx1"/>
                </a:solidFill>
                <a:effectLst/>
                <a:latin typeface="+mn-lt"/>
                <a:ea typeface="+mn-ea"/>
                <a:cs typeface="+mn-cs"/>
              </a:rPr>
              <a:t>Next </a:t>
            </a:r>
            <a:r>
              <a:rPr lang="en-US" sz="1200" kern="1200" baseline="0" dirty="0">
                <a:solidFill>
                  <a:schemeClr val="tx1"/>
                </a:solidFill>
                <a:effectLst/>
                <a:latin typeface="+mn-lt"/>
                <a:ea typeface="+mn-ea"/>
                <a:cs typeface="+mn-cs"/>
              </a:rPr>
              <a:t>we tried the same format we used for light maps, known as ambient / highlight / direction. This is where a base color is stored as well as a highlight color and the direction it’s coming from. No only is there the issue that this doesn’t have much detail, and the entire back hemisphere of normal is a flat color,</a:t>
            </a:r>
          </a:p>
          <a:p>
            <a:pPr marL="685800" lvl="1" indent="-228600">
              <a:buAutoNum type="arabicPeriod"/>
            </a:pPr>
            <a:r>
              <a:rPr lang="en-US" sz="1200" kern="1200" baseline="0" dirty="0">
                <a:solidFill>
                  <a:schemeClr val="tx1"/>
                </a:solidFill>
                <a:effectLst/>
                <a:latin typeface="+mn-lt"/>
                <a:ea typeface="+mn-ea"/>
                <a:cs typeface="+mn-cs"/>
              </a:rPr>
              <a:t>Also there’s a serious artifact when the direction changes dramatically from one voxel to the next, resulting in discontinuities that look like water stains. </a:t>
            </a:r>
            <a:r>
              <a:rPr lang="en-US" sz="1200" kern="1200" baseline="0" dirty="0" smtClean="0">
                <a:solidFill>
                  <a:schemeClr val="tx1"/>
                </a:solidFill>
                <a:effectLst/>
                <a:latin typeface="+mn-lt"/>
                <a:ea typeface="+mn-ea"/>
                <a:cs typeface="+mn-cs"/>
              </a:rPr>
              <a:t>This </a:t>
            </a:r>
            <a:r>
              <a:rPr lang="en-US" sz="1200" kern="1200" baseline="0" dirty="0">
                <a:solidFill>
                  <a:schemeClr val="tx1"/>
                </a:solidFill>
                <a:effectLst/>
                <a:latin typeface="+mn-lt"/>
                <a:ea typeface="+mn-ea"/>
                <a:cs typeface="+mn-cs"/>
              </a:rPr>
              <a:t>can be solved by doing neighbor samples separately and blending after evaluating the normal, but we liked out performance boost from just using hardware trilinear filtering</a:t>
            </a:r>
            <a:r>
              <a:rPr lang="en-US" sz="1200" kern="1200" baseline="0" dirty="0" smtClean="0">
                <a:solidFill>
                  <a:schemeClr val="tx1"/>
                </a:solidFill>
                <a:effectLst/>
                <a:latin typeface="+mn-lt"/>
                <a:ea typeface="+mn-ea"/>
                <a:cs typeface="+mn-cs"/>
              </a:rPr>
              <a:t>. We also tried solving this by smoothing out changes in the direction, but it lost too much detail.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FBD334-F332-4069-927A-DC6594540D7E}" type="slidenum">
              <a:rPr lang="en-US" smtClean="0"/>
              <a:t>25</a:t>
            </a:fld>
            <a:endParaRPr lang="en-US"/>
          </a:p>
        </p:txBody>
      </p:sp>
    </p:spTree>
    <p:extLst>
      <p:ext uri="{BB962C8B-B14F-4D97-AF65-F5344CB8AC3E}">
        <p14:creationId xmlns:p14="http://schemas.microsoft.com/office/powerpoint/2010/main" val="1902607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en-US" sz="1200" kern="1200" baseline="0" dirty="0" smtClean="0">
                <a:solidFill>
                  <a:schemeClr val="tx1"/>
                </a:solidFill>
                <a:effectLst/>
                <a:latin typeface="+mn-lt"/>
                <a:ea typeface="+mn-ea"/>
                <a:cs typeface="+mn-cs"/>
              </a:rPr>
              <a:t>The </a:t>
            </a:r>
            <a:r>
              <a:rPr lang="en-US" sz="1200" kern="1200" baseline="0" dirty="0">
                <a:solidFill>
                  <a:schemeClr val="tx1"/>
                </a:solidFill>
                <a:effectLst/>
                <a:latin typeface="+mn-lt"/>
                <a:ea typeface="+mn-ea"/>
                <a:cs typeface="+mn-cs"/>
              </a:rPr>
              <a:t>next format we tried was second-order spherical harmonic, which is a four-component spherical harmonic. This lets you bend the colors back and forth along each axis and also control the amount overall. But if you have a bright spot coming from opposite directions and nowhere else, for example, it can’t represent this. If we were to go up an order for a third-order SH, that would be nine whole texture samples, which we didn’t like the sound of at all</a:t>
            </a:r>
            <a:r>
              <a:rPr lang="en-US" sz="1200" kern="1200" baseline="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FBD334-F332-4069-927A-DC6594540D7E}" type="slidenum">
              <a:rPr lang="en-US" smtClean="0"/>
              <a:t>26</a:t>
            </a:fld>
            <a:endParaRPr lang="en-US"/>
          </a:p>
        </p:txBody>
      </p:sp>
    </p:spTree>
    <p:extLst>
      <p:ext uri="{BB962C8B-B14F-4D97-AF65-F5344CB8AC3E}">
        <p14:creationId xmlns:p14="http://schemas.microsoft.com/office/powerpoint/2010/main" val="3431613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en-US" sz="1200" kern="1200" baseline="0" dirty="0" smtClean="0">
                <a:solidFill>
                  <a:schemeClr val="tx1"/>
                </a:solidFill>
                <a:effectLst/>
                <a:latin typeface="+mn-lt"/>
                <a:ea typeface="+mn-ea"/>
                <a:cs typeface="+mn-cs"/>
              </a:rPr>
              <a:t>So </a:t>
            </a:r>
            <a:r>
              <a:rPr lang="en-US" sz="1200" kern="1200" baseline="0" dirty="0">
                <a:solidFill>
                  <a:schemeClr val="tx1"/>
                </a:solidFill>
                <a:effectLst/>
                <a:latin typeface="+mn-lt"/>
                <a:ea typeface="+mn-ea"/>
                <a:cs typeface="+mn-cs"/>
              </a:rPr>
              <a:t>we finally went for ambient cube, which is Valve’s format that stores a separate color for each direction on each Cartesian axis. We realized that although this is six colors, you only ever need to sample three of them at a time, since you’re either pointing positive or negative and not both. So it’s actually cheaper than SH4 with more precision.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FBD334-F332-4069-927A-DC6594540D7E}" type="slidenum">
              <a:rPr lang="en-US" smtClean="0"/>
              <a:t>27</a:t>
            </a:fld>
            <a:endParaRPr lang="en-US"/>
          </a:p>
        </p:txBody>
      </p:sp>
    </p:spTree>
    <p:extLst>
      <p:ext uri="{BB962C8B-B14F-4D97-AF65-F5344CB8AC3E}">
        <p14:creationId xmlns:p14="http://schemas.microsoft.com/office/powerpoint/2010/main" val="3204252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we store the results.</a:t>
            </a:r>
            <a:r>
              <a:rPr lang="en-US" baseline="0" dirty="0"/>
              <a:t> Three separate volume textures for X, Y, and Z with the positive and negative side-by-side. We just need to adjust the W position to the back half for negative facing </a:t>
            </a:r>
            <a:r>
              <a:rPr lang="en-US" baseline="0" dirty="0" err="1"/>
              <a:t>normals</a:t>
            </a:r>
            <a:r>
              <a:rPr lang="en-US" baseline="0" dirty="0"/>
              <a:t>.</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28</a:t>
            </a:fld>
            <a:endParaRPr lang="en-US"/>
          </a:p>
        </p:txBody>
      </p:sp>
    </p:spTree>
    <p:extLst>
      <p:ext uri="{BB962C8B-B14F-4D97-AF65-F5344CB8AC3E}">
        <p14:creationId xmlns:p14="http://schemas.microsoft.com/office/powerpoint/2010/main" val="1443456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great because it’s super cheap in the runtime.</a:t>
            </a:r>
            <a:r>
              <a:rPr lang="en-US" baseline="0" dirty="0"/>
              <a:t> We only take three texture samples per pixel and use the built-in trilinear filtering. Evaluation of the color is as simple as squaring the normal and dotting it with the samples for each component.</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29</a:t>
            </a:fld>
            <a:endParaRPr lang="en-US"/>
          </a:p>
        </p:txBody>
      </p:sp>
    </p:spTree>
    <p:extLst>
      <p:ext uri="{BB962C8B-B14F-4D97-AF65-F5344CB8AC3E}">
        <p14:creationId xmlns:p14="http://schemas.microsoft.com/office/powerpoint/2010/main" val="3596043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 to start by mentioning the tech we started with from previous Treyarch</a:t>
            </a:r>
            <a:r>
              <a:rPr lang="en-US" baseline="0" dirty="0" smtClean="0"/>
              <a:t> games. Then I’ll explain the various iterations and attempts we made along the way and why we ultimately didn’t stick with them. Then I’m going to give detailed information of our final implementation.</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3</a:t>
            </a:fld>
            <a:endParaRPr lang="en-US"/>
          </a:p>
        </p:txBody>
      </p:sp>
    </p:spTree>
    <p:extLst>
      <p:ext uri="{BB962C8B-B14F-4D97-AF65-F5344CB8AC3E}">
        <p14:creationId xmlns:p14="http://schemas.microsoft.com/office/powerpoint/2010/main" val="1110272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The big</a:t>
            </a:r>
            <a:r>
              <a:rPr lang="en-US" sz="1200" kern="1200" baseline="0" dirty="0">
                <a:solidFill>
                  <a:schemeClr val="tx1"/>
                </a:solidFill>
                <a:effectLst/>
                <a:latin typeface="+mn-lt"/>
                <a:ea typeface="+mn-ea"/>
                <a:cs typeface="+mn-cs"/>
              </a:rPr>
              <a:t> thing we’re missing with this format is any way to deal with light leaking. In this image you can see that light is leaking through the wall around the door, causing the wall to glow and bright splotches on the ceiling. This is caused by voxels on the outside of the wall blending with voxels on the inside and carrying light through the wall that shouldn’t be there</a:t>
            </a:r>
            <a:r>
              <a:rPr lang="en-US" sz="1200" kern="1200" baseline="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FBD334-F332-4069-927A-DC6594540D7E}" type="slidenum">
              <a:rPr lang="en-US" smtClean="0"/>
              <a:t>30</a:t>
            </a:fld>
            <a:endParaRPr lang="en-US"/>
          </a:p>
        </p:txBody>
      </p:sp>
    </p:spTree>
    <p:extLst>
      <p:ext uri="{BB962C8B-B14F-4D97-AF65-F5344CB8AC3E}">
        <p14:creationId xmlns:p14="http://schemas.microsoft.com/office/powerpoint/2010/main" val="218748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approach that has</a:t>
            </a:r>
            <a:r>
              <a:rPr lang="en-US" baseline="0" dirty="0"/>
              <a:t> been suggested in the past, including at a talk by </a:t>
            </a:r>
            <a:r>
              <a:rPr lang="en-US" baseline="0" dirty="0" err="1" smtClean="0"/>
              <a:t>Silvennoinen</a:t>
            </a:r>
            <a:r>
              <a:rPr lang="en-US" baseline="0" dirty="0" smtClean="0"/>
              <a:t> at Remedy </a:t>
            </a:r>
            <a:r>
              <a:rPr lang="en-US" baseline="0" dirty="0"/>
              <a:t>in this course last year, is to adjust sample positions to prevent filtering based on surface </a:t>
            </a:r>
            <a:r>
              <a:rPr lang="en-US" baseline="0" dirty="0" err="1"/>
              <a:t>normals</a:t>
            </a:r>
            <a:r>
              <a:rPr lang="en-US" baseline="0" dirty="0"/>
              <a:t> or other clues. We tried a similar approach, where the normal adjusted the lookup coordinate in the volume texture. The problem is, surfaces near outside walls that are facing outward can still pick up outdoor lighting. This might seem acceptable, but in our case since we’re propagating multiple bounces, this outdoor light can bounce off of the details inside the room onto the wall and then spread throughout the room. So what it comes down to is our lighting has to be 100% leak-proof</a:t>
            </a:r>
            <a:r>
              <a:rPr lang="en-US" baseline="0" dirty="0" smtClean="0"/>
              <a:t>. And it would also be nice to avoid additional </a:t>
            </a:r>
            <a:r>
              <a:rPr lang="en-US" baseline="0" dirty="0" err="1" smtClean="0"/>
              <a:t>shader</a:t>
            </a:r>
            <a:r>
              <a:rPr lang="en-US" baseline="0" dirty="0" smtClean="0"/>
              <a:t> logic around samples or manual filtering.</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31</a:t>
            </a:fld>
            <a:endParaRPr lang="en-US"/>
          </a:p>
        </p:txBody>
      </p:sp>
    </p:spTree>
    <p:extLst>
      <p:ext uri="{BB962C8B-B14F-4D97-AF65-F5344CB8AC3E}">
        <p14:creationId xmlns:p14="http://schemas.microsoft.com/office/powerpoint/2010/main" val="98419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tried encoding</a:t>
            </a:r>
            <a:r>
              <a:rPr lang="en-US" baseline="0" dirty="0"/>
              <a:t> dividing planes at each voxel. In implementing this we realized that if we wanted to maintain our use of built-in trilinear filtering, then using a signed distance field is the same as using planes to define a smooth surface. So we tried both of these. However what we found is that occasionally when there’s a detail on the wall or in the corner the determination of exactly where to place the plane could be slightly off. The result was unsightly black splotches on the </a:t>
            </a:r>
            <a:r>
              <a:rPr lang="en-US" baseline="0" dirty="0" smtClean="0"/>
              <a:t>wall or among details.</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32</a:t>
            </a:fld>
            <a:endParaRPr lang="en-US"/>
          </a:p>
        </p:txBody>
      </p:sp>
    </p:spTree>
    <p:extLst>
      <p:ext uri="{BB962C8B-B14F-4D97-AF65-F5344CB8AC3E}">
        <p14:creationId xmlns:p14="http://schemas.microsoft.com/office/powerpoint/2010/main" val="1345487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So we finally</a:t>
            </a:r>
            <a:r>
              <a:rPr lang="en-US" sz="1200" kern="1200" baseline="0" dirty="0">
                <a:solidFill>
                  <a:schemeClr val="tx1"/>
                </a:solidFill>
                <a:effectLst/>
                <a:latin typeface="+mn-lt"/>
                <a:ea typeface="+mn-ea"/>
                <a:cs typeface="+mn-cs"/>
              </a:rPr>
              <a:t> came up with our solution.</a:t>
            </a:r>
          </a:p>
          <a:p>
            <a:pPr marL="457200" lvl="1" indent="0">
              <a:buNone/>
            </a:pPr>
            <a:endParaRPr lang="en-US" sz="1200" kern="1200" baseline="0" dirty="0">
              <a:solidFill>
                <a:schemeClr val="tx1"/>
              </a:solidFill>
              <a:effectLst/>
              <a:latin typeface="+mn-lt"/>
              <a:ea typeface="+mn-ea"/>
              <a:cs typeface="+mn-cs"/>
            </a:endParaRPr>
          </a:p>
          <a:p>
            <a:pPr marL="457200" lvl="1" indent="0">
              <a:buNone/>
            </a:pPr>
            <a:r>
              <a:rPr lang="en-US" sz="1200" kern="1200" baseline="0" dirty="0" smtClean="0">
                <a:solidFill>
                  <a:schemeClr val="tx1"/>
                </a:solidFill>
                <a:effectLst/>
                <a:latin typeface="+mn-lt"/>
                <a:ea typeface="+mn-ea"/>
                <a:cs typeface="+mn-cs"/>
              </a:rPr>
              <a:t>Let </a:t>
            </a:r>
            <a:r>
              <a:rPr lang="en-US" sz="1200" kern="1200" baseline="0" dirty="0">
                <a:solidFill>
                  <a:schemeClr val="tx1"/>
                </a:solidFill>
                <a:effectLst/>
                <a:latin typeface="+mn-lt"/>
                <a:ea typeface="+mn-ea"/>
                <a:cs typeface="+mn-cs"/>
              </a:rPr>
              <a:t>the lighting artists fix it. We let them place the volume edges precisely in the world, and thereby the job of defining the correct planes falls to them.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33</a:t>
            </a:fld>
            <a:endParaRPr lang="en-US"/>
          </a:p>
        </p:txBody>
      </p:sp>
    </p:spTree>
    <p:extLst>
      <p:ext uri="{BB962C8B-B14F-4D97-AF65-F5344CB8AC3E}">
        <p14:creationId xmlns:p14="http://schemas.microsoft.com/office/powerpoint/2010/main" val="4281167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started by letting them place boxes</a:t>
            </a:r>
            <a:r>
              <a:rPr lang="en-US" baseline="0" dirty="0"/>
              <a:t> and providing them the tools to snap these to world geometry easily. These boxes define a clip shape for the GI volumes. Each face of the box gets a feather distance that attenuates the </a:t>
            </a:r>
            <a:r>
              <a:rPr lang="en-US" baseline="0" dirty="0" smtClean="0"/>
              <a:t>GI, which is why we call them attenuation volumes.</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34</a:t>
            </a:fld>
            <a:endParaRPr lang="en-US"/>
          </a:p>
        </p:txBody>
      </p:sp>
    </p:spTree>
    <p:extLst>
      <p:ext uri="{BB962C8B-B14F-4D97-AF65-F5344CB8AC3E}">
        <p14:creationId xmlns:p14="http://schemas.microsoft.com/office/powerpoint/2010/main" val="29673063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extended this to unions of boxes to create</a:t>
            </a:r>
            <a:r>
              <a:rPr lang="en-US" baseline="0" dirty="0"/>
              <a:t> more complex attenuation shapes.</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35</a:t>
            </a:fld>
            <a:endParaRPr lang="en-US"/>
          </a:p>
        </p:txBody>
      </p:sp>
    </p:spTree>
    <p:extLst>
      <p:ext uri="{BB962C8B-B14F-4D97-AF65-F5344CB8AC3E}">
        <p14:creationId xmlns:p14="http://schemas.microsoft.com/office/powerpoint/2010/main" val="38235141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small problem where our volume texture</a:t>
            </a:r>
            <a:r>
              <a:rPr lang="en-US" baseline="0" dirty="0"/>
              <a:t> is still a box, so we have to avoid pulling data from voxels that are outside the attenuation shape.</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36</a:t>
            </a:fld>
            <a:endParaRPr lang="en-US"/>
          </a:p>
        </p:txBody>
      </p:sp>
    </p:spTree>
    <p:extLst>
      <p:ext uri="{BB962C8B-B14F-4D97-AF65-F5344CB8AC3E}">
        <p14:creationId xmlns:p14="http://schemas.microsoft.com/office/powerpoint/2010/main" val="21277783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a:solidFill>
                  <a:schemeClr val="tx1"/>
                </a:solidFill>
                <a:effectLst/>
                <a:latin typeface="+mn-lt"/>
                <a:ea typeface="+mn-ea"/>
                <a:cs typeface="+mn-cs"/>
              </a:rPr>
              <a:t>We solved this by simply ignoring voxels outside</a:t>
            </a:r>
            <a:r>
              <a:rPr lang="en-US" sz="1200" kern="1200" baseline="0" dirty="0">
                <a:solidFill>
                  <a:schemeClr val="tx1"/>
                </a:solidFill>
                <a:effectLst/>
                <a:latin typeface="+mn-lt"/>
                <a:ea typeface="+mn-ea"/>
                <a:cs typeface="+mn-cs"/>
              </a:rPr>
              <a:t> the shape at bake time, and pulling over the color from valid voxels instead. At runtime no special processing is required. We also used </a:t>
            </a:r>
            <a:r>
              <a:rPr lang="en-US" sz="1200" kern="1200" baseline="0" dirty="0" err="1">
                <a:solidFill>
                  <a:schemeClr val="tx1"/>
                </a:solidFill>
                <a:effectLst/>
                <a:latin typeface="+mn-lt"/>
                <a:ea typeface="+mn-ea"/>
                <a:cs typeface="+mn-cs"/>
              </a:rPr>
              <a:t>backfaces</a:t>
            </a:r>
            <a:r>
              <a:rPr lang="en-US" sz="1200" kern="1200" baseline="0" dirty="0">
                <a:solidFill>
                  <a:schemeClr val="tx1"/>
                </a:solidFill>
                <a:effectLst/>
                <a:latin typeface="+mn-lt"/>
                <a:ea typeface="+mn-ea"/>
                <a:cs typeface="+mn-cs"/>
              </a:rPr>
              <a:t> to recognize invalid voxels, as well as dummy geometry that is present in our levels called “caulk” which should never be visible from the play space. If a voxel sees a </a:t>
            </a:r>
            <a:r>
              <a:rPr lang="en-US" sz="1200" kern="1200" baseline="0" dirty="0" err="1">
                <a:solidFill>
                  <a:schemeClr val="tx1"/>
                </a:solidFill>
                <a:effectLst/>
                <a:latin typeface="+mn-lt"/>
                <a:ea typeface="+mn-ea"/>
                <a:cs typeface="+mn-cs"/>
              </a:rPr>
              <a:t>backface</a:t>
            </a:r>
            <a:r>
              <a:rPr lang="en-US" sz="1200" kern="1200" baseline="0" dirty="0">
                <a:solidFill>
                  <a:schemeClr val="tx1"/>
                </a:solidFill>
                <a:effectLst/>
                <a:latin typeface="+mn-lt"/>
                <a:ea typeface="+mn-ea"/>
                <a:cs typeface="+mn-cs"/>
              </a:rPr>
              <a:t> or caulk, skip it.</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37</a:t>
            </a:fld>
            <a:endParaRPr lang="en-US"/>
          </a:p>
        </p:txBody>
      </p:sp>
    </p:spTree>
    <p:extLst>
      <p:ext uri="{BB962C8B-B14F-4D97-AF65-F5344CB8AC3E}">
        <p14:creationId xmlns:p14="http://schemas.microsoft.com/office/powerpoint/2010/main" val="15542005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end up with complicated rooms like this one that</a:t>
            </a:r>
            <a:r>
              <a:rPr lang="en-US" baseline="0" dirty="0" smtClean="0"/>
              <a:t> are hard to fill with boxes.</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38</a:t>
            </a:fld>
            <a:endParaRPr lang="en-US"/>
          </a:p>
        </p:txBody>
      </p:sp>
    </p:spTree>
    <p:extLst>
      <p:ext uri="{BB962C8B-B14F-4D97-AF65-F5344CB8AC3E}">
        <p14:creationId xmlns:p14="http://schemas.microsoft.com/office/powerpoint/2010/main" val="27462476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we added support for multi-sided convex attenuation shapes.</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39</a:t>
            </a:fld>
            <a:endParaRPr lang="en-US"/>
          </a:p>
        </p:txBody>
      </p:sp>
    </p:spTree>
    <p:extLst>
      <p:ext uri="{BB962C8B-B14F-4D97-AF65-F5344CB8AC3E}">
        <p14:creationId xmlns:p14="http://schemas.microsoft.com/office/powerpoint/2010/main" val="1941389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a:t>
            </a:r>
            <a:r>
              <a:rPr lang="en-US" baseline="0" dirty="0"/>
              <a:t> start at the beginning, or what we had already in place in our engine. Treyarch has traditionally used Lightmaps to store and render GI data. Lightmaps look great and can definitely provide attractive visuals on current-gen hardware, but there are a few limitations that we wanted to solve nonetheless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4</a:t>
            </a:fld>
            <a:endParaRPr lang="en-US"/>
          </a:p>
        </p:txBody>
      </p:sp>
    </p:spTree>
    <p:extLst>
      <p:ext uri="{BB962C8B-B14F-4D97-AF65-F5344CB8AC3E}">
        <p14:creationId xmlns:p14="http://schemas.microsoft.com/office/powerpoint/2010/main" val="9402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trick is providing artists with tools to build these complex shapes</a:t>
            </a:r>
            <a:r>
              <a:rPr lang="en-US" baseline="0" dirty="0" smtClean="0"/>
              <a:t> that don’t suck. Simply modelling these shapes from scratch to match pre-existing geometry would be painful.</a:t>
            </a:r>
          </a:p>
          <a:p>
            <a:endParaRPr lang="en-US" baseline="0" dirty="0" smtClean="0"/>
          </a:p>
          <a:p>
            <a:pPr marL="228600" indent="-228600">
              <a:buAutoNum type="arabicPeriod"/>
            </a:pPr>
            <a:r>
              <a:rPr lang="en-US" baseline="0" dirty="0" smtClean="0"/>
              <a:t>So we gave them a simple interface where they can construct a shape just by clicking walls to add and remove faces. Then they can push and pull faces from the inside or out. The little </a:t>
            </a:r>
            <a:r>
              <a:rPr lang="en-US" baseline="0" dirty="0" err="1" smtClean="0"/>
              <a:t>minimap</a:t>
            </a:r>
            <a:r>
              <a:rPr lang="en-US" baseline="0" dirty="0" smtClean="0"/>
              <a:t> in the lower-left corner helps them visualize their work. This room is easily matched with a volume in under a minute.</a:t>
            </a:r>
          </a:p>
        </p:txBody>
      </p:sp>
      <p:sp>
        <p:nvSpPr>
          <p:cNvPr id="4" name="Slide Number Placeholder 3"/>
          <p:cNvSpPr>
            <a:spLocks noGrp="1"/>
          </p:cNvSpPr>
          <p:nvPr>
            <p:ph type="sldNum" sz="quarter" idx="10"/>
          </p:nvPr>
        </p:nvSpPr>
        <p:spPr/>
        <p:txBody>
          <a:bodyPr/>
          <a:lstStyle/>
          <a:p>
            <a:fld id="{D0FBD334-F332-4069-927A-DC6594540D7E}" type="slidenum">
              <a:rPr lang="en-US" smtClean="0"/>
              <a:t>40</a:t>
            </a:fld>
            <a:endParaRPr lang="en-US"/>
          </a:p>
        </p:txBody>
      </p:sp>
    </p:spTree>
    <p:extLst>
      <p:ext uri="{BB962C8B-B14F-4D97-AF65-F5344CB8AC3E}">
        <p14:creationId xmlns:p14="http://schemas.microsoft.com/office/powerpoint/2010/main" val="40598864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Obviously</a:t>
            </a:r>
            <a:r>
              <a:rPr lang="en-US" baseline="0" dirty="0" smtClean="0"/>
              <a:t> we’ve given plenty of tools for dealing with these in 2D and 3D including dragging and rotating faces, slicing shapes, and splitting them.</a:t>
            </a:r>
            <a:endParaRPr lang="en-US" dirty="0" smtClean="0"/>
          </a:p>
        </p:txBody>
      </p:sp>
      <p:sp>
        <p:nvSpPr>
          <p:cNvPr id="4" name="Slide Number Placeholder 3"/>
          <p:cNvSpPr>
            <a:spLocks noGrp="1"/>
          </p:cNvSpPr>
          <p:nvPr>
            <p:ph type="sldNum" sz="quarter" idx="10"/>
          </p:nvPr>
        </p:nvSpPr>
        <p:spPr/>
        <p:txBody>
          <a:bodyPr/>
          <a:lstStyle/>
          <a:p>
            <a:fld id="{D0FBD334-F332-4069-927A-DC6594540D7E}" type="slidenum">
              <a:rPr lang="en-US" smtClean="0"/>
              <a:t>41</a:t>
            </a:fld>
            <a:endParaRPr lang="en-US"/>
          </a:p>
        </p:txBody>
      </p:sp>
    </p:spTree>
    <p:extLst>
      <p:ext uri="{BB962C8B-B14F-4D97-AF65-F5344CB8AC3E}">
        <p14:creationId xmlns:p14="http://schemas.microsoft.com/office/powerpoint/2010/main" val="9678632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convex shapes of course can be </a:t>
            </a:r>
            <a:r>
              <a:rPr lang="en-US" baseline="0" dirty="0" err="1" smtClean="0"/>
              <a:t>unioned</a:t>
            </a:r>
            <a:r>
              <a:rPr lang="en-US" baseline="0" dirty="0" smtClean="0"/>
              <a:t> together just like the boxes. And to further extend it we added the ability to flag shapes as “subtracting.” In this picture the red shape is subtracting a chunk out of the bottom of the box. This allows simple CSG operations. There isn’t a hierarchy of operations, just unions then subtracts, for </a:t>
            </a:r>
            <a:r>
              <a:rPr lang="en-US" baseline="0" dirty="0" err="1" smtClean="0"/>
              <a:t>shader</a:t>
            </a:r>
            <a:r>
              <a:rPr lang="en-US" baseline="0" dirty="0" smtClean="0"/>
              <a:t> and tool simplicity. But it’s plenty powerful.</a:t>
            </a:r>
            <a:endParaRPr lang="en-US" dirty="0" smtClean="0"/>
          </a:p>
        </p:txBody>
      </p:sp>
      <p:sp>
        <p:nvSpPr>
          <p:cNvPr id="4" name="Slide Number Placeholder 3"/>
          <p:cNvSpPr>
            <a:spLocks noGrp="1"/>
          </p:cNvSpPr>
          <p:nvPr>
            <p:ph type="sldNum" sz="quarter" idx="10"/>
          </p:nvPr>
        </p:nvSpPr>
        <p:spPr/>
        <p:txBody>
          <a:bodyPr/>
          <a:lstStyle/>
          <a:p>
            <a:fld id="{D0FBD334-F332-4069-927A-DC6594540D7E}" type="slidenum">
              <a:rPr lang="en-US" smtClean="0"/>
              <a:t>42</a:t>
            </a:fld>
            <a:endParaRPr lang="en-US"/>
          </a:p>
        </p:txBody>
      </p:sp>
    </p:spTree>
    <p:extLst>
      <p:ext uri="{BB962C8B-B14F-4D97-AF65-F5344CB8AC3E}">
        <p14:creationId xmlns:p14="http://schemas.microsoft.com/office/powerpoint/2010/main" val="19622631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one final</a:t>
            </a:r>
            <a:r>
              <a:rPr lang="en-US" sz="1200" kern="1200" baseline="0" dirty="0" smtClean="0">
                <a:solidFill>
                  <a:schemeClr val="tx1"/>
                </a:solidFill>
                <a:effectLst/>
                <a:latin typeface="+mn-lt"/>
                <a:ea typeface="+mn-ea"/>
                <a:cs typeface="+mn-cs"/>
              </a:rPr>
              <a:t> trick is to flag some volumes as “override” volumes. It’s like a volume priority, but with only two priorities, again for simplicity. In this case there’s a large outside probe in red overlapping the building, and all the interior probes are flagged to override it.</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43</a:t>
            </a:fld>
            <a:endParaRPr lang="en-US"/>
          </a:p>
        </p:txBody>
      </p:sp>
    </p:spTree>
    <p:extLst>
      <p:ext uri="{BB962C8B-B14F-4D97-AF65-F5344CB8AC3E}">
        <p14:creationId xmlns:p14="http://schemas.microsoft.com/office/powerpoint/2010/main" val="14732778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here’s how</a:t>
            </a:r>
            <a:r>
              <a:rPr lang="en-US" baseline="0" dirty="0" smtClean="0"/>
              <a:t> it works when we go to render with these. We cull against the bounding boxes of the volumes on the CPU to decide which ones to shade.</a:t>
            </a:r>
          </a:p>
          <a:p>
            <a:endParaRPr lang="en-US" baseline="0" dirty="0" smtClean="0"/>
          </a:p>
          <a:p>
            <a:r>
              <a:rPr lang="en-US" baseline="0" dirty="0" smtClean="0"/>
              <a:t>Then for each pixel we calculate the contribution of the probe based on its attenuation volume.</a:t>
            </a:r>
          </a:p>
          <a:p>
            <a:endParaRPr lang="en-US" baseline="0" dirty="0" smtClean="0"/>
          </a:p>
          <a:p>
            <a:r>
              <a:rPr lang="en-US" baseline="0" dirty="0" smtClean="0"/>
              <a:t>We group the planes into blocks of six which define shapes to either extend the previous group, combine with the groups so far, or subtract from the groups so far.</a:t>
            </a:r>
          </a:p>
          <a:p>
            <a:endParaRPr lang="en-US" baseline="0" dirty="0" smtClean="0"/>
          </a:p>
          <a:p>
            <a:r>
              <a:rPr lang="en-US" baseline="0" dirty="0" smtClean="0"/>
              <a:t>Here’s an example.</a:t>
            </a:r>
          </a:p>
        </p:txBody>
      </p:sp>
      <p:sp>
        <p:nvSpPr>
          <p:cNvPr id="4" name="Slide Number Placeholder 3"/>
          <p:cNvSpPr>
            <a:spLocks noGrp="1"/>
          </p:cNvSpPr>
          <p:nvPr>
            <p:ph type="sldNum" sz="quarter" idx="10"/>
          </p:nvPr>
        </p:nvSpPr>
        <p:spPr/>
        <p:txBody>
          <a:bodyPr/>
          <a:lstStyle/>
          <a:p>
            <a:fld id="{D0FBD334-F332-4069-927A-DC6594540D7E}" type="slidenum">
              <a:rPr lang="en-US" smtClean="0"/>
              <a:t>44</a:t>
            </a:fld>
            <a:endParaRPr lang="en-US"/>
          </a:p>
        </p:txBody>
      </p:sp>
    </p:spTree>
    <p:extLst>
      <p:ext uri="{BB962C8B-B14F-4D97-AF65-F5344CB8AC3E}">
        <p14:creationId xmlns:p14="http://schemas.microsoft.com/office/powerpoint/2010/main" val="5882545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how a given volume’s attenuation shape might be defined in code. There are a variable number of groups of six planes. </a:t>
            </a:r>
          </a:p>
          <a:p>
            <a:endParaRPr lang="en-US" baseline="0" dirty="0" smtClean="0"/>
          </a:p>
          <a:p>
            <a:r>
              <a:rPr lang="en-US" baseline="0" dirty="0" smtClean="0"/>
              <a:t>Each group is flagged to extend, combine, or subtract from what has come before. </a:t>
            </a:r>
          </a:p>
          <a:p>
            <a:r>
              <a:rPr lang="en-US" baseline="0" dirty="0" smtClean="0"/>
              <a:t>A nice optimization of this data format is the feather at the edges of the volume can be pre-multiplied into the plane definitions, so there’s no extra math necessary to calculate the feather other than a “saturate” in the </a:t>
            </a:r>
            <a:r>
              <a:rPr lang="en-US" baseline="0" dirty="0" err="1" smtClean="0"/>
              <a:t>shader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45</a:t>
            </a:fld>
            <a:endParaRPr lang="en-US"/>
          </a:p>
        </p:txBody>
      </p:sp>
    </p:spTree>
    <p:extLst>
      <p:ext uri="{BB962C8B-B14F-4D97-AF65-F5344CB8AC3E}">
        <p14:creationId xmlns:p14="http://schemas.microsoft.com/office/powerpoint/2010/main" val="20952913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Of course some shapes won’t have a multiple of six planes, so there will be dummy planes in there that don’t affect the shape. We do this just to avoid extra branching in the </a:t>
            </a:r>
            <a:r>
              <a:rPr lang="en-US" baseline="0" dirty="0" err="1" smtClean="0"/>
              <a:t>shader</a:t>
            </a:r>
            <a:r>
              <a:rPr lang="en-US" baseline="0" dirty="0" smtClean="0"/>
              <a:t>.</a:t>
            </a:r>
          </a:p>
          <a:p>
            <a:endParaRPr lang="en-US" baseline="0" dirty="0" smtClean="0"/>
          </a:p>
          <a:p>
            <a:r>
              <a:rPr lang="en-US" baseline="0" dirty="0" smtClean="0"/>
              <a:t>We chose six rather arbitrarily, because many volumes are still boxes and will have exactly six. We could have done any number, or even had a mandatory first group that’s a different size than the rest. The actual data stored in the level will define what’s best here.</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46</a:t>
            </a:fld>
            <a:endParaRPr lang="en-US"/>
          </a:p>
        </p:txBody>
      </p:sp>
    </p:spTree>
    <p:extLst>
      <p:ext uri="{BB962C8B-B14F-4D97-AF65-F5344CB8AC3E}">
        <p14:creationId xmlns:p14="http://schemas.microsoft.com/office/powerpoint/2010/main" val="2555279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a:t>
            </a:r>
            <a:r>
              <a:rPr lang="en-US" baseline="0" dirty="0" smtClean="0"/>
              <a:t> potential </a:t>
            </a:r>
            <a:r>
              <a:rPr lang="en-US" baseline="0" dirty="0" err="1" smtClean="0"/>
              <a:t>shader</a:t>
            </a:r>
            <a:r>
              <a:rPr lang="en-US" baseline="0" dirty="0" smtClean="0"/>
              <a:t> code for evaluating the groups of planes. The plane evaluations are inverted to save a little math, and all multiplied against each other. Groups flagged to extend will allow the code to just continue on to the next group. To combine with previous groups, the result of this group is inverted and multiplied against previous groups. To subtract, the “max” is taken.</a:t>
            </a:r>
            <a:endParaRPr lang="en-US" dirty="0" smtClean="0"/>
          </a:p>
        </p:txBody>
      </p:sp>
      <p:sp>
        <p:nvSpPr>
          <p:cNvPr id="4" name="Slide Number Placeholder 3"/>
          <p:cNvSpPr>
            <a:spLocks noGrp="1"/>
          </p:cNvSpPr>
          <p:nvPr>
            <p:ph type="sldNum" sz="quarter" idx="10"/>
          </p:nvPr>
        </p:nvSpPr>
        <p:spPr/>
        <p:txBody>
          <a:bodyPr/>
          <a:lstStyle/>
          <a:p>
            <a:fld id="{D0FBD334-F332-4069-927A-DC6594540D7E}" type="slidenum">
              <a:rPr lang="en-US" smtClean="0"/>
              <a:t>47</a:t>
            </a:fld>
            <a:endParaRPr lang="en-US"/>
          </a:p>
        </p:txBody>
      </p:sp>
    </p:spTree>
    <p:extLst>
      <p:ext uri="{BB962C8B-B14F-4D97-AF65-F5344CB8AC3E}">
        <p14:creationId xmlns:p14="http://schemas.microsoft.com/office/powerpoint/2010/main" val="22730069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this point you might be asking yourself why we didn’t use</a:t>
            </a:r>
            <a:r>
              <a:rPr lang="en-US" baseline="0" dirty="0" smtClean="0"/>
              <a:t> KDOPs, which are the same as convex hulls except that they’re specified as pairs of parallel planes to save computation when the planes happen to be parallel. The answer is, we didn’t want to restrict the authoring to parallel planes, because accuracy in the attenuation was paramount. So we let the artists use the tool without any hint of restriction, then just adjusted the data and </a:t>
            </a:r>
            <a:r>
              <a:rPr lang="en-US" baseline="0" dirty="0" err="1" smtClean="0"/>
              <a:t>shader</a:t>
            </a:r>
            <a:r>
              <a:rPr lang="en-US" baseline="0" dirty="0" smtClean="0"/>
              <a:t> after the fact to see if KDOPs would be an optimization. In most cases they were a very minor one, but in some they were far more expensive, so we didn’t use them.</a:t>
            </a:r>
            <a:endParaRPr lang="en-US" dirty="0" smtClean="0"/>
          </a:p>
          <a:p>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48</a:t>
            </a:fld>
            <a:endParaRPr lang="en-US"/>
          </a:p>
        </p:txBody>
      </p:sp>
    </p:spTree>
    <p:extLst>
      <p:ext uri="{BB962C8B-B14F-4D97-AF65-F5344CB8AC3E}">
        <p14:creationId xmlns:p14="http://schemas.microsoft.com/office/powerpoint/2010/main" val="26291702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the attenuation is calculated, the color is sampled as described earlier, and the colors for all contributing probes are blended together based on their attenuation.</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49</a:t>
            </a:fld>
            <a:endParaRPr lang="en-US"/>
          </a:p>
        </p:txBody>
      </p:sp>
    </p:spTree>
    <p:extLst>
      <p:ext uri="{BB962C8B-B14F-4D97-AF65-F5344CB8AC3E}">
        <p14:creationId xmlns:p14="http://schemas.microsoft.com/office/powerpoint/2010/main" val="3986038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Can </a:t>
            </a:r>
            <a:r>
              <a:rPr lang="en-US" baseline="0" dirty="0"/>
              <a:t>have issues with complex or intersecting geometry</a:t>
            </a:r>
            <a:r>
              <a:rPr lang="en-US" baseline="0" dirty="0" smtClean="0"/>
              <a:t>.</a:t>
            </a:r>
            <a:endParaRPr lang="en-US" baseline="0" dirty="0"/>
          </a:p>
        </p:txBody>
      </p:sp>
      <p:sp>
        <p:nvSpPr>
          <p:cNvPr id="4" name="Slide Number Placeholder 3"/>
          <p:cNvSpPr>
            <a:spLocks noGrp="1"/>
          </p:cNvSpPr>
          <p:nvPr>
            <p:ph type="sldNum" sz="quarter" idx="10"/>
          </p:nvPr>
        </p:nvSpPr>
        <p:spPr/>
        <p:txBody>
          <a:bodyPr/>
          <a:lstStyle/>
          <a:p>
            <a:fld id="{D0FBD334-F332-4069-927A-DC6594540D7E}" type="slidenum">
              <a:rPr lang="en-US" smtClean="0"/>
              <a:t>5</a:t>
            </a:fld>
            <a:endParaRPr lang="en-US"/>
          </a:p>
        </p:txBody>
      </p:sp>
    </p:spTree>
    <p:extLst>
      <p:ext uri="{BB962C8B-B14F-4D97-AF65-F5344CB8AC3E}">
        <p14:creationId xmlns:p14="http://schemas.microsoft.com/office/powerpoint/2010/main" val="1028657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that you have the</a:t>
            </a:r>
            <a:r>
              <a:rPr lang="en-US" baseline="0" dirty="0" smtClean="0"/>
              <a:t> whole picture, I still need to mention some challenges we had to overcome to make this approach a success.</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50</a:t>
            </a:fld>
            <a:endParaRPr lang="en-US"/>
          </a:p>
        </p:txBody>
      </p:sp>
    </p:spTree>
    <p:extLst>
      <p:ext uri="{BB962C8B-B14F-4D97-AF65-F5344CB8AC3E}">
        <p14:creationId xmlns:p14="http://schemas.microsoft.com/office/powerpoint/2010/main" val="1874373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is the proble</a:t>
            </a:r>
            <a:r>
              <a:rPr lang="en-US" baseline="0" dirty="0" smtClean="0"/>
              <a:t>m of voxels that fall within geometry that lies inside of a volume. In this example there are several points that have landed inside of or right next to the door model, resulting in odd stripes on the door.</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51</a:t>
            </a:fld>
            <a:endParaRPr lang="en-US"/>
          </a:p>
        </p:txBody>
      </p:sp>
    </p:spTree>
    <p:extLst>
      <p:ext uri="{BB962C8B-B14F-4D97-AF65-F5344CB8AC3E}">
        <p14:creationId xmlns:p14="http://schemas.microsoft.com/office/powerpoint/2010/main" val="18005557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first attempt to solve</a:t>
            </a:r>
            <a:r>
              <a:rPr lang="en-US" baseline="0" dirty="0" smtClean="0"/>
              <a:t> this was to push sample points for all voxels out away from geometry in the scene before sampling. This happens to solve the issue in this case and goes a long way. But there’s still a potential issue of light leaking from one side to the other of these smaller details. Our attenuation volumes solve leaking on the macro scale, but it would be unreasonable to place new volumes in all of these cases.</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52</a:t>
            </a:fld>
            <a:endParaRPr lang="en-US"/>
          </a:p>
        </p:txBody>
      </p:sp>
    </p:spTree>
    <p:extLst>
      <p:ext uri="{BB962C8B-B14F-4D97-AF65-F5344CB8AC3E}">
        <p14:creationId xmlns:p14="http://schemas.microsoft.com/office/powerpoint/2010/main" val="35192409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ultimate solution was to</a:t>
            </a:r>
            <a:r>
              <a:rPr lang="en-US" baseline="0" dirty="0" smtClean="0"/>
              <a:t> not even calculate the samples that lie near geometry. We have an in-painting pass that runs through and fills in color gradients across all the skipped voxels. The allows a nice smooth blend from the light side to the dark side of an object and prevents splotchy artifacts.</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53</a:t>
            </a:fld>
            <a:endParaRPr lang="en-US"/>
          </a:p>
        </p:txBody>
      </p:sp>
    </p:spTree>
    <p:extLst>
      <p:ext uri="{BB962C8B-B14F-4D97-AF65-F5344CB8AC3E}">
        <p14:creationId xmlns:p14="http://schemas.microsoft.com/office/powerpoint/2010/main" val="35353138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brings up another</a:t>
            </a:r>
            <a:r>
              <a:rPr lang="en-US" baseline="0" dirty="0" smtClean="0"/>
              <a:t> optimization we made. Other approaches to irradiance volumes, including the one mentioned earlier from Remedy, make use of a sparse octree or other sparse data structure to reduce the amount of data processed in low detail areas, such as the open space in the middle of a room. We didn’t do this because we were enjoying the performance benefits of very simple sampling in the </a:t>
            </a:r>
            <a:r>
              <a:rPr lang="en-US" baseline="0" dirty="0" err="1" smtClean="0"/>
              <a:t>shader</a:t>
            </a:r>
            <a:r>
              <a:rPr lang="en-US" baseline="0" dirty="0" smtClean="0"/>
              <a:t>, and because we can easily afford the extra texture memory on modern hardware. But we did like the idea of saving bake time by not processing these. So we simply skip some of them when baking and let the in-painting process fill them in, doing just the corner of every three-cube. So we bake as little as 1/27</a:t>
            </a:r>
            <a:r>
              <a:rPr lang="en-US" baseline="30000" dirty="0" smtClean="0"/>
              <a:t>th</a:t>
            </a:r>
            <a:r>
              <a:rPr lang="en-US" baseline="0" dirty="0" smtClean="0"/>
              <a:t> of the voxels in open space. This saves bake time, but does not affect performance or memory at runtime.</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54</a:t>
            </a:fld>
            <a:endParaRPr lang="en-US"/>
          </a:p>
        </p:txBody>
      </p:sp>
    </p:spTree>
    <p:extLst>
      <p:ext uri="{BB962C8B-B14F-4D97-AF65-F5344CB8AC3E}">
        <p14:creationId xmlns:p14="http://schemas.microsoft.com/office/powerpoint/2010/main" val="9669089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problem</a:t>
            </a:r>
            <a:r>
              <a:rPr lang="en-US" baseline="0" dirty="0" smtClean="0"/>
              <a:t> we ran into was visible lighting seams between the volumes. This was reduced somewhat by using color data from neighbor probes, so at least the voxels on either side of the seam have the same visibility data. But this can still happen in some situations, and even the difference in voxel distribution can cause a perceived seam. </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55</a:t>
            </a:fld>
            <a:endParaRPr lang="en-US"/>
          </a:p>
        </p:txBody>
      </p:sp>
    </p:spTree>
    <p:extLst>
      <p:ext uri="{BB962C8B-B14F-4D97-AF65-F5344CB8AC3E}">
        <p14:creationId xmlns:p14="http://schemas.microsoft.com/office/powerpoint/2010/main" val="23885750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tried implementing</a:t>
            </a:r>
            <a:r>
              <a:rPr lang="en-US" baseline="0" dirty="0" smtClean="0"/>
              <a:t> a feature which automatically smooths color gradients across these seems, using gradient domain reconstruction. It’s a harder task that you might think to identify which voxels to smooth, since smoothing through walls is exactly what you DON’T want. Once we got it working we found it often interferes with the look of the scene. So it’s available to the lighting artists when they want it, but they often solve the problem in other ways.</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56</a:t>
            </a:fld>
            <a:endParaRPr lang="en-US"/>
          </a:p>
        </p:txBody>
      </p:sp>
    </p:spTree>
    <p:extLst>
      <p:ext uri="{BB962C8B-B14F-4D97-AF65-F5344CB8AC3E}">
        <p14:creationId xmlns:p14="http://schemas.microsoft.com/office/powerpoint/2010/main" val="29272153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solutions are not only simple, but often occur as part</a:t>
            </a:r>
            <a:r>
              <a:rPr lang="en-US" baseline="0" dirty="0" smtClean="0"/>
              <a:t> of natural level design. Material changes, detailed textures, nearby bright lights, and door trim can all help hide subtle seems that might otherwise stand out in an unrealistic test level.</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57</a:t>
            </a:fld>
            <a:endParaRPr lang="en-US"/>
          </a:p>
        </p:txBody>
      </p:sp>
    </p:spTree>
    <p:extLst>
      <p:ext uri="{BB962C8B-B14F-4D97-AF65-F5344CB8AC3E}">
        <p14:creationId xmlns:p14="http://schemas.microsoft.com/office/powerpoint/2010/main" val="16431793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obvious proble</a:t>
            </a:r>
            <a:r>
              <a:rPr lang="en-US" baseline="0" dirty="0" smtClean="0"/>
              <a:t>m with this approach is it takes work to fill out a level with probes and volumes. Of course we’ve given the artists as many tools as we can think of to do this accurately, but we’re experimenting with even more. We have an “Auto-Volume” tool. Point at the middle of a floor and it fires and bunch of rays and stuff and sets up the volume for you automatically. It works perfectly in many cases, suck as the example above. If we could get it to work everywhere, we wouldn’t need to hand-place volumes at all. I don’t think we’ll get it to that point, but if it works 80% of the time, that’s a big time savings.</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58</a:t>
            </a:fld>
            <a:endParaRPr lang="en-US"/>
          </a:p>
        </p:txBody>
      </p:sp>
    </p:spTree>
    <p:extLst>
      <p:ext uri="{BB962C8B-B14F-4D97-AF65-F5344CB8AC3E}">
        <p14:creationId xmlns:p14="http://schemas.microsoft.com/office/powerpoint/2010/main" val="48989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We’re also provided a suite of debugging tools to help the artists understand what’s happening. Such as the ones below that show voxel</a:t>
            </a:r>
            <a:r>
              <a:rPr lang="en-US" baseline="0" dirty="0" smtClean="0"/>
              <a:t> density and culling overlap.</a:t>
            </a: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Probe </a:t>
            </a:r>
            <a:r>
              <a:rPr lang="en-US" dirty="0"/>
              <a:t>blends</a:t>
            </a:r>
          </a:p>
          <a:p>
            <a:pPr marL="171450" indent="-171450">
              <a:buFont typeface="Arial" panose="020B0604020202020204" pitchFamily="34" charset="0"/>
              <a:buChar char="•"/>
            </a:pPr>
            <a:r>
              <a:rPr lang="en-US" dirty="0"/>
              <a:t>Probe density</a:t>
            </a:r>
          </a:p>
          <a:p>
            <a:pPr marL="171450" indent="-171450">
              <a:buFont typeface="Arial" panose="020B0604020202020204" pitchFamily="34" charset="0"/>
              <a:buChar char="•"/>
            </a:pPr>
            <a:r>
              <a:rPr lang="en-US" dirty="0"/>
              <a:t>Probe overdraw</a:t>
            </a:r>
          </a:p>
          <a:p>
            <a:pPr marL="171450" indent="-171450">
              <a:buFont typeface="Arial" panose="020B0604020202020204" pitchFamily="34" charset="0"/>
              <a:buChar char="•"/>
            </a:pPr>
            <a:r>
              <a:rPr lang="en-US" dirty="0"/>
              <a:t>Static</a:t>
            </a:r>
            <a:r>
              <a:rPr lang="en-US" baseline="0" dirty="0"/>
              <a:t> probe view</a:t>
            </a:r>
            <a:endParaRPr lang="en-US" dirty="0"/>
          </a:p>
          <a:p>
            <a:pPr marL="171450" indent="-171450">
              <a:buFont typeface="Arial" panose="020B0604020202020204" pitchFamily="34" charset="0"/>
              <a:buChar char="•"/>
            </a:pPr>
            <a:r>
              <a:rPr lang="en-US" dirty="0"/>
              <a:t>Voxel visibility view</a:t>
            </a:r>
          </a:p>
          <a:p>
            <a:pPr marL="171450" indent="-171450">
              <a:buFont typeface="Arial" panose="020B0604020202020204" pitchFamily="34" charset="0"/>
              <a:buChar char="•"/>
            </a:pPr>
            <a:r>
              <a:rPr lang="en-US" dirty="0"/>
              <a:t>Probe points color coding (yellow</a:t>
            </a:r>
            <a:r>
              <a:rPr lang="en-US" baseline="0" dirty="0"/>
              <a:t> = </a:t>
            </a:r>
            <a:r>
              <a:rPr lang="en-US" baseline="0" dirty="0" err="1"/>
              <a:t>inpainted</a:t>
            </a:r>
            <a:r>
              <a:rPr lang="en-US" baseline="0" dirty="0"/>
              <a:t>, red = invalid)</a:t>
            </a:r>
            <a:endParaRPr lang="en-US" dirty="0"/>
          </a:p>
          <a:p>
            <a:pPr marL="171450" indent="-171450">
              <a:buFont typeface="Arial" panose="020B0604020202020204" pitchFamily="34" charset="0"/>
              <a:buChar char="•"/>
            </a:pPr>
            <a:r>
              <a:rPr lang="en-US" dirty="0"/>
              <a:t>Probe</a:t>
            </a:r>
            <a:r>
              <a:rPr lang="en-US" baseline="0" dirty="0"/>
              <a:t> counts</a:t>
            </a:r>
          </a:p>
          <a:p>
            <a:pPr marL="171450" indent="-171450">
              <a:buFont typeface="Arial" panose="020B0604020202020204" pitchFamily="34" charset="0"/>
              <a:buChar char="•"/>
            </a:pPr>
            <a:r>
              <a:rPr lang="en-US" baseline="0" dirty="0"/>
              <a:t>Probe geometry tracking</a:t>
            </a:r>
          </a:p>
          <a:p>
            <a:pPr marL="171450" indent="-171450">
              <a:buFont typeface="Arial" panose="020B0604020202020204" pitchFamily="34" charset="0"/>
              <a:buChar char="•"/>
            </a:pPr>
            <a:r>
              <a:rPr lang="en-US" baseline="0" dirty="0"/>
              <a:t>Probe report</a:t>
            </a:r>
          </a:p>
          <a:p>
            <a:pPr marL="171450" indent="-171450">
              <a:buFont typeface="Arial" panose="020B0604020202020204" pitchFamily="34" charset="0"/>
              <a:buChar char="•"/>
            </a:pPr>
            <a:r>
              <a:rPr lang="en-US" baseline="0" dirty="0"/>
              <a:t>Voxel debugging</a:t>
            </a:r>
          </a:p>
          <a:p>
            <a:pPr marL="171450" indent="-171450">
              <a:buFont typeface="Arial" panose="020B0604020202020204" pitchFamily="34" charset="0"/>
              <a:buChar char="•"/>
            </a:pPr>
            <a:r>
              <a:rPr lang="en-US" baseline="0" dirty="0"/>
              <a:t>Lighting </a:t>
            </a:r>
            <a:r>
              <a:rPr lang="en-US" baseline="0" dirty="0" smtClean="0"/>
              <a:t>influence</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59</a:t>
            </a:fld>
            <a:endParaRPr lang="en-US"/>
          </a:p>
        </p:txBody>
      </p:sp>
    </p:spTree>
    <p:extLst>
      <p:ext uri="{BB962C8B-B14F-4D97-AF65-F5344CB8AC3E}">
        <p14:creationId xmlns:p14="http://schemas.microsoft.com/office/powerpoint/2010/main" val="2131791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Don’t work on dynamics, like effects or characters in the scene, requiring a separate solution for them.</a:t>
            </a:r>
          </a:p>
        </p:txBody>
      </p:sp>
      <p:sp>
        <p:nvSpPr>
          <p:cNvPr id="4" name="Slide Number Placeholder 3"/>
          <p:cNvSpPr>
            <a:spLocks noGrp="1"/>
          </p:cNvSpPr>
          <p:nvPr>
            <p:ph type="sldNum" sz="quarter" idx="10"/>
          </p:nvPr>
        </p:nvSpPr>
        <p:spPr/>
        <p:txBody>
          <a:bodyPr/>
          <a:lstStyle/>
          <a:p>
            <a:fld id="{D0FBD334-F332-4069-927A-DC6594540D7E}" type="slidenum">
              <a:rPr lang="en-US" smtClean="0"/>
              <a:t>6</a:t>
            </a:fld>
            <a:endParaRPr lang="en-US"/>
          </a:p>
        </p:txBody>
      </p:sp>
    </p:spTree>
    <p:extLst>
      <p:ext uri="{BB962C8B-B14F-4D97-AF65-F5344CB8AC3E}">
        <p14:creationId xmlns:p14="http://schemas.microsoft.com/office/powerpoint/2010/main" val="39459446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thing I haven’t touched</a:t>
            </a:r>
            <a:r>
              <a:rPr lang="en-US" baseline="0" dirty="0" smtClean="0"/>
              <a:t> on yet is reflections. Many other volumetric techniques suggest encoding reflection probe visibility into the irradiance volume data. But we found that reflection leaking can cause just as severe artifacts as diffuse bounce leaking. Luckily we already have a solution for that. And because of the way our pipeline originally worked, our irradiance volumes were already tied to specific reflection probes. Although the bounce GI data no longer comes from a single probe for any given volume, we retained the association so that reflections from that one probe would only apply within that volume.</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60</a:t>
            </a:fld>
            <a:endParaRPr lang="en-US"/>
          </a:p>
        </p:txBody>
      </p:sp>
    </p:spTree>
    <p:extLst>
      <p:ext uri="{BB962C8B-B14F-4D97-AF65-F5344CB8AC3E}">
        <p14:creationId xmlns:p14="http://schemas.microsoft.com/office/powerpoint/2010/main" val="194619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reflection </a:t>
            </a:r>
            <a:r>
              <a:rPr lang="en-US" dirty="0" err="1" smtClean="0"/>
              <a:t>cube</a:t>
            </a:r>
            <a:r>
              <a:rPr lang="en-US" baseline="0" dirty="0" err="1" smtClean="0"/>
              <a:t>maps</a:t>
            </a:r>
            <a:r>
              <a:rPr lang="en-US" baseline="0" dirty="0" smtClean="0"/>
              <a:t> are then </a:t>
            </a:r>
            <a:r>
              <a:rPr lang="en-US" baseline="0" dirty="0" err="1" smtClean="0"/>
              <a:t>parallaxed</a:t>
            </a:r>
            <a:r>
              <a:rPr lang="en-US" baseline="0" dirty="0" smtClean="0"/>
              <a:t> against arbitrary planes to fit the space correctly. Since many volumes are already matched to the walls around them, the reflection planes can just be assumed to be the edges of the volume and no further work by lighting artists is required. In cases where they don’t look correct, the reflection planes can be manually specified, shown here by the colored lines.</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61</a:t>
            </a:fld>
            <a:endParaRPr lang="en-US"/>
          </a:p>
        </p:txBody>
      </p:sp>
    </p:spTree>
    <p:extLst>
      <p:ext uri="{BB962C8B-B14F-4D97-AF65-F5344CB8AC3E}">
        <p14:creationId xmlns:p14="http://schemas.microsoft.com/office/powerpoint/2010/main" val="14696742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 artists are always</a:t>
            </a:r>
            <a:r>
              <a:rPr lang="en-US" baseline="0" dirty="0" smtClean="0"/>
              <a:t> here to help use cover the artifacts. In this example an artist has adjust the reflection plane to an arbitrary location to help the incorrect reflection line up with the objects in the scene based on his knowledge of where the player will be standing.</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62</a:t>
            </a:fld>
            <a:endParaRPr lang="en-US"/>
          </a:p>
        </p:txBody>
      </p:sp>
    </p:spTree>
    <p:extLst>
      <p:ext uri="{BB962C8B-B14F-4D97-AF65-F5344CB8AC3E}">
        <p14:creationId xmlns:p14="http://schemas.microsoft.com/office/powerpoint/2010/main" val="32335413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had to make some modifications</a:t>
            </a:r>
            <a:r>
              <a:rPr lang="en-US" baseline="0" dirty="0" smtClean="0"/>
              <a:t> to the basic implementation to improve quality in certain situations. In this hypothetical code snippet, we start by calculating the </a:t>
            </a:r>
            <a:r>
              <a:rPr lang="en-US" baseline="0" dirty="0" err="1" smtClean="0"/>
              <a:t>mip</a:t>
            </a:r>
            <a:r>
              <a:rPr lang="en-US" baseline="0" dirty="0" smtClean="0"/>
              <a:t> in the cube map that represents the gloss of the surface we’re lighting. Then we use that calculation to fade out the parallax correction at lower gloss levels.</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63</a:t>
            </a:fld>
            <a:endParaRPr lang="en-US"/>
          </a:p>
        </p:txBody>
      </p:sp>
    </p:spTree>
    <p:extLst>
      <p:ext uri="{BB962C8B-B14F-4D97-AF65-F5344CB8AC3E}">
        <p14:creationId xmlns:p14="http://schemas.microsoft.com/office/powerpoint/2010/main" val="26972241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reason we need to do</a:t>
            </a:r>
            <a:r>
              <a:rPr lang="en-US" baseline="0" dirty="0" smtClean="0"/>
              <a:t> this is the parallax correction can cause changes in the tightness of the details visible in the reflection map. For example, in this image, the voxel right next to the cube map sees light coming from an appropriate range of angles given it’s gloss value. But the voxel further away would see a tighter portion of the cube map if the reflections were </a:t>
            </a:r>
            <a:r>
              <a:rPr lang="en-US" baseline="0" dirty="0" err="1" smtClean="0"/>
              <a:t>parallaxed</a:t>
            </a:r>
            <a:r>
              <a:rPr lang="en-US" baseline="0" dirty="0" smtClean="0"/>
              <a:t>. This is of course correct for a reflective surface, but for low-gloss surfaces it causes the perception of more detail in the specular, and therefor makes the surface look more reflective than it should.</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64</a:t>
            </a:fld>
            <a:endParaRPr lang="en-US"/>
          </a:p>
        </p:txBody>
      </p:sp>
    </p:spTree>
    <p:extLst>
      <p:ext uri="{BB962C8B-B14F-4D97-AF65-F5344CB8AC3E}">
        <p14:creationId xmlns:p14="http://schemas.microsoft.com/office/powerpoint/2010/main" val="23203582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brightness</a:t>
            </a:r>
            <a:r>
              <a:rPr lang="en-US" baseline="0" dirty="0" smtClean="0"/>
              <a:t> correct the reflection based on the GI sample to make it look more correct. </a:t>
            </a:r>
            <a:r>
              <a:rPr lang="en-US" dirty="0" smtClean="0"/>
              <a:t>This is all to make reflections that are very</a:t>
            </a:r>
            <a:r>
              <a:rPr lang="en-US" baseline="0" dirty="0" smtClean="0"/>
              <a:t> bright not show up in very dark areas where they’re likely occluded and we just don’t have sufficient parallax proxy information to capture the occlusion. </a:t>
            </a:r>
            <a:r>
              <a:rPr lang="en-US" dirty="0" smtClean="0"/>
              <a:t>This is better than simply multiplying</a:t>
            </a:r>
            <a:r>
              <a:rPr lang="en-US" baseline="0" dirty="0" smtClean="0"/>
              <a:t> the reflection by the sampled luminance. In the image here, a simple multiplication is present, but there are still very bright reflections on the left side rock wall, making it appear shiny and out of place, when in fact the reflections should be occluded.</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65</a:t>
            </a:fld>
            <a:endParaRPr lang="en-US"/>
          </a:p>
        </p:txBody>
      </p:sp>
    </p:spTree>
    <p:extLst>
      <p:ext uri="{BB962C8B-B14F-4D97-AF65-F5344CB8AC3E}">
        <p14:creationId xmlns:p14="http://schemas.microsoft.com/office/powerpoint/2010/main" val="1030650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 better</a:t>
            </a:r>
            <a:r>
              <a:rPr lang="en-US" baseline="0" dirty="0" smtClean="0"/>
              <a:t> math is used and the </a:t>
            </a:r>
            <a:r>
              <a:rPr lang="en-US" baseline="0" dirty="0" err="1" smtClean="0"/>
              <a:t>specularity</a:t>
            </a:r>
            <a:r>
              <a:rPr lang="en-US" baseline="0" dirty="0" smtClean="0"/>
              <a:t> fits the scene much more believably. </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66</a:t>
            </a:fld>
            <a:endParaRPr lang="en-US"/>
          </a:p>
        </p:txBody>
      </p:sp>
    </p:spTree>
    <p:extLst>
      <p:ext uri="{BB962C8B-B14F-4D97-AF65-F5344CB8AC3E}">
        <p14:creationId xmlns:p14="http://schemas.microsoft.com/office/powerpoint/2010/main" val="32663471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code for this looks complex, but it’s simple in concept.</a:t>
            </a:r>
          </a:p>
          <a:p>
            <a:endParaRPr lang="en-US" baseline="0" dirty="0" smtClean="0"/>
          </a:p>
          <a:p>
            <a:r>
              <a:rPr lang="en-US" dirty="0" smtClean="0"/>
              <a:t>2. We know the diffuse light is a function of what’s in the specular map</a:t>
            </a:r>
          </a:p>
          <a:p>
            <a:r>
              <a:rPr lang="en-US" dirty="0" smtClean="0"/>
              <a:t>Assume a maximum specular brightness that created this diffuse brightness</a:t>
            </a:r>
          </a:p>
          <a:p>
            <a:r>
              <a:rPr lang="en-US" dirty="0" smtClean="0"/>
              <a:t>Adjust the sampled specular against the theoretical maximum</a:t>
            </a:r>
          </a:p>
          <a:p>
            <a:endParaRPr lang="en-US" baseline="0" dirty="0" smtClean="0"/>
          </a:p>
          <a:p>
            <a:r>
              <a:rPr lang="en-US" dirty="0" smtClean="0"/>
              <a:t>1. Max specular brightness is just a guess based on angle and gloss </a:t>
            </a:r>
          </a:p>
          <a:p>
            <a:r>
              <a:rPr lang="en-US" dirty="0" smtClean="0"/>
              <a:t>The light mostly probably came from a certain direction and area</a:t>
            </a:r>
          </a:p>
          <a:p>
            <a:r>
              <a:rPr lang="en-US" dirty="0" smtClean="0"/>
              <a:t>This defines a cone of a certain size</a:t>
            </a:r>
          </a:p>
          <a:p>
            <a:r>
              <a:rPr lang="en-US" dirty="0" smtClean="0"/>
              <a:t>Actual numbers determined experimentally</a:t>
            </a:r>
          </a:p>
          <a:p>
            <a:endParaRPr lang="en-US" baseline="0" dirty="0" smtClean="0"/>
          </a:p>
        </p:txBody>
      </p:sp>
      <p:sp>
        <p:nvSpPr>
          <p:cNvPr id="4" name="Slide Number Placeholder 3"/>
          <p:cNvSpPr>
            <a:spLocks noGrp="1"/>
          </p:cNvSpPr>
          <p:nvPr>
            <p:ph type="sldNum" sz="quarter" idx="10"/>
          </p:nvPr>
        </p:nvSpPr>
        <p:spPr/>
        <p:txBody>
          <a:bodyPr/>
          <a:lstStyle/>
          <a:p>
            <a:fld id="{D0FBD334-F332-4069-927A-DC6594540D7E}" type="slidenum">
              <a:rPr lang="en-US" smtClean="0"/>
              <a:t>67</a:t>
            </a:fld>
            <a:endParaRPr lang="en-US"/>
          </a:p>
        </p:txBody>
      </p:sp>
    </p:spTree>
    <p:extLst>
      <p:ext uri="{BB962C8B-B14F-4D97-AF65-F5344CB8AC3E}">
        <p14:creationId xmlns:p14="http://schemas.microsoft.com/office/powerpoint/2010/main" val="15542864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advantages</a:t>
            </a:r>
            <a:r>
              <a:rPr lang="en-US" baseline="0" dirty="0" smtClean="0"/>
              <a:t> of this technique.</a:t>
            </a:r>
          </a:p>
          <a:p>
            <a:endParaRPr lang="en-US" baseline="0" dirty="0" smtClean="0"/>
          </a:p>
          <a:p>
            <a:r>
              <a:rPr lang="en-US" baseline="0" dirty="0" smtClean="0"/>
              <a:t>Always at least as good, or better, than light maps</a:t>
            </a:r>
            <a:r>
              <a:rPr lang="en-US" baseline="0" dirty="0" smtClean="0"/>
              <a:t>.</a:t>
            </a:r>
          </a:p>
          <a:p>
            <a:endParaRPr lang="en-US" baseline="0" dirty="0" smtClean="0"/>
          </a:p>
          <a:p>
            <a:r>
              <a:rPr lang="en-US" baseline="0" dirty="0" smtClean="0"/>
              <a:t>[ Our de facto volume resolution was one voxel per 8 inches cubed, but the artists had control over this and it could vary up or down. ] </a:t>
            </a:r>
            <a:endParaRPr lang="en-US" baseline="0" dirty="0" smtClean="0"/>
          </a:p>
        </p:txBody>
      </p:sp>
      <p:sp>
        <p:nvSpPr>
          <p:cNvPr id="4" name="Slide Number Placeholder 3"/>
          <p:cNvSpPr>
            <a:spLocks noGrp="1"/>
          </p:cNvSpPr>
          <p:nvPr>
            <p:ph type="sldNum" sz="quarter" idx="10"/>
          </p:nvPr>
        </p:nvSpPr>
        <p:spPr/>
        <p:txBody>
          <a:bodyPr/>
          <a:lstStyle/>
          <a:p>
            <a:fld id="{D0FBD334-F332-4069-927A-DC6594540D7E}" type="slidenum">
              <a:rPr lang="en-US" smtClean="0"/>
              <a:t>68</a:t>
            </a:fld>
            <a:endParaRPr lang="en-US"/>
          </a:p>
        </p:txBody>
      </p:sp>
    </p:spTree>
    <p:extLst>
      <p:ext uri="{BB962C8B-B14F-4D97-AF65-F5344CB8AC3E}">
        <p14:creationId xmlns:p14="http://schemas.microsoft.com/office/powerpoint/2010/main" val="6620455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Adds less than 2ms to our deferred lighting </a:t>
            </a:r>
            <a:r>
              <a:rPr lang="en-US" baseline="0" dirty="0" err="1" smtClean="0"/>
              <a:t>shader</a:t>
            </a:r>
            <a:r>
              <a:rPr lang="en-US" baseline="0" dirty="0" smtClean="0"/>
              <a:t> in most cases for all GI related computation</a:t>
            </a:r>
            <a:r>
              <a:rPr lang="en-US" baseline="0" dirty="0" smtClean="0"/>
              <a:t>. This is not necessarily an accurate number, since the GI is part of our deferred </a:t>
            </a:r>
            <a:r>
              <a:rPr lang="en-US" baseline="0" dirty="0" err="1" smtClean="0"/>
              <a:t>shader</a:t>
            </a:r>
            <a:r>
              <a:rPr lang="en-US" baseline="0" dirty="0" smtClean="0"/>
              <a:t> which is complex and highly optimized, simply commenting out the code is not a fair test.</a:t>
            </a:r>
          </a:p>
          <a:p>
            <a:endParaRPr lang="en-US" baseline="0" dirty="0" smtClean="0"/>
          </a:p>
          <a:p>
            <a:r>
              <a:rPr lang="en-US" baseline="0" dirty="0" smtClean="0"/>
              <a:t>[ Our overall budget for the deferred </a:t>
            </a:r>
            <a:r>
              <a:rPr lang="en-US" baseline="0" dirty="0" err="1" smtClean="0"/>
              <a:t>shader</a:t>
            </a:r>
            <a:r>
              <a:rPr lang="en-US" baseline="0" dirty="0" smtClean="0"/>
              <a:t> was 4ms, which included tile-based classification, culling, reflections, GI, and lights. ]</a:t>
            </a:r>
          </a:p>
        </p:txBody>
      </p:sp>
      <p:sp>
        <p:nvSpPr>
          <p:cNvPr id="4" name="Slide Number Placeholder 3"/>
          <p:cNvSpPr>
            <a:spLocks noGrp="1"/>
          </p:cNvSpPr>
          <p:nvPr>
            <p:ph type="sldNum" sz="quarter" idx="10"/>
          </p:nvPr>
        </p:nvSpPr>
        <p:spPr/>
        <p:txBody>
          <a:bodyPr/>
          <a:lstStyle/>
          <a:p>
            <a:fld id="{D0FBD334-F332-4069-927A-DC6594540D7E}" type="slidenum">
              <a:rPr lang="en-US" smtClean="0"/>
              <a:t>69</a:t>
            </a:fld>
            <a:endParaRPr lang="en-US"/>
          </a:p>
        </p:txBody>
      </p:sp>
    </p:spTree>
    <p:extLst>
      <p:ext uri="{BB962C8B-B14F-4D97-AF65-F5344CB8AC3E}">
        <p14:creationId xmlns:p14="http://schemas.microsoft.com/office/powerpoint/2010/main" val="767278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Historically </a:t>
            </a:r>
            <a:r>
              <a:rPr lang="en-US" baseline="0" dirty="0"/>
              <a:t>our Lightmaps have been baked by an offline process that did ray-tracing and shading on the CPU, which could take hours to fully light a given map</a:t>
            </a:r>
            <a:r>
              <a:rPr lang="en-US" baseline="0" dirty="0" smtClean="0"/>
              <a:t>. It also required all of the </a:t>
            </a:r>
            <a:r>
              <a:rPr lang="en-US" baseline="0" dirty="0" err="1" smtClean="0"/>
              <a:t>shaders</a:t>
            </a:r>
            <a:r>
              <a:rPr lang="en-US" baseline="0" dirty="0" smtClean="0"/>
              <a:t> and lighting to be ported to CPU code for evaluation. And certain rendering tricks might not be picked up by the software </a:t>
            </a:r>
            <a:r>
              <a:rPr lang="en-US" baseline="0" dirty="0" err="1" smtClean="0"/>
              <a:t>raytracer</a:t>
            </a:r>
            <a:r>
              <a:rPr lang="en-US" baseline="0" dirty="0" smtClean="0"/>
              <a:t>.</a:t>
            </a:r>
            <a:endParaRPr lang="en-US" baseline="0" dirty="0"/>
          </a:p>
        </p:txBody>
      </p:sp>
      <p:sp>
        <p:nvSpPr>
          <p:cNvPr id="4" name="Slide Number Placeholder 3"/>
          <p:cNvSpPr>
            <a:spLocks noGrp="1"/>
          </p:cNvSpPr>
          <p:nvPr>
            <p:ph type="sldNum" sz="quarter" idx="10"/>
          </p:nvPr>
        </p:nvSpPr>
        <p:spPr/>
        <p:txBody>
          <a:bodyPr/>
          <a:lstStyle/>
          <a:p>
            <a:fld id="{D0FBD334-F332-4069-927A-DC6594540D7E}" type="slidenum">
              <a:rPr lang="en-US" smtClean="0"/>
              <a:t>7</a:t>
            </a:fld>
            <a:endParaRPr lang="en-US"/>
          </a:p>
        </p:txBody>
      </p:sp>
    </p:spTree>
    <p:extLst>
      <p:ext uri="{BB962C8B-B14F-4D97-AF65-F5344CB8AC3E}">
        <p14:creationId xmlns:p14="http://schemas.microsoft.com/office/powerpoint/2010/main" val="39357414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works, not only on all physical </a:t>
            </a:r>
            <a:r>
              <a:rPr lang="en-US" baseline="0" dirty="0" smtClean="0"/>
              <a:t>geometry, including moving meshes, </a:t>
            </a:r>
            <a:r>
              <a:rPr lang="en-US" baseline="0" dirty="0" smtClean="0"/>
              <a:t>but also on particles and </a:t>
            </a:r>
            <a:r>
              <a:rPr lang="en-US" baseline="0" dirty="0" err="1" smtClean="0"/>
              <a:t>volumetrics</a:t>
            </a:r>
            <a:r>
              <a:rPr lang="en-US" baseline="0" dirty="0" smtClean="0"/>
              <a:t>.</a:t>
            </a:r>
          </a:p>
        </p:txBody>
      </p:sp>
      <p:sp>
        <p:nvSpPr>
          <p:cNvPr id="4" name="Slide Number Placeholder 3"/>
          <p:cNvSpPr>
            <a:spLocks noGrp="1"/>
          </p:cNvSpPr>
          <p:nvPr>
            <p:ph type="sldNum" sz="quarter" idx="10"/>
          </p:nvPr>
        </p:nvSpPr>
        <p:spPr/>
        <p:txBody>
          <a:bodyPr/>
          <a:lstStyle/>
          <a:p>
            <a:fld id="{D0FBD334-F332-4069-927A-DC6594540D7E}" type="slidenum">
              <a:rPr lang="en-US" smtClean="0"/>
              <a:t>70</a:t>
            </a:fld>
            <a:endParaRPr lang="en-US"/>
          </a:p>
        </p:txBody>
      </p:sp>
    </p:spTree>
    <p:extLst>
      <p:ext uri="{BB962C8B-B14F-4D97-AF65-F5344CB8AC3E}">
        <p14:creationId xmlns:p14="http://schemas.microsoft.com/office/powerpoint/2010/main" val="5384433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Bakes have gone down from around 8 hours for a shipping quality light bake to 1 or 2 </a:t>
            </a:r>
            <a:r>
              <a:rPr lang="en-US" baseline="0" dirty="0" smtClean="0"/>
              <a:t>hours at worst. </a:t>
            </a:r>
            <a:r>
              <a:rPr lang="en-US" baseline="0" dirty="0" smtClean="0"/>
              <a:t>But we can do a lower quality bake, that’s still good enough to verify lighting work, in just 5 or 10 minutes. And because the probes and volumes are discrete objects, artists can select to bake only the room or area they are working in and see the bounce lighting update in a few seconds</a:t>
            </a:r>
            <a:r>
              <a:rPr lang="en-US" baseline="0" dirty="0" smtClean="0"/>
              <a:t>.</a:t>
            </a:r>
          </a:p>
          <a:p>
            <a:endParaRPr lang="en-US" baseline="0" dirty="0" smtClean="0"/>
          </a:p>
          <a:p>
            <a:r>
              <a:rPr lang="en-US" baseline="0" dirty="0" smtClean="0"/>
              <a:t>[ Quality level affects how many rays are cast when accumulating voxel data, and nothing else. That means no major effect on brightness, runtime performance, or memory usage, only bake time and aliasing artifacts. ]</a:t>
            </a:r>
            <a:endParaRPr lang="en-US" baseline="0" dirty="0" smtClean="0"/>
          </a:p>
        </p:txBody>
      </p:sp>
      <p:sp>
        <p:nvSpPr>
          <p:cNvPr id="4" name="Slide Number Placeholder 3"/>
          <p:cNvSpPr>
            <a:spLocks noGrp="1"/>
          </p:cNvSpPr>
          <p:nvPr>
            <p:ph type="sldNum" sz="quarter" idx="10"/>
          </p:nvPr>
        </p:nvSpPr>
        <p:spPr/>
        <p:txBody>
          <a:bodyPr/>
          <a:lstStyle/>
          <a:p>
            <a:fld id="{D0FBD334-F332-4069-927A-DC6594540D7E}" type="slidenum">
              <a:rPr lang="en-US" smtClean="0"/>
              <a:t>71</a:t>
            </a:fld>
            <a:endParaRPr lang="en-US"/>
          </a:p>
        </p:txBody>
      </p:sp>
    </p:spTree>
    <p:extLst>
      <p:ext uri="{BB962C8B-B14F-4D97-AF65-F5344CB8AC3E}">
        <p14:creationId xmlns:p14="http://schemas.microsoft.com/office/powerpoint/2010/main" val="12824798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All baking is done in-editor,</a:t>
            </a:r>
            <a:r>
              <a:rPr lang="en-US" baseline="0" dirty="0" smtClean="0"/>
              <a:t> where the lighting is done, and is rendered the same way it is rendered in game. This cuts the feedback and iteration loop for lighting artists down from hours to seconds.</a:t>
            </a:r>
          </a:p>
        </p:txBody>
      </p:sp>
      <p:sp>
        <p:nvSpPr>
          <p:cNvPr id="4" name="Slide Number Placeholder 3"/>
          <p:cNvSpPr>
            <a:spLocks noGrp="1"/>
          </p:cNvSpPr>
          <p:nvPr>
            <p:ph type="sldNum" sz="quarter" idx="10"/>
          </p:nvPr>
        </p:nvSpPr>
        <p:spPr/>
        <p:txBody>
          <a:bodyPr/>
          <a:lstStyle/>
          <a:p>
            <a:fld id="{D0FBD334-F332-4069-927A-DC6594540D7E}" type="slidenum">
              <a:rPr lang="en-US" smtClean="0"/>
              <a:t>72</a:t>
            </a:fld>
            <a:endParaRPr lang="en-US"/>
          </a:p>
        </p:txBody>
      </p:sp>
    </p:spTree>
    <p:extLst>
      <p:ext uri="{BB962C8B-B14F-4D97-AF65-F5344CB8AC3E}">
        <p14:creationId xmlns:p14="http://schemas.microsoft.com/office/powerpoint/2010/main" val="39372699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Again, because probes and volumes are discrete objects, we can do neat tricks with them. Like attaching them to moving objects, like when you have lighting for the inside of a train that you want to move with you. Or we can swap them out in chunks when the lighting environment changes, like when a wall is destroyed and light spills into the room.</a:t>
            </a:r>
          </a:p>
        </p:txBody>
      </p:sp>
      <p:sp>
        <p:nvSpPr>
          <p:cNvPr id="4" name="Slide Number Placeholder 3"/>
          <p:cNvSpPr>
            <a:spLocks noGrp="1"/>
          </p:cNvSpPr>
          <p:nvPr>
            <p:ph type="sldNum" sz="quarter" idx="10"/>
          </p:nvPr>
        </p:nvSpPr>
        <p:spPr/>
        <p:txBody>
          <a:bodyPr/>
          <a:lstStyle/>
          <a:p>
            <a:fld id="{D0FBD334-F332-4069-927A-DC6594540D7E}" type="slidenum">
              <a:rPr lang="en-US" smtClean="0"/>
              <a:t>73</a:t>
            </a:fld>
            <a:endParaRPr lang="en-US"/>
          </a:p>
        </p:txBody>
      </p:sp>
    </p:spTree>
    <p:extLst>
      <p:ext uri="{BB962C8B-B14F-4D97-AF65-F5344CB8AC3E}">
        <p14:creationId xmlns:p14="http://schemas.microsoft.com/office/powerpoint/2010/main" val="22931632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Lightmaps were tied closely to the geometry, since they relied on world UV’s. So as soon as a level was modified, lighting would go back to a broken state until it was rebuilt. But with GI volumes, builders can make modifications to levels and the lighting still looks reasonable without a light bake to hold them over until a lighting artist has a chance to revisit the level.</a:t>
            </a:r>
          </a:p>
        </p:txBody>
      </p:sp>
      <p:sp>
        <p:nvSpPr>
          <p:cNvPr id="4" name="Slide Number Placeholder 3"/>
          <p:cNvSpPr>
            <a:spLocks noGrp="1"/>
          </p:cNvSpPr>
          <p:nvPr>
            <p:ph type="sldNum" sz="quarter" idx="10"/>
          </p:nvPr>
        </p:nvSpPr>
        <p:spPr/>
        <p:txBody>
          <a:bodyPr/>
          <a:lstStyle/>
          <a:p>
            <a:fld id="{D0FBD334-F332-4069-927A-DC6594540D7E}" type="slidenum">
              <a:rPr lang="en-US" smtClean="0"/>
              <a:t>74</a:t>
            </a:fld>
            <a:endParaRPr lang="en-US"/>
          </a:p>
        </p:txBody>
      </p:sp>
    </p:spTree>
    <p:extLst>
      <p:ext uri="{BB962C8B-B14F-4D97-AF65-F5344CB8AC3E}">
        <p14:creationId xmlns:p14="http://schemas.microsoft.com/office/powerpoint/2010/main" val="28183463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summary, the downsides</a:t>
            </a:r>
            <a:r>
              <a:rPr lang="en-US" baseline="0" dirty="0" smtClean="0"/>
              <a:t> are:</a:t>
            </a:r>
          </a:p>
          <a:p>
            <a:endParaRPr lang="en-US" baseline="0" dirty="0" smtClean="0"/>
          </a:p>
          <a:p>
            <a:r>
              <a:rPr lang="en-US" baseline="0" dirty="0" smtClean="0"/>
              <a:t>Setting up a level for the first time can take some time. Maybe two days for a large one, but at least this only has to be done once.</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75</a:t>
            </a:fld>
            <a:endParaRPr lang="en-US"/>
          </a:p>
        </p:txBody>
      </p:sp>
    </p:spTree>
    <p:extLst>
      <p:ext uri="{BB962C8B-B14F-4D97-AF65-F5344CB8AC3E}">
        <p14:creationId xmlns:p14="http://schemas.microsoft.com/office/powerpoint/2010/main" val="14471498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Artists have to be trained on the tools to work with volumes, which is something they likely don’t have experience with.</a:t>
            </a:r>
          </a:p>
        </p:txBody>
      </p:sp>
      <p:sp>
        <p:nvSpPr>
          <p:cNvPr id="4" name="Slide Number Placeholder 3"/>
          <p:cNvSpPr>
            <a:spLocks noGrp="1"/>
          </p:cNvSpPr>
          <p:nvPr>
            <p:ph type="sldNum" sz="quarter" idx="10"/>
          </p:nvPr>
        </p:nvSpPr>
        <p:spPr/>
        <p:txBody>
          <a:bodyPr/>
          <a:lstStyle/>
          <a:p>
            <a:fld id="{D0FBD334-F332-4069-927A-DC6594540D7E}" type="slidenum">
              <a:rPr lang="en-US" smtClean="0"/>
              <a:t>76</a:t>
            </a:fld>
            <a:endParaRPr lang="en-US"/>
          </a:p>
        </p:txBody>
      </p:sp>
    </p:spTree>
    <p:extLst>
      <p:ext uri="{BB962C8B-B14F-4D97-AF65-F5344CB8AC3E}">
        <p14:creationId xmlns:p14="http://schemas.microsoft.com/office/powerpoint/2010/main" val="24098566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Volumes obviously contain more data than light maps, so you either need to use more memory or lower resolution and quality. We obvious chose to match or beat quality in all cases</a:t>
            </a:r>
            <a:r>
              <a:rPr lang="en-US" baseline="0" dirty="0" smtClean="0"/>
              <a:t>.</a:t>
            </a:r>
          </a:p>
          <a:p>
            <a:endParaRPr lang="en-US" baseline="0" dirty="0" smtClean="0"/>
          </a:p>
          <a:p>
            <a:r>
              <a:rPr lang="en-US" baseline="0" dirty="0" smtClean="0"/>
              <a:t>[ In the example given earlier, the GI volume data resulted in 50.5Mb of texture data, plus an </a:t>
            </a:r>
            <a:r>
              <a:rPr lang="en-US" baseline="0" smtClean="0"/>
              <a:t>additional 77Mb </a:t>
            </a:r>
            <a:r>
              <a:rPr lang="en-US" baseline="0" dirty="0" smtClean="0"/>
              <a:t>of reflection probe data. This represents a medium-sized amount of data relative to other maps. Some maps could reach up to 50% more data in individual chunks, but anything larger than that would stream as separate blocks of data. ]</a:t>
            </a:r>
            <a:endParaRPr lang="en-US" baseline="0" dirty="0" smtClean="0"/>
          </a:p>
        </p:txBody>
      </p:sp>
      <p:sp>
        <p:nvSpPr>
          <p:cNvPr id="4" name="Slide Number Placeholder 3"/>
          <p:cNvSpPr>
            <a:spLocks noGrp="1"/>
          </p:cNvSpPr>
          <p:nvPr>
            <p:ph type="sldNum" sz="quarter" idx="10"/>
          </p:nvPr>
        </p:nvSpPr>
        <p:spPr/>
        <p:txBody>
          <a:bodyPr/>
          <a:lstStyle/>
          <a:p>
            <a:fld id="{D0FBD334-F332-4069-927A-DC6594540D7E}" type="slidenum">
              <a:rPr lang="en-US" smtClean="0"/>
              <a:t>77</a:t>
            </a:fld>
            <a:endParaRPr lang="en-US"/>
          </a:p>
        </p:txBody>
      </p:sp>
    </p:spTree>
    <p:extLst>
      <p:ext uri="{BB962C8B-B14F-4D97-AF65-F5344CB8AC3E}">
        <p14:creationId xmlns:p14="http://schemas.microsoft.com/office/powerpoint/2010/main" val="32579245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need a pretty impressive development machine if you’re going to be baking lighting all the time. Our lighting artists have 20-core machines with 48Gb of RAM and Titan X video cards. Otherwise you’ll be running out of memory and your bakes can take much longer. Of course, passing the bake off to a render farm is an option, but we keep them local most of the time so artists can </a:t>
            </a:r>
            <a:r>
              <a:rPr lang="en-US" baseline="0" dirty="0" smtClean="0"/>
              <a:t>iterate.</a:t>
            </a:r>
            <a:endParaRPr lang="en-US" baseline="0" dirty="0" smtClean="0"/>
          </a:p>
        </p:txBody>
      </p:sp>
      <p:sp>
        <p:nvSpPr>
          <p:cNvPr id="4" name="Slide Number Placeholder 3"/>
          <p:cNvSpPr>
            <a:spLocks noGrp="1"/>
          </p:cNvSpPr>
          <p:nvPr>
            <p:ph type="sldNum" sz="quarter" idx="10"/>
          </p:nvPr>
        </p:nvSpPr>
        <p:spPr/>
        <p:txBody>
          <a:bodyPr/>
          <a:lstStyle/>
          <a:p>
            <a:fld id="{D0FBD334-F332-4069-927A-DC6594540D7E}" type="slidenum">
              <a:rPr lang="en-US" smtClean="0"/>
              <a:t>78</a:t>
            </a:fld>
            <a:endParaRPr lang="en-US"/>
          </a:p>
        </p:txBody>
      </p:sp>
    </p:spTree>
    <p:extLst>
      <p:ext uri="{BB962C8B-B14F-4D97-AF65-F5344CB8AC3E}">
        <p14:creationId xmlns:p14="http://schemas.microsoft.com/office/powerpoint/2010/main" val="42730786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Custom solutions had to be made to fix speckling and leaking problems. While we’ve solved these, a different game might have different problems that need to be solved.</a:t>
            </a:r>
          </a:p>
          <a:p>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79</a:t>
            </a:fld>
            <a:endParaRPr lang="en-US"/>
          </a:p>
        </p:txBody>
      </p:sp>
    </p:spTree>
    <p:extLst>
      <p:ext uri="{BB962C8B-B14F-4D97-AF65-F5344CB8AC3E}">
        <p14:creationId xmlns:p14="http://schemas.microsoft.com/office/powerpoint/2010/main" val="3551785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Because </a:t>
            </a:r>
            <a:r>
              <a:rPr lang="en-US" baseline="0" dirty="0"/>
              <a:t>this was an offline process that was dependent on final geometry, it meant that we did not have GI in our world editor, and it would take some effort just to get it loading in there.</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8</a:t>
            </a:fld>
            <a:endParaRPr lang="en-US"/>
          </a:p>
        </p:txBody>
      </p:sp>
    </p:spTree>
    <p:extLst>
      <p:ext uri="{BB962C8B-B14F-4D97-AF65-F5344CB8AC3E}">
        <p14:creationId xmlns:p14="http://schemas.microsoft.com/office/powerpoint/2010/main" val="26477602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Special thanks</a:t>
            </a:r>
            <a:r>
              <a:rPr lang="en-US" baseline="0" dirty="0" smtClean="0"/>
              <a:t> to my co-developers.</a:t>
            </a:r>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80</a:t>
            </a:fld>
            <a:endParaRPr lang="en-US"/>
          </a:p>
        </p:txBody>
      </p:sp>
    </p:spTree>
    <p:extLst>
      <p:ext uri="{BB962C8B-B14F-4D97-AF65-F5344CB8AC3E}">
        <p14:creationId xmlns:p14="http://schemas.microsoft.com/office/powerpoint/2010/main" val="37357999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FBD334-F332-4069-927A-DC6594540D7E}" type="slidenum">
              <a:rPr lang="en-US" smtClean="0"/>
              <a:t>81</a:t>
            </a:fld>
            <a:endParaRPr lang="en-US"/>
          </a:p>
        </p:txBody>
      </p:sp>
    </p:spTree>
    <p:extLst>
      <p:ext uri="{BB962C8B-B14F-4D97-AF65-F5344CB8AC3E}">
        <p14:creationId xmlns:p14="http://schemas.microsoft.com/office/powerpoint/2010/main" val="182345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understand where we ended up,</a:t>
            </a:r>
            <a:r>
              <a:rPr lang="en-US" baseline="0" dirty="0"/>
              <a:t> it’s important to understand where our investigations started. We were working with a new deferred-lighting style engine, and we already had a solution for reflections that seemed to make sense in deferred. Namely application of reflection probes with attenuation, the same way lights are applied in deferred lighting.</a:t>
            </a:r>
          </a:p>
        </p:txBody>
      </p:sp>
      <p:sp>
        <p:nvSpPr>
          <p:cNvPr id="4" name="Slide Number Placeholder 3"/>
          <p:cNvSpPr>
            <a:spLocks noGrp="1"/>
          </p:cNvSpPr>
          <p:nvPr>
            <p:ph type="sldNum" sz="quarter" idx="10"/>
          </p:nvPr>
        </p:nvSpPr>
        <p:spPr/>
        <p:txBody>
          <a:bodyPr/>
          <a:lstStyle/>
          <a:p>
            <a:fld id="{D0FBD334-F332-4069-927A-DC6594540D7E}" type="slidenum">
              <a:rPr lang="en-US" smtClean="0"/>
              <a:t>9</a:t>
            </a:fld>
            <a:endParaRPr lang="en-US"/>
          </a:p>
        </p:txBody>
      </p:sp>
    </p:spTree>
    <p:extLst>
      <p:ext uri="{BB962C8B-B14F-4D97-AF65-F5344CB8AC3E}">
        <p14:creationId xmlns:p14="http://schemas.microsoft.com/office/powerpoint/2010/main" val="41788267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516634"/>
            <a:ext cx="97536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219200" y="5166531"/>
            <a:ext cx="97536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46FEB05-90A9-43A4-8262-008E5F81F7A3}" type="datetimeFigureOut">
              <a:rPr lang="en-US" smtClean="0"/>
              <a:t>8/2/2016</a:t>
            </a:fld>
            <a:endParaRPr lang="en-US"/>
          </a:p>
        </p:txBody>
      </p:sp>
      <p:sp>
        <p:nvSpPr>
          <p:cNvPr id="8" name="Slide Number Placeholder 7"/>
          <p:cNvSpPr>
            <a:spLocks noGrp="1"/>
          </p:cNvSpPr>
          <p:nvPr>
            <p:ph type="sldNum" sz="quarter" idx="11"/>
          </p:nvPr>
        </p:nvSpPr>
        <p:spPr/>
        <p:txBody>
          <a:bodyPr/>
          <a:lstStyle/>
          <a:p>
            <a:fld id="{396A61CB-102A-48B3-80AE-F514202ED016}"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pic>
        <p:nvPicPr>
          <p:cNvPr id="10" name="Picture 5" descr="C:\Users\jvelev\Desktop\PVI\treyarch\USC\pics\activis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0803" y="381000"/>
            <a:ext cx="3555999" cy="6442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257" y="1006574"/>
            <a:ext cx="4489544" cy="1510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userDrawn="1"/>
        </p:nvSpPr>
        <p:spPr>
          <a:xfrm>
            <a:off x="387257" y="6311163"/>
            <a:ext cx="7052989" cy="546837"/>
          </a:xfrm>
          <a:prstGeom prst="rect">
            <a:avLst/>
          </a:prstGeom>
        </p:spPr>
        <p:txBody>
          <a:bodyPr vert="horz" wrap="square" lIns="91440" tIns="45720" rIns="91440" bIns="45720" rtlCol="0" anchor="t">
            <a:noAutofit/>
          </a:bodyPr>
          <a:lstStyle/>
          <a:p>
            <a:r>
              <a:rPr lang="en-US" sz="2000" b="1" baseline="0" dirty="0">
                <a:solidFill>
                  <a:srgbClr val="F00F64"/>
                </a:solidFill>
                <a:latin typeface="Microsoft Sans Serif" panose="020B0604020202020204" pitchFamily="34" charset="0"/>
                <a:ea typeface="Microsoft Sans Serif" panose="020B0604020202020204" pitchFamily="34" charset="0"/>
                <a:cs typeface="Microsoft Sans Serif" panose="020B0604020202020204" pitchFamily="34" charset="0"/>
              </a:rPr>
              <a:t>Advances in Real-Time Rendering course, SIGGRAPH 2016</a:t>
            </a:r>
          </a:p>
        </p:txBody>
      </p:sp>
    </p:spTree>
    <p:extLst>
      <p:ext uri="{BB962C8B-B14F-4D97-AF65-F5344CB8AC3E}">
        <p14:creationId xmlns:p14="http://schemas.microsoft.com/office/powerpoint/2010/main" val="3365210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6FEB05-90A9-43A4-8262-008E5F81F7A3}" type="datetimeFigureOut">
              <a:rPr lang="en-US" smtClean="0"/>
              <a:t>8/2/2016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6A61CB-102A-48B3-80AE-F514202ED016}" type="slidenum">
              <a:rPr lang="en-US" smtClean="0"/>
              <a:t>‹#›</a:t>
            </a:fld>
            <a:endParaRPr lang="en-US"/>
          </a:p>
        </p:txBody>
      </p:sp>
      <p:sp>
        <p:nvSpPr>
          <p:cNvPr id="10" name="TextBox 9"/>
          <p:cNvSpPr txBox="1"/>
          <p:nvPr userDrawn="1"/>
        </p:nvSpPr>
        <p:spPr>
          <a:xfrm>
            <a:off x="387257" y="6311163"/>
            <a:ext cx="7052989" cy="546837"/>
          </a:xfrm>
          <a:prstGeom prst="rect">
            <a:avLst/>
          </a:prstGeom>
        </p:spPr>
        <p:txBody>
          <a:bodyPr vert="horz" wrap="square" lIns="91440" tIns="45720" rIns="91440" bIns="45720" rtlCol="0" anchor="t">
            <a:noAutofit/>
          </a:bodyPr>
          <a:lstStyle/>
          <a:p>
            <a:r>
              <a:rPr lang="en-US" sz="2000" b="1" baseline="0" dirty="0">
                <a:solidFill>
                  <a:srgbClr val="F00F64"/>
                </a:solidFill>
                <a:latin typeface="Microsoft Sans Serif" panose="020B0604020202020204" pitchFamily="34" charset="0"/>
                <a:ea typeface="Microsoft Sans Serif" panose="020B0604020202020204" pitchFamily="34" charset="0"/>
                <a:cs typeface="Microsoft Sans Serif" panose="020B0604020202020204" pitchFamily="34" charset="0"/>
              </a:rPr>
              <a:t>Advances in Real-Time Rendering course, SIGGRAPH 2016</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10255" y="382957"/>
            <a:ext cx="2996659" cy="819087"/>
          </a:xfrm>
          <a:prstGeom prst="rect">
            <a:avLst/>
          </a:prstGeom>
        </p:spPr>
      </p:pic>
    </p:spTree>
    <p:extLst>
      <p:ext uri="{BB962C8B-B14F-4D97-AF65-F5344CB8AC3E}">
        <p14:creationId xmlns:p14="http://schemas.microsoft.com/office/powerpoint/2010/main" val="4145165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1215" y="1826716"/>
            <a:ext cx="1989999" cy="448445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39367" y="1826716"/>
            <a:ext cx="6988635" cy="448445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6FEB05-90A9-43A4-8262-008E5F81F7A3}" type="datetimeFigureOut">
              <a:rPr lang="en-US" smtClean="0"/>
              <a:t>8/2/2016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A61CB-102A-48B3-80AE-F514202ED016}" type="slidenum">
              <a:rPr lang="en-US" smtClean="0"/>
              <a:t>‹#›</a:t>
            </a:fld>
            <a:endParaRPr lang="en-US"/>
          </a:p>
        </p:txBody>
      </p:sp>
      <p:sp>
        <p:nvSpPr>
          <p:cNvPr id="7" name="TextBox 6"/>
          <p:cNvSpPr txBox="1"/>
          <p:nvPr userDrawn="1"/>
        </p:nvSpPr>
        <p:spPr>
          <a:xfrm>
            <a:off x="387257" y="6311163"/>
            <a:ext cx="7052989" cy="546837"/>
          </a:xfrm>
          <a:prstGeom prst="rect">
            <a:avLst/>
          </a:prstGeom>
        </p:spPr>
        <p:txBody>
          <a:bodyPr vert="horz" wrap="square" lIns="91440" tIns="45720" rIns="91440" bIns="45720" rtlCol="0" anchor="t">
            <a:noAutofit/>
          </a:bodyPr>
          <a:lstStyle/>
          <a:p>
            <a:r>
              <a:rPr lang="en-US" sz="2000" b="1" baseline="0" dirty="0">
                <a:solidFill>
                  <a:srgbClr val="F00F64"/>
                </a:solidFill>
                <a:latin typeface="Microsoft Sans Serif" panose="020B0604020202020204" pitchFamily="34" charset="0"/>
                <a:ea typeface="Microsoft Sans Serif" panose="020B0604020202020204" pitchFamily="34" charset="0"/>
                <a:cs typeface="Microsoft Sans Serif" panose="020B0604020202020204" pitchFamily="34" charset="0"/>
              </a:rPr>
              <a:t>Advances in Real-Time Rendering course, SIGGRAPH 2016</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10255" y="382957"/>
            <a:ext cx="2996659" cy="819087"/>
          </a:xfrm>
          <a:prstGeom prst="rect">
            <a:avLst/>
          </a:prstGeom>
        </p:spPr>
      </p:pic>
    </p:spTree>
    <p:extLst>
      <p:ext uri="{BB962C8B-B14F-4D97-AF65-F5344CB8AC3E}">
        <p14:creationId xmlns:p14="http://schemas.microsoft.com/office/powerpoint/2010/main" val="1464103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46FEB05-90A9-43A4-8262-008E5F81F7A3}" type="datetimeFigureOut">
              <a:rPr lang="en-US" smtClean="0"/>
              <a:t>8/2/2016</a:t>
            </a:fld>
            <a:endParaRPr lang="en-US"/>
          </a:p>
        </p:txBody>
      </p:sp>
      <p:sp>
        <p:nvSpPr>
          <p:cNvPr id="4" name="Slide Number Placeholder 3"/>
          <p:cNvSpPr>
            <a:spLocks noGrp="1"/>
          </p:cNvSpPr>
          <p:nvPr>
            <p:ph type="sldNum" sz="quarter" idx="11"/>
          </p:nvPr>
        </p:nvSpPr>
        <p:spPr/>
        <p:txBody>
          <a:bodyPr/>
          <a:lstStyle/>
          <a:p>
            <a:fld id="{396A61CB-102A-48B3-80AE-F514202ED016}" type="slidenum">
              <a:rPr lang="en-US" smtClean="0"/>
              <a:t>‹#›</a:t>
            </a:fld>
            <a:endParaRPr lang="en-US"/>
          </a:p>
        </p:txBody>
      </p:sp>
      <p:sp>
        <p:nvSpPr>
          <p:cNvPr id="5" name="Footer Placeholder 4"/>
          <p:cNvSpPr>
            <a:spLocks noGrp="1"/>
          </p:cNvSpPr>
          <p:nvPr>
            <p:ph type="ftr" sz="quarter" idx="12"/>
          </p:nvPr>
        </p:nvSpPr>
        <p:spPr/>
        <p:txBody>
          <a:bodyPr/>
          <a:lstStyle/>
          <a:p>
            <a:endParaRPr lang="en-US"/>
          </a:p>
        </p:txBody>
      </p:sp>
      <p:sp>
        <p:nvSpPr>
          <p:cNvPr id="6" name="Picture Placeholder 2"/>
          <p:cNvSpPr>
            <a:spLocks noGrp="1"/>
          </p:cNvSpPr>
          <p:nvPr>
            <p:ph type="pic" idx="1"/>
          </p:nvPr>
        </p:nvSpPr>
        <p:spPr>
          <a:xfrm>
            <a:off x="1320800" y="1371600"/>
            <a:ext cx="9652000" cy="4876800"/>
          </a:xfrm>
          <a:solidFill>
            <a:schemeClr val="accent2"/>
          </a:solidFill>
          <a:ln w="12700">
            <a:noFill/>
          </a:ln>
          <a:effectLst>
            <a:reflection blurRad="12700" stA="30000" endPos="30000" dist="31750" dir="5400000" sy="-100000" algn="bl" rotWithShape="0"/>
          </a:effectLst>
          <a:scene3d>
            <a:camera prst="perspectiveRight" fov="2700000">
              <a:rot lat="0" lon="0" rev="0"/>
            </a:camera>
            <a:lightRig rig="threePt" dir="t">
              <a:rot lat="0" lon="0" rev="2700000"/>
            </a:lightRig>
          </a:scene3d>
          <a:sp3d prstMaterial="matte">
            <a:bevelT prst="relaxedInset"/>
            <a:bevelB/>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ext Placeholder 11"/>
          <p:cNvSpPr>
            <a:spLocks noGrp="1"/>
          </p:cNvSpPr>
          <p:nvPr>
            <p:ph type="body" sz="quarter" idx="13"/>
          </p:nvPr>
        </p:nvSpPr>
        <p:spPr>
          <a:xfrm>
            <a:off x="1320800" y="323850"/>
            <a:ext cx="6354618" cy="914400"/>
          </a:xfrm>
        </p:spPr>
        <p:txBody>
          <a:bodyPr>
            <a:normAutofit/>
          </a:bodyPr>
          <a:lstStyle>
            <a:lvl1pPr marL="45720" indent="0">
              <a:buNone/>
              <a:defRPr sz="4000" baseline="0">
                <a:solidFill>
                  <a:schemeClr val="tx2"/>
                </a:solidFill>
                <a:latin typeface="+mj-lt"/>
              </a:defRPr>
            </a:lvl1pPr>
            <a:lvl2pPr marL="320040" indent="0">
              <a:buNone/>
              <a:defRPr sz="4000" baseline="0">
                <a:solidFill>
                  <a:schemeClr val="tx2"/>
                </a:solidFill>
                <a:latin typeface="+mj-lt"/>
              </a:defRPr>
            </a:lvl2pPr>
            <a:lvl3pPr marL="502920" indent="0">
              <a:buNone/>
              <a:defRPr sz="4000" baseline="0">
                <a:solidFill>
                  <a:schemeClr val="tx2"/>
                </a:solidFill>
                <a:latin typeface="+mj-lt"/>
              </a:defRPr>
            </a:lvl3pPr>
            <a:lvl4pPr marL="731520" indent="0">
              <a:buNone/>
              <a:defRPr sz="4000" baseline="0">
                <a:solidFill>
                  <a:schemeClr val="tx2"/>
                </a:solidFill>
                <a:latin typeface="+mj-lt"/>
              </a:defRPr>
            </a:lvl4pPr>
            <a:lvl5pPr marL="960120" indent="0">
              <a:buNone/>
              <a:defRPr sz="4000" baseline="0">
                <a:solidFill>
                  <a:schemeClr val="tx2"/>
                </a:solidFill>
                <a:latin typeface="+mj-lt"/>
              </a:defRPr>
            </a:lvl5pPr>
          </a:lstStyle>
          <a:p>
            <a:pPr lvl="0"/>
            <a:r>
              <a:rPr lang="en-US" dirty="0"/>
              <a:t>Edit Master text styles</a:t>
            </a:r>
          </a:p>
        </p:txBody>
      </p:sp>
      <p:sp>
        <p:nvSpPr>
          <p:cNvPr id="7" name="TextBox 6"/>
          <p:cNvSpPr txBox="1"/>
          <p:nvPr userDrawn="1"/>
        </p:nvSpPr>
        <p:spPr>
          <a:xfrm>
            <a:off x="387257" y="6311163"/>
            <a:ext cx="7052989" cy="546837"/>
          </a:xfrm>
          <a:prstGeom prst="rect">
            <a:avLst/>
          </a:prstGeom>
        </p:spPr>
        <p:txBody>
          <a:bodyPr vert="horz" wrap="square" lIns="91440" tIns="45720" rIns="91440" bIns="45720" rtlCol="0" anchor="t">
            <a:noAutofit/>
          </a:bodyPr>
          <a:lstStyle/>
          <a:p>
            <a:r>
              <a:rPr lang="en-US" sz="2000" b="1" baseline="0" dirty="0">
                <a:solidFill>
                  <a:srgbClr val="F00F64"/>
                </a:solidFill>
                <a:latin typeface="Microsoft Sans Serif" panose="020B0604020202020204" pitchFamily="34" charset="0"/>
                <a:ea typeface="Microsoft Sans Serif" panose="020B0604020202020204" pitchFamily="34" charset="0"/>
                <a:cs typeface="Microsoft Sans Serif" panose="020B0604020202020204" pitchFamily="34" charset="0"/>
              </a:rPr>
              <a:t>Advances in Real-Time Rendering course, SIGGRAPH 2016</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10255" y="382957"/>
            <a:ext cx="2996659" cy="819087"/>
          </a:xfrm>
          <a:prstGeom prst="rect">
            <a:avLst/>
          </a:prstGeom>
        </p:spPr>
      </p:pic>
    </p:spTree>
    <p:extLst>
      <p:ext uri="{BB962C8B-B14F-4D97-AF65-F5344CB8AC3E}">
        <p14:creationId xmlns:p14="http://schemas.microsoft.com/office/powerpoint/2010/main" val="1601476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p:nvPr/>
        </p:nvSpPr>
        <p:spPr>
          <a:xfrm>
            <a:off x="0" y="0"/>
            <a:ext cx="12192000" cy="1533240"/>
          </a:xfrm>
          <a:prstGeom prst="rect">
            <a:avLst/>
          </a:prstGeom>
          <a:solidFill>
            <a:srgbClr val="2388DB"/>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cxnSp>
        <p:nvCxnSpPr>
          <p:cNvPr id="14" name="Shape 14"/>
          <p:cNvCxnSpPr/>
          <p:nvPr/>
        </p:nvCxnSpPr>
        <p:spPr>
          <a:xfrm>
            <a:off x="0" y="1503835"/>
            <a:ext cx="12192000" cy="0"/>
          </a:xfrm>
          <a:prstGeom prst="straightConnector1">
            <a:avLst/>
          </a:prstGeom>
          <a:noFill/>
          <a:ln w="57150" cap="flat">
            <a:solidFill>
              <a:srgbClr val="000000">
                <a:alpha val="14117"/>
              </a:srgbClr>
            </a:solidFill>
            <a:prstDash val="solid"/>
            <a:round/>
            <a:headEnd type="none" w="med" len="med"/>
            <a:tailEnd type="none" w="med" len="med"/>
          </a:ln>
        </p:spPr>
      </p:cxnSp>
      <p:sp>
        <p:nvSpPr>
          <p:cNvPr id="15" name="Shape 15"/>
          <p:cNvSpPr txBox="1">
            <a:spLocks noGrp="1"/>
          </p:cNvSpPr>
          <p:nvPr>
            <p:ph type="title"/>
          </p:nvPr>
        </p:nvSpPr>
        <p:spPr>
          <a:xfrm>
            <a:off x="609600" y="274635"/>
            <a:ext cx="10972800" cy="1143360"/>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dirty="0"/>
              <a:t>Click to edit Master title style</a:t>
            </a:r>
            <a:endParaRPr dirty="0"/>
          </a:p>
        </p:txBody>
      </p:sp>
      <p:sp>
        <p:nvSpPr>
          <p:cNvPr id="16" name="Shape 16"/>
          <p:cNvSpPr txBox="1">
            <a:spLocks noGrp="1"/>
          </p:cNvSpPr>
          <p:nvPr>
            <p:ph type="body" idx="1"/>
          </p:nvPr>
        </p:nvSpPr>
        <p:spPr>
          <a:xfrm>
            <a:off x="609600" y="1600207"/>
            <a:ext cx="10972800" cy="496763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pPr lvl="0"/>
            <a:r>
              <a:rPr lang="en-US"/>
              <a:t>Edit Master text styles</a:t>
            </a:r>
          </a:p>
        </p:txBody>
      </p:sp>
      <p:sp>
        <p:nvSpPr>
          <p:cNvPr id="6" name="TextBox 5"/>
          <p:cNvSpPr txBox="1"/>
          <p:nvPr userDrawn="1"/>
        </p:nvSpPr>
        <p:spPr>
          <a:xfrm>
            <a:off x="387257" y="6311163"/>
            <a:ext cx="7052989" cy="546837"/>
          </a:xfrm>
          <a:prstGeom prst="rect">
            <a:avLst/>
          </a:prstGeom>
        </p:spPr>
        <p:txBody>
          <a:bodyPr vert="horz" wrap="square" lIns="91440" tIns="45720" rIns="91440" bIns="45720" rtlCol="0" anchor="t">
            <a:noAutofit/>
          </a:bodyPr>
          <a:lstStyle/>
          <a:p>
            <a:r>
              <a:rPr lang="en-US" sz="2000" b="1" baseline="0" dirty="0">
                <a:solidFill>
                  <a:srgbClr val="F00F64"/>
                </a:solidFill>
                <a:latin typeface="Microsoft Sans Serif" panose="020B0604020202020204" pitchFamily="34" charset="0"/>
                <a:ea typeface="Microsoft Sans Serif" panose="020B0604020202020204" pitchFamily="34" charset="0"/>
                <a:cs typeface="Microsoft Sans Serif" panose="020B0604020202020204" pitchFamily="34" charset="0"/>
              </a:rPr>
              <a:t>Advances in Real-Time Rendering course, SIGGRAPH 2016</a:t>
            </a:r>
          </a:p>
        </p:txBody>
      </p:sp>
    </p:spTree>
    <p:extLst>
      <p:ext uri="{BB962C8B-B14F-4D97-AF65-F5344CB8AC3E}">
        <p14:creationId xmlns:p14="http://schemas.microsoft.com/office/powerpoint/2010/main" val="732504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1"/>
            <a:ext cx="7416800" cy="891187"/>
          </a:xfrm>
        </p:spPr>
        <p:txBody>
          <a:bodyPr anchor="t">
            <a:normAutofit/>
          </a:bodyPr>
          <a:lstStyle>
            <a:lvl1pPr>
              <a:defRPr sz="4400" baseline="0">
                <a:latin typeface="+mj-lt"/>
              </a:defRPr>
            </a:lvl1pPr>
          </a:lstStyle>
          <a:p>
            <a:r>
              <a:rPr lang="en-US" dirty="0"/>
              <a:t>Click to edit Master title style</a:t>
            </a:r>
          </a:p>
        </p:txBody>
      </p:sp>
      <p:sp>
        <p:nvSpPr>
          <p:cNvPr id="3" name="Content Placeholder 2"/>
          <p:cNvSpPr>
            <a:spLocks noGrp="1"/>
          </p:cNvSpPr>
          <p:nvPr>
            <p:ph idx="1"/>
          </p:nvPr>
        </p:nvSpPr>
        <p:spPr>
          <a:xfrm>
            <a:off x="1219200" y="1447801"/>
            <a:ext cx="9753600" cy="4876799"/>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2" descr="http://www.callofduty.com/content/dam/atvi/callofduty/blackops2/cod-bo2/treyar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201" y="665018"/>
            <a:ext cx="2524368" cy="115454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609600" y="457201"/>
            <a:ext cx="7416800" cy="891187"/>
          </a:xfrm>
          <a:prstGeom prst="rect">
            <a:avLst/>
          </a:prstGeom>
        </p:spPr>
        <p:txBody>
          <a:bodyPr vert="horz" lIns="91440" tIns="45720" rIns="91440" bIns="45720" rtlCol="0" anchor="t">
            <a:noAutofit/>
          </a:bodyPr>
          <a:lstStyle>
            <a:lvl1pPr algn="l" defTabSz="914400" rtl="0" eaLnBrk="1" latinLnBrk="0" hangingPunct="1">
              <a:spcBef>
                <a:spcPct val="0"/>
              </a:spcBef>
              <a:buNone/>
              <a:defRPr sz="2000" kern="1200">
                <a:solidFill>
                  <a:schemeClr val="tx2"/>
                </a:solidFill>
                <a:latin typeface="BLACK OPS 2" panose="03000600000000000000" pitchFamily="66"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000" dirty="0"/>
          </a:p>
        </p:txBody>
      </p:sp>
      <p:sp>
        <p:nvSpPr>
          <p:cNvPr id="7" name="TextBox 6"/>
          <p:cNvSpPr txBox="1"/>
          <p:nvPr userDrawn="1"/>
        </p:nvSpPr>
        <p:spPr>
          <a:xfrm>
            <a:off x="387257" y="6311163"/>
            <a:ext cx="7052989" cy="546837"/>
          </a:xfrm>
          <a:prstGeom prst="rect">
            <a:avLst/>
          </a:prstGeom>
        </p:spPr>
        <p:txBody>
          <a:bodyPr vert="horz" wrap="square" lIns="91440" tIns="45720" rIns="91440" bIns="45720" rtlCol="0" anchor="t">
            <a:noAutofit/>
          </a:bodyPr>
          <a:lstStyle/>
          <a:p>
            <a:r>
              <a:rPr lang="en-US" sz="2000" b="1" baseline="0" dirty="0">
                <a:solidFill>
                  <a:srgbClr val="F00F64"/>
                </a:solidFill>
                <a:latin typeface="Microsoft Sans Serif" panose="020B0604020202020204" pitchFamily="34" charset="0"/>
                <a:ea typeface="Microsoft Sans Serif" panose="020B0604020202020204" pitchFamily="34" charset="0"/>
                <a:cs typeface="Microsoft Sans Serif" panose="020B0604020202020204" pitchFamily="34" charset="0"/>
              </a:rPr>
              <a:t>Advances in Real-Time Rendering course, SIGGRAPH 2016</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31201" y="212801"/>
            <a:ext cx="2524368" cy="689993"/>
          </a:xfrm>
          <a:prstGeom prst="rect">
            <a:avLst/>
          </a:prstGeom>
        </p:spPr>
      </p:pic>
    </p:spTree>
    <p:extLst>
      <p:ext uri="{BB962C8B-B14F-4D97-AF65-F5344CB8AC3E}">
        <p14:creationId xmlns:p14="http://schemas.microsoft.com/office/powerpoint/2010/main" val="769207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5017572"/>
            <a:ext cx="97536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219200" y="3865107"/>
            <a:ext cx="97536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6FEB05-90A9-43A4-8262-008E5F81F7A3}" type="datetimeFigureOut">
              <a:rPr lang="en-US" smtClean="0"/>
              <a:t>8/2/2016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A61CB-102A-48B3-80AE-F514202ED016}" type="slidenum">
              <a:rPr lang="en-US" smtClean="0"/>
              <a:t>‹#›</a:t>
            </a:fld>
            <a:endParaRPr lang="en-US"/>
          </a:p>
        </p:txBody>
      </p:sp>
      <p:sp>
        <p:nvSpPr>
          <p:cNvPr id="7" name="TextBox 6"/>
          <p:cNvSpPr txBox="1"/>
          <p:nvPr userDrawn="1"/>
        </p:nvSpPr>
        <p:spPr>
          <a:xfrm>
            <a:off x="387257" y="6311163"/>
            <a:ext cx="7052989" cy="546837"/>
          </a:xfrm>
          <a:prstGeom prst="rect">
            <a:avLst/>
          </a:prstGeom>
        </p:spPr>
        <p:txBody>
          <a:bodyPr vert="horz" wrap="square" lIns="91440" tIns="45720" rIns="91440" bIns="45720" rtlCol="0" anchor="t">
            <a:noAutofit/>
          </a:bodyPr>
          <a:lstStyle/>
          <a:p>
            <a:r>
              <a:rPr lang="en-US" sz="2000" b="1" baseline="0" dirty="0">
                <a:solidFill>
                  <a:srgbClr val="F00F64"/>
                </a:solidFill>
                <a:latin typeface="Microsoft Sans Serif" panose="020B0604020202020204" pitchFamily="34" charset="0"/>
                <a:ea typeface="Microsoft Sans Serif" panose="020B0604020202020204" pitchFamily="34" charset="0"/>
                <a:cs typeface="Microsoft Sans Serif" panose="020B0604020202020204" pitchFamily="34" charset="0"/>
              </a:rPr>
              <a:t>Advances in Real-Time Rendering course, SIGGRAPH 2016</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10255" y="382957"/>
            <a:ext cx="2996659" cy="819087"/>
          </a:xfrm>
          <a:prstGeom prst="rect">
            <a:avLst/>
          </a:prstGeom>
        </p:spPr>
      </p:pic>
    </p:spTree>
    <p:extLst>
      <p:ext uri="{BB962C8B-B14F-4D97-AF65-F5344CB8AC3E}">
        <p14:creationId xmlns:p14="http://schemas.microsoft.com/office/powerpoint/2010/main" val="829477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46FEB05-90A9-43A4-8262-008E5F81F7A3}" type="datetimeFigureOut">
              <a:rPr lang="en-US" smtClean="0"/>
              <a:t>8/2/2016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A61CB-102A-48B3-80AE-F514202ED016}" type="slidenum">
              <a:rPr lang="en-US" smtClean="0"/>
              <a:t>‹#›</a:t>
            </a:fld>
            <a:endParaRPr lang="en-US"/>
          </a:p>
        </p:txBody>
      </p:sp>
      <p:sp>
        <p:nvSpPr>
          <p:cNvPr id="9" name="Title 8"/>
          <p:cNvSpPr>
            <a:spLocks noGrp="1"/>
          </p:cNvSpPr>
          <p:nvPr>
            <p:ph type="title"/>
          </p:nvPr>
        </p:nvSpPr>
        <p:spPr>
          <a:xfrm>
            <a:off x="1219200" y="1544726"/>
            <a:ext cx="9753600" cy="1154097"/>
          </a:xfrm>
        </p:spPr>
        <p:txBody>
          <a:bodyPr/>
          <a:lstStyle/>
          <a:p>
            <a:r>
              <a:rPr lang="en-US"/>
              <a:t>Click to edit Master title style</a:t>
            </a:r>
          </a:p>
        </p:txBody>
      </p:sp>
      <p:sp>
        <p:nvSpPr>
          <p:cNvPr id="8" name="Content Placeholder 7"/>
          <p:cNvSpPr>
            <a:spLocks noGrp="1"/>
          </p:cNvSpPr>
          <p:nvPr>
            <p:ph sz="quarter" idx="13"/>
          </p:nvPr>
        </p:nvSpPr>
        <p:spPr>
          <a:xfrm>
            <a:off x="1219201" y="2743200"/>
            <a:ext cx="4754880" cy="35935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242304" y="2743211"/>
            <a:ext cx="4754880" cy="35956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387257" y="6311163"/>
            <a:ext cx="7052989" cy="546837"/>
          </a:xfrm>
          <a:prstGeom prst="rect">
            <a:avLst/>
          </a:prstGeom>
        </p:spPr>
        <p:txBody>
          <a:bodyPr vert="horz" wrap="square" lIns="91440" tIns="45720" rIns="91440" bIns="45720" rtlCol="0" anchor="t">
            <a:noAutofit/>
          </a:bodyPr>
          <a:lstStyle/>
          <a:p>
            <a:r>
              <a:rPr lang="en-US" sz="2000" b="1" baseline="0" dirty="0">
                <a:solidFill>
                  <a:srgbClr val="F00F64"/>
                </a:solidFill>
                <a:latin typeface="Microsoft Sans Serif" panose="020B0604020202020204" pitchFamily="34" charset="0"/>
                <a:ea typeface="Microsoft Sans Serif" panose="020B0604020202020204" pitchFamily="34" charset="0"/>
                <a:cs typeface="Microsoft Sans Serif" panose="020B0604020202020204" pitchFamily="34" charset="0"/>
              </a:rPr>
              <a:t>Advances in Real-Time Rendering course, SIGGRAPH 2016</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10255" y="382957"/>
            <a:ext cx="2996659" cy="819087"/>
          </a:xfrm>
          <a:prstGeom prst="rect">
            <a:avLst/>
          </a:prstGeom>
        </p:spPr>
      </p:pic>
    </p:spTree>
    <p:extLst>
      <p:ext uri="{BB962C8B-B14F-4D97-AF65-F5344CB8AC3E}">
        <p14:creationId xmlns:p14="http://schemas.microsoft.com/office/powerpoint/2010/main" val="986059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88464" y="2743200"/>
            <a:ext cx="4486656"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6513527" y="2743200"/>
            <a:ext cx="4482749"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046FEB05-90A9-43A4-8262-008E5F81F7A3}" type="datetimeFigureOut">
              <a:rPr lang="en-US" smtClean="0"/>
              <a:t>8/2/2016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6A61CB-102A-48B3-80AE-F514202ED016}" type="slidenum">
              <a:rPr lang="en-US" smtClean="0"/>
              <a:t>‹#›</a:t>
            </a:fld>
            <a:endParaRPr lang="en-US"/>
          </a:p>
        </p:txBody>
      </p:sp>
      <p:sp>
        <p:nvSpPr>
          <p:cNvPr id="10" name="Title 9"/>
          <p:cNvSpPr>
            <a:spLocks noGrp="1"/>
          </p:cNvSpPr>
          <p:nvPr>
            <p:ph type="title"/>
          </p:nvPr>
        </p:nvSpPr>
        <p:spPr>
          <a:xfrm>
            <a:off x="1219200" y="1544726"/>
            <a:ext cx="97536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1219201" y="3383280"/>
            <a:ext cx="4754880" cy="29535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42304" y="3383280"/>
            <a:ext cx="4754880" cy="29535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p:cNvSpPr txBox="1"/>
          <p:nvPr userDrawn="1"/>
        </p:nvSpPr>
        <p:spPr>
          <a:xfrm>
            <a:off x="387257" y="6311163"/>
            <a:ext cx="7052989" cy="546837"/>
          </a:xfrm>
          <a:prstGeom prst="rect">
            <a:avLst/>
          </a:prstGeom>
        </p:spPr>
        <p:txBody>
          <a:bodyPr vert="horz" wrap="square" lIns="91440" tIns="45720" rIns="91440" bIns="45720" rtlCol="0" anchor="t">
            <a:noAutofit/>
          </a:bodyPr>
          <a:lstStyle/>
          <a:p>
            <a:r>
              <a:rPr lang="en-US" sz="2000" b="1" baseline="0" dirty="0">
                <a:solidFill>
                  <a:srgbClr val="F00F64"/>
                </a:solidFill>
                <a:latin typeface="Microsoft Sans Serif" panose="020B0604020202020204" pitchFamily="34" charset="0"/>
                <a:ea typeface="Microsoft Sans Serif" panose="020B0604020202020204" pitchFamily="34" charset="0"/>
                <a:cs typeface="Microsoft Sans Serif" panose="020B0604020202020204" pitchFamily="34" charset="0"/>
              </a:rPr>
              <a:t>Advances in Real-Time Rendering course, SIGGRAPH 2016</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10255" y="382957"/>
            <a:ext cx="2996659" cy="819087"/>
          </a:xfrm>
          <a:prstGeom prst="rect">
            <a:avLst/>
          </a:prstGeom>
        </p:spPr>
      </p:pic>
    </p:spTree>
    <p:extLst>
      <p:ext uri="{BB962C8B-B14F-4D97-AF65-F5344CB8AC3E}">
        <p14:creationId xmlns:p14="http://schemas.microsoft.com/office/powerpoint/2010/main" val="2671991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46FEB05-90A9-43A4-8262-008E5F81F7A3}" type="datetimeFigureOut">
              <a:rPr lang="en-US" smtClean="0"/>
              <a:t>8/2/2016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6A61CB-102A-48B3-80AE-F514202ED016}" type="slidenum">
              <a:rPr lang="en-US" smtClean="0"/>
              <a:t>‹#›</a:t>
            </a:fld>
            <a:endParaRPr lang="en-US"/>
          </a:p>
        </p:txBody>
      </p:sp>
      <p:sp>
        <p:nvSpPr>
          <p:cNvPr id="6" name="TextBox 5"/>
          <p:cNvSpPr txBox="1"/>
          <p:nvPr userDrawn="1"/>
        </p:nvSpPr>
        <p:spPr>
          <a:xfrm>
            <a:off x="387257" y="6311163"/>
            <a:ext cx="7052989" cy="546837"/>
          </a:xfrm>
          <a:prstGeom prst="rect">
            <a:avLst/>
          </a:prstGeom>
        </p:spPr>
        <p:txBody>
          <a:bodyPr vert="horz" wrap="square" lIns="91440" tIns="45720" rIns="91440" bIns="45720" rtlCol="0" anchor="t">
            <a:noAutofit/>
          </a:bodyPr>
          <a:lstStyle/>
          <a:p>
            <a:r>
              <a:rPr lang="en-US" sz="2000" b="1" baseline="0" dirty="0">
                <a:solidFill>
                  <a:srgbClr val="F00F64"/>
                </a:solidFill>
                <a:latin typeface="Microsoft Sans Serif" panose="020B0604020202020204" pitchFamily="34" charset="0"/>
                <a:ea typeface="Microsoft Sans Serif" panose="020B0604020202020204" pitchFamily="34" charset="0"/>
                <a:cs typeface="Microsoft Sans Serif" panose="020B0604020202020204" pitchFamily="34" charset="0"/>
              </a:rPr>
              <a:t>Advances in Real-Time Rendering course, SIGGRAPH 2016</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10255" y="382957"/>
            <a:ext cx="2996659" cy="819087"/>
          </a:xfrm>
          <a:prstGeom prst="rect">
            <a:avLst/>
          </a:prstGeom>
        </p:spPr>
      </p:pic>
    </p:spTree>
    <p:extLst>
      <p:ext uri="{BB962C8B-B14F-4D97-AF65-F5344CB8AC3E}">
        <p14:creationId xmlns:p14="http://schemas.microsoft.com/office/powerpoint/2010/main" val="4114817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6FEB05-90A9-43A4-8262-008E5F81F7A3}" type="datetimeFigureOut">
              <a:rPr lang="en-US" smtClean="0"/>
              <a:t>8/2/2016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6A61CB-102A-48B3-80AE-F514202ED016}" type="slidenum">
              <a:rPr lang="en-US" smtClean="0"/>
              <a:t>‹#›</a:t>
            </a:fld>
            <a:endParaRPr lang="en-US"/>
          </a:p>
        </p:txBody>
      </p:sp>
      <p:sp>
        <p:nvSpPr>
          <p:cNvPr id="5" name="TextBox 4"/>
          <p:cNvSpPr txBox="1"/>
          <p:nvPr userDrawn="1"/>
        </p:nvSpPr>
        <p:spPr>
          <a:xfrm>
            <a:off x="387257" y="6311163"/>
            <a:ext cx="7052989" cy="546837"/>
          </a:xfrm>
          <a:prstGeom prst="rect">
            <a:avLst/>
          </a:prstGeom>
        </p:spPr>
        <p:txBody>
          <a:bodyPr vert="horz" wrap="square" lIns="91440" tIns="45720" rIns="91440" bIns="45720" rtlCol="0" anchor="t">
            <a:noAutofit/>
          </a:bodyPr>
          <a:lstStyle/>
          <a:p>
            <a:r>
              <a:rPr lang="en-US" sz="2000" b="1" baseline="0" dirty="0">
                <a:solidFill>
                  <a:srgbClr val="F00F64"/>
                </a:solidFill>
                <a:latin typeface="Microsoft Sans Serif" panose="020B0604020202020204" pitchFamily="34" charset="0"/>
                <a:ea typeface="Microsoft Sans Serif" panose="020B0604020202020204" pitchFamily="34" charset="0"/>
                <a:cs typeface="Microsoft Sans Serif" panose="020B0604020202020204" pitchFamily="34" charset="0"/>
              </a:rPr>
              <a:t>Advances in Real-Time Rendering course, SIGGRAPH 2016</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10255" y="382957"/>
            <a:ext cx="2996659" cy="819087"/>
          </a:xfrm>
          <a:prstGeom prst="rect">
            <a:avLst/>
          </a:prstGeom>
        </p:spPr>
      </p:pic>
    </p:spTree>
    <p:extLst>
      <p:ext uri="{BB962C8B-B14F-4D97-AF65-F5344CB8AC3E}">
        <p14:creationId xmlns:p14="http://schemas.microsoft.com/office/powerpoint/2010/main" val="3250312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1825372"/>
            <a:ext cx="3934581" cy="2173015"/>
          </a:xfrm>
        </p:spPr>
        <p:txBody>
          <a:bodyPr anchor="b">
            <a:noAutofit/>
          </a:bodyPr>
          <a:lstStyle>
            <a:lvl1pPr algn="l">
              <a:defRPr sz="4800" b="0"/>
            </a:lvl1pPr>
          </a:lstStyle>
          <a:p>
            <a:r>
              <a:rPr lang="en-US" dirty="0"/>
              <a:t>Click to edit Master title style</a:t>
            </a:r>
          </a:p>
        </p:txBody>
      </p:sp>
      <p:sp>
        <p:nvSpPr>
          <p:cNvPr id="3" name="Content Placeholder 2"/>
          <p:cNvSpPr>
            <a:spLocks noGrp="1"/>
          </p:cNvSpPr>
          <p:nvPr>
            <p:ph idx="1"/>
          </p:nvPr>
        </p:nvSpPr>
        <p:spPr>
          <a:xfrm>
            <a:off x="5362336" y="1826719"/>
            <a:ext cx="5610464" cy="4476615"/>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19200" y="4061102"/>
            <a:ext cx="3934581"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46FEB05-90A9-43A4-8262-008E5F81F7A3}" type="datetimeFigureOut">
              <a:rPr lang="en-US" smtClean="0"/>
              <a:t>8/2/2016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A61CB-102A-48B3-80AE-F514202ED016}" type="slidenum">
              <a:rPr lang="en-US" smtClean="0"/>
              <a:t>‹#›</a:t>
            </a:fld>
            <a:endParaRPr lang="en-US"/>
          </a:p>
        </p:txBody>
      </p:sp>
      <p:sp>
        <p:nvSpPr>
          <p:cNvPr id="8" name="TextBox 7"/>
          <p:cNvSpPr txBox="1"/>
          <p:nvPr userDrawn="1"/>
        </p:nvSpPr>
        <p:spPr>
          <a:xfrm>
            <a:off x="387257" y="6311163"/>
            <a:ext cx="7052989" cy="546837"/>
          </a:xfrm>
          <a:prstGeom prst="rect">
            <a:avLst/>
          </a:prstGeom>
        </p:spPr>
        <p:txBody>
          <a:bodyPr vert="horz" wrap="square" lIns="91440" tIns="45720" rIns="91440" bIns="45720" rtlCol="0" anchor="t">
            <a:noAutofit/>
          </a:bodyPr>
          <a:lstStyle/>
          <a:p>
            <a:r>
              <a:rPr lang="en-US" sz="2000" b="1" baseline="0" dirty="0">
                <a:solidFill>
                  <a:srgbClr val="F00F64"/>
                </a:solidFill>
                <a:latin typeface="Microsoft Sans Serif" panose="020B0604020202020204" pitchFamily="34" charset="0"/>
                <a:ea typeface="Microsoft Sans Serif" panose="020B0604020202020204" pitchFamily="34" charset="0"/>
                <a:cs typeface="Microsoft Sans Serif" panose="020B0604020202020204" pitchFamily="34" charset="0"/>
              </a:rPr>
              <a:t>Advances in Real-Time Rendering course, SIGGRAPH 2016</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10255" y="382957"/>
            <a:ext cx="2996659" cy="819087"/>
          </a:xfrm>
          <a:prstGeom prst="rect">
            <a:avLst/>
          </a:prstGeom>
        </p:spPr>
      </p:pic>
    </p:spTree>
    <p:extLst>
      <p:ext uri="{BB962C8B-B14F-4D97-AF65-F5344CB8AC3E}">
        <p14:creationId xmlns:p14="http://schemas.microsoft.com/office/powerpoint/2010/main" val="565349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1828800"/>
            <a:ext cx="3938016" cy="2176272"/>
          </a:xfrm>
        </p:spPr>
        <p:txBody>
          <a:bodyPr anchor="b">
            <a:noAutofit/>
          </a:bodyPr>
          <a:lstStyle>
            <a:lvl1pPr algn="l">
              <a:defRPr sz="4800" b="0"/>
            </a:lvl1pPr>
          </a:lstStyle>
          <a:p>
            <a:r>
              <a:rPr lang="en-US" dirty="0"/>
              <a:t>Click to edit Master title style</a:t>
            </a:r>
          </a:p>
        </p:txBody>
      </p:sp>
      <p:sp>
        <p:nvSpPr>
          <p:cNvPr id="3" name="Picture Placeholder 2"/>
          <p:cNvSpPr>
            <a:spLocks noGrp="1"/>
          </p:cNvSpPr>
          <p:nvPr>
            <p:ph type="pic" idx="1"/>
          </p:nvPr>
        </p:nvSpPr>
        <p:spPr>
          <a:xfrm>
            <a:off x="4511040" y="1750719"/>
            <a:ext cx="7321453" cy="4558641"/>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219200" y="4059936"/>
            <a:ext cx="3938016" cy="2249424"/>
          </a:xfrm>
        </p:spPr>
        <p:txBody>
          <a:bodyPr>
            <a:normAutofit/>
          </a:bodyPr>
          <a:lstStyle>
            <a:lvl1pPr marL="0" indent="0">
              <a:buNone/>
              <a:defRPr sz="3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046FEB05-90A9-43A4-8262-008E5F81F7A3}" type="datetimeFigureOut">
              <a:rPr lang="en-US" smtClean="0"/>
              <a:t>8/2/2016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A61CB-102A-48B3-80AE-F514202ED016}" type="slidenum">
              <a:rPr lang="en-US" smtClean="0"/>
              <a:t>‹#›</a:t>
            </a:fld>
            <a:endParaRPr lang="en-US"/>
          </a:p>
        </p:txBody>
      </p:sp>
      <p:sp>
        <p:nvSpPr>
          <p:cNvPr id="8" name="TextBox 7"/>
          <p:cNvSpPr txBox="1"/>
          <p:nvPr userDrawn="1"/>
        </p:nvSpPr>
        <p:spPr>
          <a:xfrm>
            <a:off x="387257" y="6311163"/>
            <a:ext cx="7052989" cy="546837"/>
          </a:xfrm>
          <a:prstGeom prst="rect">
            <a:avLst/>
          </a:prstGeom>
        </p:spPr>
        <p:txBody>
          <a:bodyPr vert="horz" wrap="square" lIns="91440" tIns="45720" rIns="91440" bIns="45720" rtlCol="0" anchor="t">
            <a:noAutofit/>
          </a:bodyPr>
          <a:lstStyle/>
          <a:p>
            <a:r>
              <a:rPr lang="en-US" sz="2000" b="1" baseline="0" dirty="0">
                <a:solidFill>
                  <a:srgbClr val="F00F64"/>
                </a:solidFill>
                <a:latin typeface="Microsoft Sans Serif" panose="020B0604020202020204" pitchFamily="34" charset="0"/>
                <a:ea typeface="Microsoft Sans Serif" panose="020B0604020202020204" pitchFamily="34" charset="0"/>
                <a:cs typeface="Microsoft Sans Serif" panose="020B0604020202020204" pitchFamily="34" charset="0"/>
              </a:rPr>
              <a:t>Advances in Real-Time Rendering course, SIGGRAPH 2016</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10255" y="382957"/>
            <a:ext cx="2996659" cy="819087"/>
          </a:xfrm>
          <a:prstGeom prst="rect">
            <a:avLst/>
          </a:prstGeom>
        </p:spPr>
      </p:pic>
    </p:spTree>
    <p:extLst>
      <p:ext uri="{BB962C8B-B14F-4D97-AF65-F5344CB8AC3E}">
        <p14:creationId xmlns:p14="http://schemas.microsoft.com/office/powerpoint/2010/main" val="3631355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1247026" y="573807"/>
            <a:ext cx="114981"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11425892" y="573807"/>
            <a:ext cx="76809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219200" y="1544726"/>
            <a:ext cx="9753600" cy="11540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19200" y="2769843"/>
            <a:ext cx="9753600" cy="353952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10255" y="548804"/>
            <a:ext cx="1585509" cy="297919"/>
          </a:xfrm>
          <a:prstGeom prst="rect">
            <a:avLst/>
          </a:prstGeom>
        </p:spPr>
        <p:txBody>
          <a:bodyPr vert="horz" lIns="91440" tIns="45720" rIns="91440" bIns="45720" rtlCol="0" anchor="ctr"/>
          <a:lstStyle>
            <a:lvl1pPr algn="l">
              <a:defRPr sz="1200">
                <a:solidFill>
                  <a:schemeClr val="tx1">
                    <a:alpha val="50000"/>
                  </a:schemeClr>
                </a:solidFill>
              </a:defRPr>
            </a:lvl1pPr>
          </a:lstStyle>
          <a:p>
            <a:fld id="{046FEB05-90A9-43A4-8262-008E5F81F7A3}" type="datetimeFigureOut">
              <a:rPr lang="en-US" smtClean="0"/>
              <a:t>8/2/2016</a:t>
            </a:fld>
            <a:endParaRPr lang="en-US"/>
          </a:p>
        </p:txBody>
      </p:sp>
      <p:sp>
        <p:nvSpPr>
          <p:cNvPr id="6" name="Slide Number Placeholder 5"/>
          <p:cNvSpPr>
            <a:spLocks noGrp="1"/>
          </p:cNvSpPr>
          <p:nvPr>
            <p:ph type="sldNum" sz="quarter" idx="4"/>
          </p:nvPr>
        </p:nvSpPr>
        <p:spPr>
          <a:xfrm>
            <a:off x="9752569" y="548797"/>
            <a:ext cx="1254937" cy="301752"/>
          </a:xfrm>
          <a:prstGeom prst="rect">
            <a:avLst/>
          </a:prstGeom>
        </p:spPr>
        <p:txBody>
          <a:bodyPr vert="horz" lIns="91440" tIns="45720" rIns="91440" bIns="45720" rtlCol="0" anchor="ctr"/>
          <a:lstStyle>
            <a:lvl1pPr algn="r">
              <a:defRPr sz="1200">
                <a:solidFill>
                  <a:schemeClr val="tx1"/>
                </a:solidFill>
              </a:defRPr>
            </a:lvl1pPr>
          </a:lstStyle>
          <a:p>
            <a:fld id="{396A61CB-102A-48B3-80AE-F514202ED016}" type="slidenum">
              <a:rPr lang="en-US" smtClean="0"/>
              <a:t>‹#›</a:t>
            </a:fld>
            <a:endParaRPr lang="en-US"/>
          </a:p>
        </p:txBody>
      </p:sp>
      <p:sp>
        <p:nvSpPr>
          <p:cNvPr id="5" name="Footer Placeholder 4"/>
          <p:cNvSpPr>
            <a:spLocks noGrp="1"/>
          </p:cNvSpPr>
          <p:nvPr>
            <p:ph type="ftr" sz="quarter" idx="3"/>
          </p:nvPr>
        </p:nvSpPr>
        <p:spPr>
          <a:xfrm>
            <a:off x="8011595" y="855962"/>
            <a:ext cx="2995319" cy="301227"/>
          </a:xfrm>
          <a:prstGeom prst="rect">
            <a:avLst/>
          </a:prstGeom>
        </p:spPr>
        <p:txBody>
          <a:bodyPr vert="horz" lIns="91440" tIns="0" rIns="91440" bIns="45720" rtlCol="0" anchor="t"/>
          <a:lstStyle>
            <a:lvl1pPr algn="l">
              <a:defRPr sz="1000">
                <a:solidFill>
                  <a:schemeClr val="tx1"/>
                </a:solidFill>
              </a:defRPr>
            </a:lvl1pPr>
          </a:lstStyle>
          <a:p>
            <a:endParaRPr lang="en-US"/>
          </a:p>
        </p:txBody>
      </p:sp>
    </p:spTree>
    <p:extLst>
      <p:ext uri="{BB962C8B-B14F-4D97-AF65-F5344CB8AC3E}">
        <p14:creationId xmlns:p14="http://schemas.microsoft.com/office/powerpoint/2010/main" val="356644824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0.xml"/><Relationship Id="rId7" Type="http://schemas.openxmlformats.org/officeDocument/2006/relationships/image" Target="../media/image13.png"/><Relationship Id="rId2" Type="http://schemas.openxmlformats.org/officeDocument/2006/relationships/slideLayout" Target="../slideLayouts/slideLayout9.xml"/><Relationship Id="rId1" Type="http://schemas.openxmlformats.org/officeDocument/2006/relationships/tags" Target="../tags/tag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9.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8.png"/><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ags" Target="../tags/tag11.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tags" Target="../tags/tag12.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9.xml"/><Relationship Id="rId1" Type="http://schemas.openxmlformats.org/officeDocument/2006/relationships/tags" Target="../tags/tag13.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ags" Target="../tags/tag14.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xml"/><Relationship Id="rId1" Type="http://schemas.openxmlformats.org/officeDocument/2006/relationships/tags" Target="../tags/tag15.xml"/><Relationship Id="rId5" Type="http://schemas.openxmlformats.org/officeDocument/2006/relationships/image" Target="../media/image43.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9.xml"/><Relationship Id="rId1" Type="http://schemas.openxmlformats.org/officeDocument/2006/relationships/tags" Target="../tags/tag16.xml"/><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9.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9.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dirty="0"/>
              <a:t>Volumetric</a:t>
            </a:r>
            <a:br>
              <a:rPr lang="en-US" dirty="0"/>
            </a:br>
            <a:r>
              <a:rPr lang="en-US" dirty="0"/>
              <a:t>Global Illumination</a:t>
            </a:r>
            <a:br>
              <a:rPr lang="en-US" dirty="0"/>
            </a:br>
            <a:r>
              <a:rPr lang="en-US" dirty="0"/>
              <a:t>At Treyarch</a:t>
            </a:r>
          </a:p>
        </p:txBody>
      </p:sp>
      <p:sp>
        <p:nvSpPr>
          <p:cNvPr id="3" name="Subtitle 2"/>
          <p:cNvSpPr>
            <a:spLocks noGrp="1"/>
          </p:cNvSpPr>
          <p:nvPr>
            <p:ph type="subTitle" idx="1"/>
          </p:nvPr>
        </p:nvSpPr>
        <p:spPr/>
        <p:txBody>
          <a:bodyPr/>
          <a:lstStyle/>
          <a:p>
            <a:pPr algn="r"/>
            <a:r>
              <a:rPr lang="en-US" dirty="0"/>
              <a:t>JT Hooker</a:t>
            </a:r>
          </a:p>
          <a:p>
            <a:pPr algn="r"/>
            <a:r>
              <a:rPr lang="en-US" dirty="0"/>
              <a:t>Treyarch Senior Graphics Engineer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854" y="559394"/>
            <a:ext cx="5494946" cy="1501951"/>
          </a:xfrm>
          <a:prstGeom prst="rect">
            <a:avLst/>
          </a:prstGeom>
        </p:spPr>
      </p:pic>
    </p:spTree>
    <p:extLst>
      <p:ext uri="{BB962C8B-B14F-4D97-AF65-F5344CB8AC3E}">
        <p14:creationId xmlns:p14="http://schemas.microsoft.com/office/powerpoint/2010/main" val="1683748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4464" y="342900"/>
            <a:ext cx="7460672" cy="1620982"/>
          </a:xfrm>
        </p:spPr>
        <p:txBody>
          <a:bodyPr/>
          <a:lstStyle/>
          <a:p>
            <a:r>
              <a:rPr lang="en-US" dirty="0" smtClean="0"/>
              <a:t>Reflection </a:t>
            </a:r>
            <a:r>
              <a:rPr lang="en-US" dirty="0"/>
              <a:t>Probes</a:t>
            </a:r>
            <a:br>
              <a:rPr lang="en-US" dirty="0"/>
            </a:br>
            <a:r>
              <a:rPr lang="en-US" dirty="0"/>
              <a:t>as Diffuse Data</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3079" y="2810895"/>
            <a:ext cx="2438400" cy="24384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5172" y="2810895"/>
            <a:ext cx="1219200" cy="12192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2138" y="2810895"/>
            <a:ext cx="609600" cy="6096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19504" y="2810895"/>
            <a:ext cx="304800" cy="30480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72070" y="2810895"/>
            <a:ext cx="152400" cy="15240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72236" y="2815059"/>
            <a:ext cx="76200" cy="76200"/>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91568" y="2810895"/>
            <a:ext cx="38100" cy="38100"/>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62138" y="3488190"/>
            <a:ext cx="2272177" cy="2272177"/>
          </a:xfrm>
          <a:prstGeom prst="rect">
            <a:avLst/>
          </a:prstGeom>
        </p:spPr>
      </p:pic>
      <p:cxnSp>
        <p:nvCxnSpPr>
          <p:cNvPr id="17" name="Straight Arrow Connector 16"/>
          <p:cNvCxnSpPr/>
          <p:nvPr/>
        </p:nvCxnSpPr>
        <p:spPr>
          <a:xfrm flipV="1">
            <a:off x="10829668" y="2963295"/>
            <a:ext cx="0" cy="45720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pic>
        <p:nvPicPr>
          <p:cNvPr id="7" name="Picture Placeholder 6"/>
          <p:cNvPicPr>
            <a:picLocks noGrp="1" noChangeAspect="1"/>
          </p:cNvPicPr>
          <p:nvPr>
            <p:ph type="pic" idx="1"/>
          </p:nvPr>
        </p:nvPicPr>
        <p:blipFill>
          <a:blip r:embed="rId11" cstate="print">
            <a:extLst>
              <a:ext uri="{28A0092B-C50C-407E-A947-70E740481C1C}">
                <a14:useLocalDpi xmlns:a14="http://schemas.microsoft.com/office/drawing/2010/main" val="0"/>
              </a:ext>
            </a:extLst>
          </a:blip>
          <a:srcRect l="1474" r="1474"/>
          <a:stretch>
            <a:fillRect/>
          </a:stretch>
        </p:blipFill>
        <p:spPr/>
      </p:pic>
      <p:sp>
        <p:nvSpPr>
          <p:cNvPr id="6" name="Text Placeholder 5"/>
          <p:cNvSpPr>
            <a:spLocks noGrp="1"/>
          </p:cNvSpPr>
          <p:nvPr>
            <p:ph type="body" sz="half" idx="2"/>
          </p:nvPr>
        </p:nvSpPr>
        <p:spPr>
          <a:xfrm>
            <a:off x="631663" y="2169083"/>
            <a:ext cx="4471416" cy="3722024"/>
          </a:xfrm>
        </p:spPr>
        <p:txBody>
          <a:bodyPr>
            <a:normAutofit fontScale="85000" lnSpcReduction="20000"/>
          </a:bodyPr>
          <a:lstStyle/>
          <a:p>
            <a:pPr marL="285750" indent="-285750">
              <a:buFont typeface="Arial" panose="020B0604020202020204" pitchFamily="34" charset="0"/>
              <a:buChar char="•"/>
            </a:pPr>
            <a:r>
              <a:rPr lang="en-US" dirty="0" smtClean="0"/>
              <a:t>Higher </a:t>
            </a:r>
            <a:r>
              <a:rPr lang="en-US" dirty="0" err="1" smtClean="0"/>
              <a:t>Mips</a:t>
            </a:r>
            <a:r>
              <a:rPr lang="en-US" dirty="0" smtClean="0"/>
              <a:t>:</a:t>
            </a:r>
            <a:br>
              <a:rPr lang="en-US" dirty="0" smtClean="0"/>
            </a:br>
            <a:r>
              <a:rPr lang="en-US" dirty="0" smtClean="0"/>
              <a:t>convolved specular</a:t>
            </a:r>
            <a:br>
              <a:rPr lang="en-US" dirty="0" smtClean="0"/>
            </a:br>
            <a:r>
              <a:rPr lang="en-US" dirty="0" smtClean="0"/>
              <a:t/>
            </a:r>
            <a:br>
              <a:rPr lang="en-US" dirty="0" smtClean="0"/>
            </a:br>
            <a:r>
              <a:rPr lang="en-US" baseline="30000" dirty="0" smtClean="0"/>
              <a:t>[DROBOT13]</a:t>
            </a:r>
          </a:p>
          <a:p>
            <a:endParaRPr lang="en-US" dirty="0" smtClean="0"/>
          </a:p>
          <a:p>
            <a:pPr marL="285750" indent="-285750">
              <a:buFont typeface="Arial" panose="020B0604020202020204" pitchFamily="34" charset="0"/>
              <a:buChar char="•"/>
            </a:pPr>
            <a:r>
              <a:rPr lang="en-US" dirty="0" smtClean="0"/>
              <a:t>Lowest </a:t>
            </a:r>
            <a:r>
              <a:rPr lang="en-US" dirty="0" err="1" smtClean="0"/>
              <a:t>Mip</a:t>
            </a:r>
            <a:r>
              <a:rPr lang="en-US" dirty="0" smtClean="0"/>
              <a:t>:</a:t>
            </a:r>
            <a:br>
              <a:rPr lang="en-US" dirty="0" smtClean="0"/>
            </a:br>
            <a:r>
              <a:rPr lang="en-US" dirty="0" smtClean="0"/>
              <a:t>diffuse irradiance</a:t>
            </a:r>
            <a:br>
              <a:rPr lang="en-US" dirty="0" smtClean="0"/>
            </a:br>
            <a:endParaRPr lang="en-US" baseline="30000" dirty="0"/>
          </a:p>
          <a:p>
            <a:pPr marL="285750" indent="-285750">
              <a:buFont typeface="Arial" panose="020B0604020202020204" pitchFamily="34" charset="0"/>
              <a:buChar char="•"/>
            </a:pPr>
            <a:r>
              <a:rPr lang="en-US" dirty="0"/>
              <a:t>Real time </a:t>
            </a:r>
            <a:r>
              <a:rPr lang="en-US" dirty="0" smtClean="0"/>
              <a:t>IBL</a:t>
            </a:r>
            <a:endParaRPr lang="en-US" dirty="0"/>
          </a:p>
        </p:txBody>
      </p:sp>
    </p:spTree>
    <p:custDataLst>
      <p:tags r:id="rId1"/>
    </p:custDataLst>
    <p:extLst>
      <p:ext uri="{BB962C8B-B14F-4D97-AF65-F5344CB8AC3E}">
        <p14:creationId xmlns:p14="http://schemas.microsoft.com/office/powerpoint/2010/main" val="2680223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l="8252" r="2979"/>
          <a:stretch/>
        </p:blipFill>
        <p:spPr>
          <a:xfrm>
            <a:off x="1320800" y="1371600"/>
            <a:ext cx="9235440" cy="4876800"/>
          </a:xfrm>
        </p:spPr>
      </p:pic>
      <p:sp>
        <p:nvSpPr>
          <p:cNvPr id="6" name="Text Placeholder 5"/>
          <p:cNvSpPr>
            <a:spLocks noGrp="1"/>
          </p:cNvSpPr>
          <p:nvPr>
            <p:ph type="body" sz="quarter" idx="13"/>
          </p:nvPr>
        </p:nvSpPr>
        <p:spPr/>
        <p:txBody>
          <a:bodyPr/>
          <a:lstStyle/>
          <a:p>
            <a:r>
              <a:rPr lang="en-US" dirty="0"/>
              <a:t>Occlusion Is A Problem</a:t>
            </a:r>
          </a:p>
        </p:txBody>
      </p:sp>
      <p:pic>
        <p:nvPicPr>
          <p:cNvPr id="8" name="Picture Placeholder 6"/>
          <p:cNvPicPr>
            <a:picLocks noChangeAspect="1"/>
          </p:cNvPicPr>
          <p:nvPr/>
        </p:nvPicPr>
        <p:blipFill rotWithShape="1">
          <a:blip r:embed="rId5">
            <a:extLst>
              <a:ext uri="{28A0092B-C50C-407E-A947-70E740481C1C}">
                <a14:useLocalDpi xmlns:a14="http://schemas.microsoft.com/office/drawing/2010/main" val="0"/>
              </a:ext>
            </a:extLst>
          </a:blip>
          <a:srcRect l="8260" t="-32" r="2989" b="33"/>
          <a:stretch/>
        </p:blipFill>
        <p:spPr>
          <a:xfrm>
            <a:off x="1320800" y="1371600"/>
            <a:ext cx="9235440" cy="4873752"/>
          </a:xfrm>
          <a:prstGeom prst="rect">
            <a:avLst/>
          </a:prstGeom>
          <a:solidFill>
            <a:schemeClr val="accent2"/>
          </a:solidFill>
          <a:ln w="12700">
            <a:noFill/>
          </a:ln>
          <a:effectLst>
            <a:reflection blurRad="12700" stA="30000" endPos="30000" dist="31750" dir="5400000" sy="-100000" algn="bl" rotWithShape="0"/>
          </a:effectLst>
          <a:scene3d>
            <a:camera prst="perspectiveRight" fov="2700000">
              <a:rot lat="0" lon="0" rev="0"/>
            </a:camera>
            <a:lightRig rig="threePt" dir="t">
              <a:rot lat="0" lon="0" rev="2700000"/>
            </a:lightRig>
          </a:scene3d>
          <a:sp3d prstMaterial="matte">
            <a:bevelT prst="relaxedInset"/>
            <a:bevelB/>
          </a:sp3d>
        </p:spPr>
      </p:pic>
    </p:spTree>
    <p:custDataLst>
      <p:tags r:id="rId1"/>
    </p:custDataLst>
    <p:extLst>
      <p:ext uri="{BB962C8B-B14F-4D97-AF65-F5344CB8AC3E}">
        <p14:creationId xmlns:p14="http://schemas.microsoft.com/office/powerpoint/2010/main" val="3739311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xit" presetSubtype="0" fill="hold" nodeType="afterEffect">
                                  <p:stCondLst>
                                    <p:cond delay="2000"/>
                                  </p:stCondLst>
                                  <p:childTnLst>
                                    <p:animEffect transition="out" filter="fade">
                                      <p:cBhvr>
                                        <p:cTn id="10" dur="2000"/>
                                        <p:tgtEl>
                                          <p:spTgt spid="8"/>
                                        </p:tgtEl>
                                      </p:cBhvr>
                                    </p:animEffect>
                                    <p:set>
                                      <p:cBhvr>
                                        <p:cTn id="11" dur="1" fill="hold">
                                          <p:stCondLst>
                                            <p:cond delay="1999"/>
                                          </p:stCondLst>
                                        </p:cTn>
                                        <p:tgtEl>
                                          <p:spTgt spid="8"/>
                                        </p:tgtEl>
                                        <p:attrNameLst>
                                          <p:attrName>style.visibility</p:attrName>
                                        </p:attrNameLst>
                                      </p:cBhvr>
                                      <p:to>
                                        <p:strVal val="hidden"/>
                                      </p:to>
                                    </p:set>
                                  </p:childTnLst>
                                </p:cTn>
                              </p:par>
                            </p:childTnLst>
                          </p:cTn>
                        </p:par>
                        <p:par>
                          <p:cTn id="12" fill="hold">
                            <p:stCondLst>
                              <p:cond delay="6000"/>
                            </p:stCondLst>
                            <p:childTnLst>
                              <p:par>
                                <p:cTn id="13" presetID="10" presetClass="entr" presetSubtype="0" fill="hold" nodeType="afterEffect">
                                  <p:stCondLst>
                                    <p:cond delay="2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par>
                          <p:cTn id="16" fill="hold">
                            <p:stCondLst>
                              <p:cond delay="10000"/>
                            </p:stCondLst>
                            <p:childTnLst>
                              <p:par>
                                <p:cTn id="17" presetID="10" presetClass="exit" presetSubtype="0" fill="hold" nodeType="afterEffect">
                                  <p:stCondLst>
                                    <p:cond delay="200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par>
                          <p:cTn id="20" fill="hold">
                            <p:stCondLst>
                              <p:cond delay="14000"/>
                            </p:stCondLst>
                            <p:childTnLst>
                              <p:par>
                                <p:cTn id="21" presetID="10" presetClass="entr" presetSubtype="0" fill="hold" nodeType="afterEffect">
                                  <p:stCondLst>
                                    <p:cond delay="2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par>
                          <p:cTn id="24" fill="hold">
                            <p:stCondLst>
                              <p:cond delay="18000"/>
                            </p:stCondLst>
                            <p:childTnLst>
                              <p:par>
                                <p:cTn id="25" presetID="10" presetClass="exit" presetSubtype="0" fill="hold" nodeType="afterEffect">
                                  <p:stCondLst>
                                    <p:cond delay="2000"/>
                                  </p:stCondLst>
                                  <p:childTnLst>
                                    <p:animEffect transition="out" filter="fade">
                                      <p:cBhvr>
                                        <p:cTn id="26" dur="2000"/>
                                        <p:tgtEl>
                                          <p:spTgt spid="8"/>
                                        </p:tgtEl>
                                      </p:cBhvr>
                                    </p:animEffect>
                                    <p:set>
                                      <p:cBhvr>
                                        <p:cTn id="27" dur="1" fill="hold">
                                          <p:stCondLst>
                                            <p:cond delay="1999"/>
                                          </p:stCondLst>
                                        </p:cTn>
                                        <p:tgtEl>
                                          <p:spTgt spid="8"/>
                                        </p:tgtEl>
                                        <p:attrNameLst>
                                          <p:attrName>style.visibility</p:attrName>
                                        </p:attrNameLst>
                                      </p:cBhvr>
                                      <p:to>
                                        <p:strVal val="hidden"/>
                                      </p:to>
                                    </p:set>
                                  </p:childTnLst>
                                </p:cTn>
                              </p:par>
                            </p:childTnLst>
                          </p:cTn>
                        </p:par>
                        <p:par>
                          <p:cTn id="28" fill="hold">
                            <p:stCondLst>
                              <p:cond delay="22000"/>
                            </p:stCondLst>
                            <p:childTnLst>
                              <p:par>
                                <p:cTn id="29" presetID="10" presetClass="entr" presetSubtype="0" fill="hold" nodeType="afterEffect">
                                  <p:stCondLst>
                                    <p:cond delay="20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170" t="1521" r="18750" b="7293"/>
          <a:stretch/>
        </p:blipFill>
        <p:spPr>
          <a:xfrm>
            <a:off x="5157216" y="1767899"/>
            <a:ext cx="6917236" cy="4474345"/>
          </a:xfrm>
          <a:prstGeom prst="rect">
            <a:avLst/>
          </a:prstGeom>
        </p:spPr>
      </p:pic>
      <p:sp>
        <p:nvSpPr>
          <p:cNvPr id="4" name="Title 3"/>
          <p:cNvSpPr>
            <a:spLocks noGrp="1"/>
          </p:cNvSpPr>
          <p:nvPr>
            <p:ph type="title"/>
          </p:nvPr>
        </p:nvSpPr>
        <p:spPr>
          <a:xfrm>
            <a:off x="394855" y="477982"/>
            <a:ext cx="7460672" cy="1184563"/>
          </a:xfrm>
        </p:spPr>
        <p:txBody>
          <a:bodyPr/>
          <a:lstStyle/>
          <a:p>
            <a:r>
              <a:rPr lang="en-US" dirty="0"/>
              <a:t>Visibility Is A Problem</a:t>
            </a:r>
          </a:p>
        </p:txBody>
      </p:sp>
      <p:sp>
        <p:nvSpPr>
          <p:cNvPr id="6" name="Text Placeholder 5"/>
          <p:cNvSpPr>
            <a:spLocks noGrp="1"/>
          </p:cNvSpPr>
          <p:nvPr>
            <p:ph type="body" sz="half" idx="2"/>
          </p:nvPr>
        </p:nvSpPr>
        <p:spPr>
          <a:xfrm>
            <a:off x="564573" y="1986108"/>
            <a:ext cx="4776354" cy="2315728"/>
          </a:xfrm>
        </p:spPr>
        <p:txBody>
          <a:bodyPr>
            <a:normAutofit/>
          </a:bodyPr>
          <a:lstStyle/>
          <a:p>
            <a:pPr marL="285750" indent="-285750">
              <a:buFont typeface="Arial" panose="020B0604020202020204" pitchFamily="34" charset="0"/>
              <a:buChar char="•"/>
            </a:pPr>
            <a:r>
              <a:rPr lang="en-US" dirty="0"/>
              <a:t>Where the probe doesn’t see</a:t>
            </a:r>
          </a:p>
          <a:p>
            <a:pPr marL="285750" indent="-285750">
              <a:buFont typeface="Arial" panose="020B0604020202020204" pitchFamily="34" charset="0"/>
              <a:buChar char="•"/>
            </a:pPr>
            <a:r>
              <a:rPr lang="en-US" dirty="0"/>
              <a:t>Looks like shadows</a:t>
            </a:r>
          </a:p>
        </p:txBody>
      </p:sp>
    </p:spTree>
    <p:extLst>
      <p:ext uri="{BB962C8B-B14F-4D97-AF65-F5344CB8AC3E}">
        <p14:creationId xmlns:p14="http://schemas.microsoft.com/office/powerpoint/2010/main" val="1552915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l="3613" r="3613"/>
          <a:stretch>
            <a:fillRect/>
          </a:stretch>
        </p:blipFill>
        <p:spPr/>
      </p:pic>
      <p:sp>
        <p:nvSpPr>
          <p:cNvPr id="6" name="Text Placeholder 5"/>
          <p:cNvSpPr>
            <a:spLocks noGrp="1"/>
          </p:cNvSpPr>
          <p:nvPr>
            <p:ph type="body" sz="quarter" idx="13"/>
          </p:nvPr>
        </p:nvSpPr>
        <p:spPr/>
        <p:txBody>
          <a:bodyPr/>
          <a:lstStyle/>
          <a:p>
            <a:r>
              <a:rPr lang="en-US" dirty="0"/>
              <a:t>Irradiance Volume</a:t>
            </a:r>
            <a:endParaRPr lang="en-US" baseline="30000" dirty="0"/>
          </a:p>
        </p:txBody>
      </p:sp>
      <p:sp>
        <p:nvSpPr>
          <p:cNvPr id="2" name="TextBox 1"/>
          <p:cNvSpPr txBox="1"/>
          <p:nvPr/>
        </p:nvSpPr>
        <p:spPr>
          <a:xfrm>
            <a:off x="5645426" y="323850"/>
            <a:ext cx="3763617" cy="914400"/>
          </a:xfrm>
          <a:prstGeom prst="rect">
            <a:avLst/>
          </a:prstGeom>
        </p:spPr>
        <p:txBody>
          <a:bodyPr vert="horz" wrap="square" lIns="91440" tIns="45720" rIns="91440" bIns="45720" rtlCol="0" anchor="ctr">
            <a:noAutofit/>
          </a:bodyPr>
          <a:lstStyle/>
          <a:p>
            <a:r>
              <a:rPr lang="en-US" sz="1000" dirty="0"/>
              <a:t>[TATARCHUK05]</a:t>
            </a:r>
          </a:p>
        </p:txBody>
      </p:sp>
    </p:spTree>
    <p:extLst>
      <p:ext uri="{BB962C8B-B14F-4D97-AF65-F5344CB8AC3E}">
        <p14:creationId xmlns:p14="http://schemas.microsoft.com/office/powerpoint/2010/main" val="1448247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0945" y="457201"/>
            <a:ext cx="8032173" cy="891187"/>
          </a:xfrm>
        </p:spPr>
        <p:txBody>
          <a:bodyPr>
            <a:noAutofit/>
          </a:bodyPr>
          <a:lstStyle/>
          <a:p>
            <a:r>
              <a:rPr lang="en-US" sz="3600" dirty="0"/>
              <a:t>Render a Reflection Probe Per Voxel?</a:t>
            </a:r>
          </a:p>
        </p:txBody>
      </p:sp>
      <p:sp>
        <p:nvSpPr>
          <p:cNvPr id="5" name="Content Placeholder 4"/>
          <p:cNvSpPr>
            <a:spLocks noGrp="1"/>
          </p:cNvSpPr>
          <p:nvPr>
            <p:ph idx="1"/>
          </p:nvPr>
        </p:nvSpPr>
        <p:spPr/>
        <p:txBody>
          <a:bodyPr anchor="ctr" anchorCtr="0">
            <a:normAutofit/>
          </a:bodyPr>
          <a:lstStyle/>
          <a:p>
            <a:pPr marL="45720" indent="0" algn="ctr">
              <a:buNone/>
            </a:pPr>
            <a:r>
              <a:rPr lang="en-US" sz="4400" dirty="0">
                <a:solidFill>
                  <a:srgbClr val="92D050"/>
                </a:solidFill>
                <a:effectLst>
                  <a:reflection blurRad="127000" stA="75000" endPos="25000" dist="25400" dir="5400000" sy="-100000" algn="bl" rotWithShape="0"/>
                </a:effectLst>
              </a:rPr>
              <a:t>138 Volumes </a:t>
            </a:r>
            <a:r>
              <a:rPr lang="en-US" sz="4400" dirty="0">
                <a:effectLst>
                  <a:reflection blurRad="127000" stA="75000" endPos="25000" dist="25400" dir="5400000" sy="-100000" algn="bl" rotWithShape="0"/>
                </a:effectLst>
              </a:rPr>
              <a:t>× </a:t>
            </a:r>
            <a:r>
              <a:rPr lang="en-US" sz="4400" dirty="0">
                <a:solidFill>
                  <a:srgbClr val="00B0F0"/>
                </a:solidFill>
                <a:effectLst>
                  <a:reflection blurRad="127000" stA="75000" endPos="25000" dist="25400" dir="5400000" sy="-100000" algn="bl" rotWithShape="0"/>
                </a:effectLst>
              </a:rPr>
              <a:t>40</a:t>
            </a:r>
            <a:r>
              <a:rPr lang="en-US" sz="4400" baseline="30000" dirty="0">
                <a:solidFill>
                  <a:srgbClr val="00B0F0"/>
                </a:solidFill>
                <a:effectLst>
                  <a:reflection blurRad="127000" stA="75000" endPos="25000" dist="25400" dir="5400000" sy="-100000" algn="bl" rotWithShape="0"/>
                </a:effectLst>
              </a:rPr>
              <a:t>3</a:t>
            </a:r>
            <a:r>
              <a:rPr lang="en-US" sz="4400" dirty="0">
                <a:solidFill>
                  <a:srgbClr val="00B0F0"/>
                </a:solidFill>
                <a:effectLst>
                  <a:reflection blurRad="127000" stA="75000" endPos="25000" dist="25400" dir="5400000" sy="-100000" algn="bl" rotWithShape="0"/>
                </a:effectLst>
              </a:rPr>
              <a:t> Voxels </a:t>
            </a:r>
            <a:r>
              <a:rPr lang="en-US" sz="4400" dirty="0">
                <a:effectLst>
                  <a:reflection blurRad="127000" stA="75000" endPos="25000" dist="25400" dir="5400000" sy="-100000" algn="bl" rotWithShape="0"/>
                </a:effectLst>
              </a:rPr>
              <a:t>× </a:t>
            </a:r>
            <a:r>
              <a:rPr lang="en-US" sz="4400" dirty="0">
                <a:solidFill>
                  <a:srgbClr val="FFFF00"/>
                </a:solidFill>
                <a:effectLst>
                  <a:reflection blurRad="127000" stA="75000" endPos="25000" dist="25400" dir="5400000" sy="-100000" algn="bl" rotWithShape="0"/>
                </a:effectLst>
              </a:rPr>
              <a:t>6 Faces</a:t>
            </a:r>
          </a:p>
          <a:p>
            <a:pPr marL="45720" indent="0" algn="ctr">
              <a:buNone/>
            </a:pPr>
            <a:r>
              <a:rPr lang="en-US" sz="4400" dirty="0">
                <a:effectLst>
                  <a:reflection blurRad="127000" stA="75000" endPos="25000" dist="25400" dir="5400000" sy="-100000" algn="bl" rotWithShape="0"/>
                </a:effectLst>
              </a:rPr>
              <a:t>÷ </a:t>
            </a:r>
            <a:r>
              <a:rPr lang="en-US" sz="4400" dirty="0">
                <a:solidFill>
                  <a:srgbClr val="C00000"/>
                </a:solidFill>
                <a:effectLst>
                  <a:reflection blurRad="127000" stA="75000" endPos="25000" dist="25400" dir="5400000" sy="-100000" algn="bl" rotWithShape="0"/>
                </a:effectLst>
              </a:rPr>
              <a:t>60 FPS </a:t>
            </a:r>
            <a:r>
              <a:rPr lang="en-US" sz="4400" dirty="0">
                <a:effectLst>
                  <a:reflection blurRad="127000" stA="75000" endPos="25000" dist="25400" dir="5400000" sy="-100000" algn="bl" rotWithShape="0"/>
                </a:effectLst>
              </a:rPr>
              <a:t>÷ </a:t>
            </a:r>
            <a:r>
              <a:rPr lang="en-US" sz="4400" dirty="0">
                <a:solidFill>
                  <a:srgbClr val="FF0000"/>
                </a:solidFill>
                <a:effectLst>
                  <a:reflection blurRad="127000" stA="75000" endPos="25000" dist="25400" dir="5400000" sy="-100000" algn="bl" rotWithShape="0"/>
                </a:effectLst>
              </a:rPr>
              <a:t>60 Seconds</a:t>
            </a:r>
          </a:p>
          <a:p>
            <a:pPr marL="45720" indent="0" algn="ctr">
              <a:buNone/>
            </a:pPr>
            <a:r>
              <a:rPr lang="en-US" sz="4400" dirty="0">
                <a:effectLst>
                  <a:reflection blurRad="127000" stA="75000" endPos="25000" dist="25400" dir="5400000" sy="-100000" algn="bl" rotWithShape="0"/>
                </a:effectLst>
              </a:rPr>
              <a:t>= </a:t>
            </a:r>
            <a:r>
              <a:rPr lang="en-US" sz="4400" u="sng" dirty="0">
                <a:solidFill>
                  <a:schemeClr val="tx2"/>
                </a:solidFill>
                <a:effectLst>
                  <a:reflection blurRad="127000" stA="75000" endPos="25000" dist="25400" dir="5400000" sy="-100000" algn="bl" rotWithShape="0"/>
                </a:effectLst>
              </a:rPr>
              <a:t>14,720 Minutes</a:t>
            </a:r>
            <a:r>
              <a:rPr lang="en-US" sz="4400" dirty="0">
                <a:effectLst>
                  <a:reflection blurRad="127000" stA="75000" endPos="25000" dist="25400" dir="5400000" sy="-100000" algn="bl" rotWithShape="0"/>
                </a:effectLst>
              </a:rPr>
              <a:t> (≈ </a:t>
            </a:r>
            <a:r>
              <a:rPr lang="en-US" sz="4400" i="1" dirty="0">
                <a:solidFill>
                  <a:schemeClr val="tx2"/>
                </a:solidFill>
                <a:effectLst>
                  <a:glow rad="228600">
                    <a:schemeClr val="accent2">
                      <a:satMod val="175000"/>
                      <a:alpha val="40000"/>
                    </a:schemeClr>
                  </a:glow>
                </a:effectLst>
              </a:rPr>
              <a:t>10 Days</a:t>
            </a:r>
            <a:r>
              <a:rPr lang="en-US" sz="4400" dirty="0">
                <a:effectLst>
                  <a:reflection blurRad="127000" stA="75000" endPos="25000" dist="25400" dir="5400000" sy="-100000" algn="bl" rotWithShape="0"/>
                </a:effectLst>
              </a:rPr>
              <a:t>)</a:t>
            </a:r>
          </a:p>
        </p:txBody>
      </p:sp>
    </p:spTree>
    <p:custDataLst>
      <p:tags r:id="rId1"/>
    </p:custDataLst>
    <p:extLst>
      <p:ext uri="{BB962C8B-B14F-4D97-AF65-F5344CB8AC3E}">
        <p14:creationId xmlns:p14="http://schemas.microsoft.com/office/powerpoint/2010/main" val="2690658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0555" y="342900"/>
            <a:ext cx="7585363" cy="1610591"/>
          </a:xfrm>
        </p:spPr>
        <p:txBody>
          <a:bodyPr/>
          <a:lstStyle/>
          <a:p>
            <a:r>
              <a:rPr lang="en-US" dirty="0"/>
              <a:t>Collect Colors From Reflection Probes</a:t>
            </a:r>
          </a:p>
        </p:txBody>
      </p:sp>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l="3092" r="3092"/>
          <a:stretch>
            <a:fillRect/>
          </a:stretch>
        </p:blipFill>
        <p:spPr/>
      </p:pic>
      <p:sp>
        <p:nvSpPr>
          <p:cNvPr id="6" name="Text Placeholder 5"/>
          <p:cNvSpPr>
            <a:spLocks noGrp="1"/>
          </p:cNvSpPr>
          <p:nvPr>
            <p:ph type="body" sz="half" idx="2"/>
          </p:nvPr>
        </p:nvSpPr>
        <p:spPr>
          <a:xfrm>
            <a:off x="294408" y="2231135"/>
            <a:ext cx="4797136" cy="2288909"/>
          </a:xfrm>
        </p:spPr>
        <p:txBody>
          <a:bodyPr>
            <a:normAutofit/>
          </a:bodyPr>
          <a:lstStyle/>
          <a:p>
            <a:pPr marL="285750" indent="-285750">
              <a:buFont typeface="Arial" panose="020B0604020202020204" pitchFamily="34" charset="0"/>
              <a:buChar char="•"/>
            </a:pPr>
            <a:r>
              <a:rPr lang="en-US" sz="3200" dirty="0" smtClean="0"/>
              <a:t>Re-project cube maps</a:t>
            </a:r>
            <a:endParaRPr lang="en-US" sz="3200" dirty="0"/>
          </a:p>
          <a:p>
            <a:pPr marL="285750" indent="-285750">
              <a:buFont typeface="Arial" panose="020B0604020202020204" pitchFamily="34" charset="0"/>
              <a:buChar char="•"/>
            </a:pPr>
            <a:r>
              <a:rPr lang="en-US" sz="3200" dirty="0" smtClean="0"/>
              <a:t>Combine to fill holes</a:t>
            </a:r>
            <a:br>
              <a:rPr lang="en-US" sz="3200" dirty="0" smtClean="0"/>
            </a:br>
            <a:r>
              <a:rPr lang="en-US" sz="3200" dirty="0" smtClean="0"/>
              <a:t>	</a:t>
            </a:r>
            <a:r>
              <a:rPr lang="en-US" sz="2000" baseline="30000" dirty="0" smtClean="0"/>
              <a:t>[BUEHLER01]</a:t>
            </a:r>
            <a:endParaRPr lang="en-US" sz="2000" baseline="30000" dirty="0"/>
          </a:p>
        </p:txBody>
      </p:sp>
    </p:spTree>
    <p:extLst>
      <p:ext uri="{BB962C8B-B14F-4D97-AF65-F5344CB8AC3E}">
        <p14:creationId xmlns:p14="http://schemas.microsoft.com/office/powerpoint/2010/main" val="1248148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836" y="363681"/>
            <a:ext cx="4516582" cy="1153391"/>
          </a:xfrm>
        </p:spPr>
        <p:txBody>
          <a:bodyPr/>
          <a:lstStyle/>
          <a:p>
            <a:r>
              <a:rPr lang="en-US" dirty="0"/>
              <a:t>In Practice</a:t>
            </a:r>
          </a:p>
        </p:txBody>
      </p:sp>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rcRect l="2574" r="2574"/>
          <a:stretch>
            <a:fillRect/>
          </a:stretch>
        </p:blipFill>
        <p:spPr/>
      </p:pic>
      <p:sp>
        <p:nvSpPr>
          <p:cNvPr id="4" name="Text Placeholder 3"/>
          <p:cNvSpPr>
            <a:spLocks noGrp="1"/>
          </p:cNvSpPr>
          <p:nvPr>
            <p:ph type="body" sz="half" idx="2"/>
          </p:nvPr>
        </p:nvSpPr>
        <p:spPr>
          <a:xfrm>
            <a:off x="502227" y="1864343"/>
            <a:ext cx="3938016" cy="2720126"/>
          </a:xfrm>
        </p:spPr>
        <p:txBody>
          <a:bodyPr>
            <a:normAutofit lnSpcReduction="10000"/>
          </a:bodyPr>
          <a:lstStyle/>
          <a:p>
            <a:pPr marL="171450" lvl="1" indent="-171450">
              <a:buFont typeface="Arial" panose="020B0604020202020204" pitchFamily="34" charset="0"/>
              <a:buChar char="•"/>
            </a:pPr>
            <a:r>
              <a:rPr lang="en-US" sz="3200" dirty="0"/>
              <a:t>4096 rays per </a:t>
            </a:r>
            <a:r>
              <a:rPr lang="en-US" sz="3200" dirty="0" smtClean="0"/>
              <a:t>voxel</a:t>
            </a:r>
            <a:endParaRPr lang="en-US" sz="3200" dirty="0"/>
          </a:p>
          <a:p>
            <a:pPr marL="171450" lvl="1" indent="-171450">
              <a:buFont typeface="Arial" panose="020B0604020202020204" pitchFamily="34" charset="0"/>
              <a:buChar char="•"/>
            </a:pPr>
            <a:r>
              <a:rPr lang="en-US" sz="3200" dirty="0"/>
              <a:t>15 neighbors </a:t>
            </a:r>
            <a:r>
              <a:rPr lang="en-US" sz="3200" dirty="0" smtClean="0"/>
              <a:t>considered</a:t>
            </a:r>
            <a:endParaRPr lang="en-US" sz="3200" dirty="0"/>
          </a:p>
          <a:p>
            <a:pPr marL="171450" lvl="1" indent="-171450">
              <a:buFont typeface="Arial" panose="020B0604020202020204" pitchFamily="34" charset="0"/>
              <a:buChar char="•"/>
            </a:pPr>
            <a:r>
              <a:rPr lang="en-US" sz="3200" dirty="0" smtClean="0"/>
              <a:t>Missed </a:t>
            </a:r>
            <a:r>
              <a:rPr lang="en-US" sz="3200" dirty="0"/>
              <a:t>rays are </a:t>
            </a:r>
            <a:r>
              <a:rPr lang="en-US" sz="3200" dirty="0" smtClean="0"/>
              <a:t>in-painted</a:t>
            </a:r>
            <a:endParaRPr lang="en-US" sz="3200" dirty="0"/>
          </a:p>
          <a:p>
            <a:endParaRPr lang="en-US" dirty="0"/>
          </a:p>
        </p:txBody>
      </p:sp>
      <p:pic>
        <p:nvPicPr>
          <p:cNvPr id="6" name="Picture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8000" y="2895238"/>
            <a:ext cx="5384800" cy="2134323"/>
          </a:xfrm>
          <a:prstGeom prst="rect">
            <a:avLst/>
          </a:prstGeo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pic>
    </p:spTree>
    <p:custDataLst>
      <p:tags r:id="rId1"/>
    </p:custDataLst>
    <p:extLst>
      <p:ext uri="{BB962C8B-B14F-4D97-AF65-F5344CB8AC3E}">
        <p14:creationId xmlns:p14="http://schemas.microsoft.com/office/powerpoint/2010/main" val="2848416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4">
            <a:extLst>
              <a:ext uri="{28A0092B-C50C-407E-A947-70E740481C1C}">
                <a14:useLocalDpi xmlns:a14="http://schemas.microsoft.com/office/drawing/2010/main" val="0"/>
              </a:ext>
            </a:extLst>
          </a:blip>
          <a:srcRect l="3613" r="3613"/>
          <a:stretch>
            <a:fillRect/>
          </a:stretch>
        </p:blipFill>
        <p:spPr/>
      </p:pic>
      <p:pic>
        <p:nvPicPr>
          <p:cNvPr id="8" name="Picture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800" y="1371600"/>
            <a:ext cx="9652000" cy="4876800"/>
          </a:xfrm>
          <a:prstGeom prst="rect">
            <a:avLst/>
          </a:prstGeom>
          <a:solidFill>
            <a:schemeClr val="accent2"/>
          </a:solidFill>
          <a:ln w="12700">
            <a:noFill/>
          </a:ln>
          <a:effectLst/>
          <a:scene3d>
            <a:camera prst="perspectiveRight" fov="2700000">
              <a:rot lat="0" lon="0" rev="0"/>
            </a:camera>
            <a:lightRig rig="threePt" dir="t">
              <a:rot lat="0" lon="0" rev="2700000"/>
            </a:lightRig>
          </a:scene3d>
          <a:sp3d prstMaterial="matte">
            <a:bevelT prst="relaxedInset"/>
            <a:bevelB/>
          </a:sp3d>
        </p:spPr>
      </p:pic>
      <p:pic>
        <p:nvPicPr>
          <p:cNvPr id="7" name="Picture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800" y="1371600"/>
            <a:ext cx="9652000" cy="4876800"/>
          </a:xfrm>
          <a:prstGeom prst="rect">
            <a:avLst/>
          </a:prstGeom>
          <a:solidFill>
            <a:schemeClr val="accent2"/>
          </a:solidFill>
          <a:ln w="12700">
            <a:noFill/>
          </a:ln>
          <a:effectLst/>
          <a:scene3d>
            <a:camera prst="perspectiveRight" fov="2700000">
              <a:rot lat="0" lon="0" rev="0"/>
            </a:camera>
            <a:lightRig rig="threePt" dir="t">
              <a:rot lat="0" lon="0" rev="2700000"/>
            </a:lightRig>
          </a:scene3d>
          <a:sp3d prstMaterial="matte">
            <a:bevelT prst="relaxedInset"/>
            <a:bevelB/>
          </a:sp3d>
        </p:spPr>
      </p:pic>
      <p:sp>
        <p:nvSpPr>
          <p:cNvPr id="5" name="Text Placeholder 4"/>
          <p:cNvSpPr>
            <a:spLocks noGrp="1"/>
          </p:cNvSpPr>
          <p:nvPr>
            <p:ph type="body" sz="quarter" idx="13"/>
          </p:nvPr>
        </p:nvSpPr>
        <p:spPr>
          <a:xfrm>
            <a:off x="633845" y="323850"/>
            <a:ext cx="7041573" cy="914400"/>
          </a:xfrm>
        </p:spPr>
        <p:txBody>
          <a:bodyPr>
            <a:noAutofit/>
          </a:bodyPr>
          <a:lstStyle/>
          <a:p>
            <a:r>
              <a:rPr lang="en-US" sz="3600" dirty="0"/>
              <a:t>Re-Project From Existing Probes</a:t>
            </a:r>
          </a:p>
        </p:txBody>
      </p:sp>
      <p:pic>
        <p:nvPicPr>
          <p:cNvPr id="10" name="Picture Placeholder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0800" y="1371600"/>
            <a:ext cx="9652000" cy="4876800"/>
          </a:xfrm>
          <a:prstGeom prst="rect">
            <a:avLst/>
          </a:prstGeom>
          <a:solidFill>
            <a:schemeClr val="accent2"/>
          </a:solidFill>
          <a:ln w="12700">
            <a:noFill/>
          </a:ln>
          <a:effectLst/>
          <a:scene3d>
            <a:camera prst="perspectiveRight" fov="2700000">
              <a:rot lat="0" lon="0" rev="0"/>
            </a:camera>
            <a:lightRig rig="threePt" dir="t">
              <a:rot lat="0" lon="0" rev="2700000"/>
            </a:lightRig>
          </a:scene3d>
          <a:sp3d prstMaterial="matte">
            <a:bevelT prst="relaxedInset"/>
            <a:bevelB/>
          </a:sp3d>
        </p:spPr>
      </p:pic>
      <p:pic>
        <p:nvPicPr>
          <p:cNvPr id="11" name="Picture Placeholder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0800" y="1371600"/>
            <a:ext cx="9652000" cy="4876800"/>
          </a:xfrm>
          <a:prstGeom prst="rect">
            <a:avLst/>
          </a:prstGeom>
          <a:solidFill>
            <a:schemeClr val="accent2"/>
          </a:solidFill>
          <a:ln w="12700">
            <a:noFill/>
          </a:ln>
          <a:effectLst/>
          <a:scene3d>
            <a:camera prst="perspectiveRight" fov="2700000">
              <a:rot lat="0" lon="0" rev="0"/>
            </a:camera>
            <a:lightRig rig="threePt" dir="t">
              <a:rot lat="0" lon="0" rev="2700000"/>
            </a:lightRig>
          </a:scene3d>
          <a:sp3d prstMaterial="matte">
            <a:bevelT prst="relaxedInset"/>
            <a:bevelB/>
          </a:sp3d>
        </p:spPr>
      </p:pic>
    </p:spTree>
    <p:custDataLst>
      <p:tags r:id="rId1"/>
    </p:custDataLst>
    <p:extLst>
      <p:ext uri="{BB962C8B-B14F-4D97-AF65-F5344CB8AC3E}">
        <p14:creationId xmlns:p14="http://schemas.microsoft.com/office/powerpoint/2010/main" val="525265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Reprojection</a:t>
            </a:r>
          </a:p>
        </p:txBody>
      </p:sp>
      <p:sp>
        <p:nvSpPr>
          <p:cNvPr id="6" name="Content Placeholder 5"/>
          <p:cNvSpPr>
            <a:spLocks noGrp="1"/>
          </p:cNvSpPr>
          <p:nvPr>
            <p:ph idx="1"/>
          </p:nvPr>
        </p:nvSpPr>
        <p:spPr/>
        <p:txBody>
          <a:bodyPr>
            <a:normAutofit/>
          </a:bodyPr>
          <a:lstStyle/>
          <a:p>
            <a:r>
              <a:rPr lang="en-US" sz="3600" dirty="0"/>
              <a:t>Neighbor candidates </a:t>
            </a:r>
            <a:r>
              <a:rPr lang="en-US" sz="3600" dirty="0" smtClean="0"/>
              <a:t/>
            </a:r>
            <a:br>
              <a:rPr lang="en-US" sz="3600" dirty="0" smtClean="0"/>
            </a:br>
            <a:r>
              <a:rPr lang="en-US" sz="3600" dirty="0" smtClean="0"/>
              <a:t>sorted </a:t>
            </a:r>
            <a:r>
              <a:rPr lang="en-US" sz="3600" dirty="0"/>
              <a:t>based on </a:t>
            </a:r>
            <a:r>
              <a:rPr lang="en-US" sz="3600" dirty="0" smtClean="0"/>
              <a:t>distance</a:t>
            </a:r>
          </a:p>
          <a:p>
            <a:endParaRPr lang="en-US" sz="3600" dirty="0" smtClean="0"/>
          </a:p>
          <a:p>
            <a:r>
              <a:rPr lang="en-US" sz="3600" dirty="0" smtClean="0"/>
              <a:t>What about spec?</a:t>
            </a:r>
            <a:endParaRPr lang="en-US" sz="3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4032" y="3476220"/>
            <a:ext cx="2848380" cy="2848380"/>
          </a:xfrm>
          <a:prstGeom prst="rect">
            <a:avLst/>
          </a:prstGeom>
        </p:spPr>
      </p:pic>
    </p:spTree>
    <p:extLst>
      <p:ext uri="{BB962C8B-B14F-4D97-AF65-F5344CB8AC3E}">
        <p14:creationId xmlns:p14="http://schemas.microsoft.com/office/powerpoint/2010/main" val="575470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Reprojection</a:t>
            </a:r>
          </a:p>
        </p:txBody>
      </p:sp>
      <p:sp>
        <p:nvSpPr>
          <p:cNvPr id="6" name="Content Placeholder 5"/>
          <p:cNvSpPr>
            <a:spLocks noGrp="1"/>
          </p:cNvSpPr>
          <p:nvPr>
            <p:ph idx="1"/>
          </p:nvPr>
        </p:nvSpPr>
        <p:spPr/>
        <p:txBody>
          <a:bodyPr>
            <a:normAutofit/>
          </a:bodyPr>
          <a:lstStyle/>
          <a:p>
            <a:r>
              <a:rPr lang="en-US" sz="3600" dirty="0" smtClean="0"/>
              <a:t>Angle </a:t>
            </a:r>
            <a:r>
              <a:rPr lang="en-US" sz="3600" dirty="0"/>
              <a:t>and </a:t>
            </a:r>
            <a:r>
              <a:rPr lang="en-US" sz="3600" dirty="0" smtClean="0"/>
              <a:t>distance </a:t>
            </a:r>
            <a:br>
              <a:rPr lang="en-US" sz="3600" dirty="0" smtClean="0"/>
            </a:br>
            <a:r>
              <a:rPr lang="en-US" sz="3600" dirty="0" smtClean="0"/>
              <a:t>to </a:t>
            </a:r>
            <a:r>
              <a:rPr lang="en-US" sz="3600" dirty="0"/>
              <a:t>surface </a:t>
            </a:r>
            <a:r>
              <a:rPr lang="en-US" sz="3600" dirty="0" smtClean="0"/>
              <a:t/>
            </a:r>
            <a:br>
              <a:rPr lang="en-US" sz="3600" dirty="0" smtClean="0"/>
            </a:br>
            <a:r>
              <a:rPr lang="en-US" sz="3600" dirty="0" smtClean="0"/>
              <a:t>defines a solid angle </a:t>
            </a:r>
            <a:br>
              <a:rPr lang="en-US" sz="3600" dirty="0" smtClean="0"/>
            </a:br>
            <a:r>
              <a:rPr lang="en-US" sz="3600" dirty="0" smtClean="0"/>
              <a:t>in the cube map</a:t>
            </a:r>
            <a:endParaRPr lang="en-US" sz="3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4032" y="3476220"/>
            <a:ext cx="2848380" cy="2848380"/>
          </a:xfrm>
          <a:prstGeom prst="rect">
            <a:avLst/>
          </a:prstGeom>
        </p:spPr>
      </p:pic>
    </p:spTree>
    <p:extLst>
      <p:ext uri="{BB962C8B-B14F-4D97-AF65-F5344CB8AC3E}">
        <p14:creationId xmlns:p14="http://schemas.microsoft.com/office/powerpoint/2010/main" val="3624676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474" r="1474"/>
          <a:stretch>
            <a:fillRect/>
          </a:stretch>
        </p:blipFill>
        <p:spPr>
          <a:effectLst>
            <a:reflection blurRad="190500" stA="89000" endPos="30000" dist="31750" dir="5400000" sy="-100000" algn="bl" rotWithShape="0"/>
          </a:effectLst>
        </p:spPr>
      </p:pic>
      <p:sp>
        <p:nvSpPr>
          <p:cNvPr id="4" name="Title 3"/>
          <p:cNvSpPr>
            <a:spLocks noGrp="1"/>
          </p:cNvSpPr>
          <p:nvPr>
            <p:ph type="title"/>
          </p:nvPr>
        </p:nvSpPr>
        <p:spPr>
          <a:xfrm>
            <a:off x="685801" y="1028699"/>
            <a:ext cx="7512627" cy="1330037"/>
          </a:xfrm>
        </p:spPr>
        <p:txBody>
          <a:bodyPr/>
          <a:lstStyle/>
          <a:p>
            <a:r>
              <a:rPr lang="en-US" dirty="0"/>
              <a:t>Volumetric Global Illumination</a:t>
            </a:r>
          </a:p>
        </p:txBody>
      </p:sp>
      <p:sp>
        <p:nvSpPr>
          <p:cNvPr id="6" name="Text Placeholder 5"/>
          <p:cNvSpPr>
            <a:spLocks noGrp="1"/>
          </p:cNvSpPr>
          <p:nvPr>
            <p:ph type="body" sz="half" idx="2"/>
          </p:nvPr>
        </p:nvSpPr>
        <p:spPr>
          <a:xfrm>
            <a:off x="654628" y="2421083"/>
            <a:ext cx="4239490" cy="2587336"/>
          </a:xfrm>
        </p:spPr>
        <p:txBody>
          <a:bodyPr>
            <a:normAutofit fontScale="77500" lnSpcReduction="20000"/>
          </a:bodyPr>
          <a:lstStyle/>
          <a:p>
            <a:pPr marL="285750" indent="-285750">
              <a:buFont typeface="Arial" panose="020B0604020202020204" pitchFamily="34" charset="0"/>
              <a:buChar char="•"/>
            </a:pPr>
            <a:r>
              <a:rPr lang="en-US" dirty="0"/>
              <a:t>GI </a:t>
            </a:r>
            <a:r>
              <a:rPr lang="en-US" dirty="0" smtClean="0"/>
              <a:t>in </a:t>
            </a:r>
            <a:r>
              <a:rPr lang="en-US" dirty="0"/>
              <a:t>volume texture</a:t>
            </a:r>
          </a:p>
          <a:p>
            <a:pPr marL="285750" indent="-285750">
              <a:buFont typeface="Arial" panose="020B0604020202020204" pitchFamily="34" charset="0"/>
              <a:buChar char="•"/>
            </a:pPr>
            <a:r>
              <a:rPr lang="en-US" dirty="0"/>
              <a:t>Lean texture </a:t>
            </a:r>
            <a:r>
              <a:rPr lang="en-US" dirty="0" smtClean="0"/>
              <a:t>data</a:t>
            </a:r>
            <a:endParaRPr lang="en-US" dirty="0"/>
          </a:p>
          <a:p>
            <a:pPr marL="285750" indent="-285750">
              <a:buFont typeface="Arial" panose="020B0604020202020204" pitchFamily="34" charset="0"/>
              <a:buChar char="•"/>
            </a:pPr>
            <a:r>
              <a:rPr lang="en-US" dirty="0" smtClean="0"/>
              <a:t>IBL baked from probes</a:t>
            </a:r>
            <a:endParaRPr lang="en-US" dirty="0"/>
          </a:p>
          <a:p>
            <a:pPr marL="285750" indent="-285750">
              <a:buFont typeface="Arial" panose="020B0604020202020204" pitchFamily="34" charset="0"/>
              <a:buChar char="•"/>
            </a:pPr>
            <a:r>
              <a:rPr lang="en-US" dirty="0" smtClean="0"/>
              <a:t>Convex blend shapes</a:t>
            </a:r>
            <a:endParaRPr lang="en-US" dirty="0"/>
          </a:p>
        </p:txBody>
      </p:sp>
    </p:spTree>
    <p:extLst>
      <p:ext uri="{BB962C8B-B14F-4D97-AF65-F5344CB8AC3E}">
        <p14:creationId xmlns:p14="http://schemas.microsoft.com/office/powerpoint/2010/main" val="4075758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Reprojection</a:t>
            </a:r>
          </a:p>
        </p:txBody>
      </p:sp>
      <p:sp>
        <p:nvSpPr>
          <p:cNvPr id="6" name="Content Placeholder 5"/>
          <p:cNvSpPr>
            <a:spLocks noGrp="1"/>
          </p:cNvSpPr>
          <p:nvPr>
            <p:ph idx="1"/>
          </p:nvPr>
        </p:nvSpPr>
        <p:spPr>
          <a:xfrm>
            <a:off x="689264" y="1610591"/>
            <a:ext cx="9753600" cy="4059382"/>
          </a:xfrm>
        </p:spPr>
        <p:txBody>
          <a:bodyPr>
            <a:normAutofit/>
          </a:bodyPr>
          <a:lstStyle/>
          <a:p>
            <a:r>
              <a:rPr lang="en-US" sz="3600" dirty="0" smtClean="0"/>
              <a:t>Sample area validated against depth </a:t>
            </a:r>
            <a:r>
              <a:rPr lang="en-US" sz="3600" dirty="0"/>
              <a:t>pyramid</a:t>
            </a:r>
          </a:p>
          <a:p>
            <a:endParaRPr lang="en-US" sz="3600" dirty="0"/>
          </a:p>
          <a:p>
            <a:r>
              <a:rPr lang="en-US" sz="3600" dirty="0"/>
              <a:t>If </a:t>
            </a:r>
            <a:r>
              <a:rPr lang="en-US" sz="3600" dirty="0" smtClean="0"/>
              <a:t>visible</a:t>
            </a:r>
            <a:br>
              <a:rPr lang="en-US" sz="3600" dirty="0" smtClean="0"/>
            </a:br>
            <a:r>
              <a:rPr lang="en-US" sz="3600" dirty="0" smtClean="0"/>
              <a:t>appropriate </a:t>
            </a:r>
            <a:r>
              <a:rPr lang="en-US" sz="3600" dirty="0" err="1"/>
              <a:t>mip</a:t>
            </a:r>
            <a:r>
              <a:rPr lang="en-US" sz="3600" dirty="0"/>
              <a:t> </a:t>
            </a:r>
            <a:r>
              <a:rPr lang="en-US" sz="3600" dirty="0" smtClean="0"/>
              <a:t>sampled</a:t>
            </a:r>
            <a:endParaRPr lang="en-US" sz="3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4032" y="3455438"/>
            <a:ext cx="2848380" cy="2848380"/>
          </a:xfrm>
          <a:prstGeom prst="rect">
            <a:avLst/>
          </a:prstGeom>
        </p:spPr>
      </p:pic>
    </p:spTree>
    <p:extLst>
      <p:ext uri="{BB962C8B-B14F-4D97-AF65-F5344CB8AC3E}">
        <p14:creationId xmlns:p14="http://schemas.microsoft.com/office/powerpoint/2010/main" val="2274311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521" r="521"/>
          <a:stretch>
            <a:fillRect/>
          </a:stretch>
        </p:blipFill>
        <p:spPr/>
      </p:pic>
      <p:sp>
        <p:nvSpPr>
          <p:cNvPr id="5" name="Text Placeholder 4"/>
          <p:cNvSpPr>
            <a:spLocks noGrp="1"/>
          </p:cNvSpPr>
          <p:nvPr>
            <p:ph type="body" sz="quarter" idx="13"/>
          </p:nvPr>
        </p:nvSpPr>
        <p:spPr/>
        <p:txBody>
          <a:bodyPr/>
          <a:lstStyle/>
          <a:p>
            <a:r>
              <a:rPr lang="en-US" dirty="0"/>
              <a:t>Reprojection </a:t>
            </a:r>
            <a:r>
              <a:rPr lang="en-US" dirty="0" err="1"/>
              <a:t>Caluclation</a:t>
            </a:r>
            <a:endParaRPr lang="en-US" dirty="0"/>
          </a:p>
        </p:txBody>
      </p:sp>
      <p:pic>
        <p:nvPicPr>
          <p:cNvPr id="8" name="Picture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0800" y="1371599"/>
            <a:ext cx="9652000" cy="4860789"/>
          </a:xfrm>
          <a:prstGeom prst="rect">
            <a:avLst/>
          </a:prstGeom>
          <a:solidFill>
            <a:schemeClr val="accent2"/>
          </a:solidFill>
          <a:ln w="12700">
            <a:noFill/>
          </a:ln>
          <a:effectLst>
            <a:reflection blurRad="12700" stA="30000" endPos="30000" dist="31750" dir="5400000" sy="-100000" algn="bl" rotWithShape="0"/>
          </a:effectLst>
          <a:scene3d>
            <a:camera prst="perspectiveRight" fov="2700000">
              <a:rot lat="0" lon="0" rev="0"/>
            </a:camera>
            <a:lightRig rig="threePt" dir="t">
              <a:rot lat="0" lon="0" rev="2700000"/>
            </a:lightRig>
          </a:scene3d>
          <a:sp3d prstMaterial="matte">
            <a:bevelT prst="relaxedInset"/>
            <a:bevelB/>
          </a:sp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800" y="1387611"/>
            <a:ext cx="9652000" cy="4844777"/>
          </a:xfrm>
          <a:prstGeom prst="rect">
            <a:avLst/>
          </a:prstGeom>
        </p:spPr>
      </p:pic>
    </p:spTree>
    <p:extLst>
      <p:ext uri="{BB962C8B-B14F-4D97-AF65-F5344CB8AC3E}">
        <p14:creationId xmlns:p14="http://schemas.microsoft.com/office/powerpoint/2010/main" val="4243881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Reprojection Calculation</a:t>
            </a:r>
            <a:endParaRPr lang="en-US" dirty="0"/>
          </a:p>
        </p:txBody>
      </p:sp>
      <p:sp>
        <p:nvSpPr>
          <p:cNvPr id="3" name="Content Placeholder 2"/>
          <p:cNvSpPr>
            <a:spLocks noGrp="1"/>
          </p:cNvSpPr>
          <p:nvPr>
            <p:ph idx="1"/>
          </p:nvPr>
        </p:nvSpPr>
        <p:spPr/>
        <p:txBody>
          <a:bodyPr>
            <a:normAutofit/>
          </a:bodyPr>
          <a:lstStyle/>
          <a:p>
            <a:endParaRPr lang="en-US" dirty="0"/>
          </a:p>
        </p:txBody>
      </p:sp>
      <p:sp>
        <p:nvSpPr>
          <p:cNvPr id="4" name="Content Placeholder 2"/>
          <p:cNvSpPr txBox="1">
            <a:spLocks/>
          </p:cNvSpPr>
          <p:nvPr/>
        </p:nvSpPr>
        <p:spPr>
          <a:xfrm>
            <a:off x="609600" y="2417041"/>
            <a:ext cx="10972799" cy="2938318"/>
          </a:xfrm>
          <a:prstGeom prst="rect">
            <a:avLst/>
          </a:prstGeom>
          <a:solidFill>
            <a:schemeClr val="bg1">
              <a:lumMod val="85000"/>
              <a:lumOff val="15000"/>
            </a:schemeClr>
          </a:solidFill>
          <a:ln w="25400">
            <a:solidFill>
              <a:schemeClr val="accent2"/>
            </a:solidFill>
          </a:ln>
          <a:scene3d>
            <a:camera prst="orthographicFront"/>
            <a:lightRig rig="threePt" dir="t"/>
          </a:scene3d>
          <a:sp3d>
            <a:bevelT/>
          </a:sp3d>
        </p:spPr>
        <p:txBody>
          <a:bodyPr vert="horz" lIns="91440" tIns="45720" rIns="91440" bIns="45720" rtlCol="0" anchor="ctr" anchorCtr="0">
            <a:norm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45720" indent="0">
              <a:buNone/>
            </a:pPr>
            <a:r>
              <a:rPr lang="en-US" sz="1400" dirty="0" err="1">
                <a:solidFill>
                  <a:srgbClr val="93954D"/>
                </a:solidFill>
                <a:latin typeface="Courier New" panose="02070309020205020404" pitchFamily="49" charset="0"/>
                <a:cs typeface="Courier New" panose="02070309020205020404" pitchFamily="49" charset="0"/>
              </a:rPr>
              <a:t>distFromUnitCube</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 √(</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rgbClr val="CCFF33"/>
                </a:solidFill>
                <a:latin typeface="Courier New" panose="02070309020205020404" pitchFamily="49" charset="0"/>
                <a:cs typeface="Courier New" panose="02070309020205020404" pitchFamily="49" charset="0"/>
              </a:rPr>
              <a:t>1</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b="1" dirty="0" smtClean="0">
                <a:solidFill>
                  <a:srgbClr val="00B0F0"/>
                </a:solidFill>
                <a:latin typeface="Courier New" panose="02070309020205020404" pitchFamily="49" charset="0"/>
                <a:cs typeface="Courier New" panose="02070309020205020404" pitchFamily="49" charset="0"/>
              </a:rPr>
              <a:t> u</a:t>
            </a:r>
            <a:r>
              <a:rPr lang="en-US" sz="1400" b="1" baseline="30000" dirty="0" smtClean="0">
                <a:latin typeface="Courier New" panose="02070309020205020404" pitchFamily="49" charset="0"/>
                <a:cs typeface="Courier New" panose="02070309020205020404" pitchFamily="49" charset="0"/>
              </a:rPr>
              <a:t>2</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b="1" dirty="0" smtClean="0">
                <a:solidFill>
                  <a:srgbClr val="00B0F0"/>
                </a:solidFill>
                <a:latin typeface="Courier New" panose="02070309020205020404" pitchFamily="49" charset="0"/>
                <a:cs typeface="Courier New" panose="02070309020205020404" pitchFamily="49" charset="0"/>
              </a:rPr>
              <a:t> v</a:t>
            </a:r>
            <a:r>
              <a:rPr lang="en-US" sz="1400" b="1" baseline="30000" dirty="0">
                <a:latin typeface="Courier New" panose="02070309020205020404" pitchFamily="49" charset="0"/>
                <a:cs typeface="Courier New" panose="02070309020205020404" pitchFamily="49" charset="0"/>
              </a:rPr>
              <a:t>2</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smtClean="0">
                <a:solidFill>
                  <a:schemeClr val="tx1">
                    <a:lumMod val="85000"/>
                  </a:schemeClr>
                </a:solidFill>
                <a:latin typeface="Courier New" panose="02070309020205020404" pitchFamily="49" charset="0"/>
                <a:cs typeface="Courier New" panose="02070309020205020404" pitchFamily="49" charset="0"/>
              </a:rPr>
              <a:t>);</a:t>
            </a:r>
            <a:r>
              <a:rPr lang="en-US" sz="1400" dirty="0">
                <a:solidFill>
                  <a:schemeClr val="tx1">
                    <a:lumMod val="85000"/>
                  </a:schemeClr>
                </a:solidFill>
                <a:latin typeface="Courier New" panose="02070309020205020404" pitchFamily="49" charset="0"/>
                <a:cs typeface="Courier New" panose="02070309020205020404" pitchFamily="49" charset="0"/>
              </a:rPr>
              <a:t> </a:t>
            </a:r>
            <a:r>
              <a:rPr lang="en-US" sz="1400" dirty="0">
                <a:solidFill>
                  <a:srgbClr val="00B050"/>
                </a:solidFill>
                <a:latin typeface="Courier New" panose="02070309020205020404" pitchFamily="49" charset="0"/>
                <a:cs typeface="Courier New" panose="02070309020205020404" pitchFamily="49" charset="0"/>
              </a:rPr>
              <a:t>// </a:t>
            </a:r>
            <a:r>
              <a:rPr lang="en-US" sz="1400" dirty="0" smtClean="0">
                <a:solidFill>
                  <a:srgbClr val="00B050"/>
                </a:solidFill>
                <a:latin typeface="Courier New" panose="02070309020205020404" pitchFamily="49" charset="0"/>
                <a:cs typeface="Courier New" panose="02070309020205020404" pitchFamily="49" charset="0"/>
              </a:rPr>
              <a:t>Compensation for cube-map shape.</a:t>
            </a:r>
            <a:endParaRPr lang="en-US" sz="1400" dirty="0">
              <a:solidFill>
                <a:schemeClr val="tx1">
                  <a:lumMod val="85000"/>
                </a:schemeClr>
              </a:solidFill>
              <a:latin typeface="Courier New" panose="02070309020205020404" pitchFamily="49" charset="0"/>
              <a:cs typeface="Courier New" panose="02070309020205020404" pitchFamily="49" charset="0"/>
            </a:endParaRPr>
          </a:p>
          <a:p>
            <a:pPr marL="45720" indent="0">
              <a:buNone/>
            </a:pPr>
            <a:r>
              <a:rPr lang="en-US" sz="1400" dirty="0" err="1">
                <a:solidFill>
                  <a:srgbClr val="93954D"/>
                </a:solidFill>
                <a:latin typeface="Courier New" panose="02070309020205020404" pitchFamily="49" charset="0"/>
                <a:cs typeface="Courier New" panose="02070309020205020404" pitchFamily="49" charset="0"/>
              </a:rPr>
              <a:t>angleOfVoxel</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rgbClr val="CCFF33"/>
                </a:solidFill>
                <a:latin typeface="Courier New" panose="02070309020205020404" pitchFamily="49" charset="0"/>
                <a:cs typeface="Courier New" panose="02070309020205020404" pitchFamily="49" charset="0"/>
              </a:rPr>
              <a:t>4</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accent4">
                    <a:lumMod val="60000"/>
                    <a:lumOff val="40000"/>
                  </a:schemeClr>
                </a:solidFill>
                <a:latin typeface="Courier New" panose="02070309020205020404" pitchFamily="49" charset="0"/>
                <a:cs typeface="Courier New" panose="02070309020205020404" pitchFamily="49" charset="0"/>
              </a:rPr>
              <a:t>PI</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err="1">
                <a:solidFill>
                  <a:srgbClr val="93954D"/>
                </a:solidFill>
                <a:latin typeface="Courier New" panose="02070309020205020404" pitchFamily="49" charset="0"/>
                <a:cs typeface="Courier New" panose="02070309020205020404" pitchFamily="49" charset="0"/>
              </a:rPr>
              <a:t>numSamples</a:t>
            </a:r>
            <a:r>
              <a:rPr lang="en-US" sz="1400" dirty="0" smtClean="0">
                <a:solidFill>
                  <a:schemeClr val="tx1">
                    <a:lumMod val="85000"/>
                  </a:schemeClr>
                </a:solidFill>
                <a:latin typeface="Courier New" panose="02070309020205020404" pitchFamily="49" charset="0"/>
                <a:cs typeface="Courier New" panose="02070309020205020404" pitchFamily="49" charset="0"/>
              </a:rPr>
              <a:t>; </a:t>
            </a:r>
            <a:r>
              <a:rPr lang="en-US" sz="1400" dirty="0">
                <a:solidFill>
                  <a:srgbClr val="00B050"/>
                </a:solidFill>
                <a:latin typeface="Courier New" panose="02070309020205020404" pitchFamily="49" charset="0"/>
                <a:cs typeface="Courier New" panose="02070309020205020404" pitchFamily="49" charset="0"/>
              </a:rPr>
              <a:t>// </a:t>
            </a:r>
            <a:r>
              <a:rPr lang="en-US" sz="1400" dirty="0" smtClean="0">
                <a:solidFill>
                  <a:srgbClr val="00B050"/>
                </a:solidFill>
                <a:latin typeface="Courier New" panose="02070309020205020404" pitchFamily="49" charset="0"/>
                <a:cs typeface="Courier New" panose="02070309020205020404" pitchFamily="49" charset="0"/>
              </a:rPr>
              <a:t>Solid angle from voxel.</a:t>
            </a:r>
            <a:endParaRPr lang="en-US" sz="1400" dirty="0">
              <a:solidFill>
                <a:schemeClr val="tx1">
                  <a:lumMod val="85000"/>
                </a:schemeClr>
              </a:solidFill>
              <a:latin typeface="Courier New" panose="02070309020205020404" pitchFamily="49" charset="0"/>
              <a:cs typeface="Courier New" panose="02070309020205020404" pitchFamily="49" charset="0"/>
            </a:endParaRPr>
          </a:p>
          <a:p>
            <a:pPr marL="45720" indent="0">
              <a:buNone/>
            </a:pPr>
            <a:r>
              <a:rPr lang="en-US" sz="1400" dirty="0" err="1">
                <a:solidFill>
                  <a:srgbClr val="93954D"/>
                </a:solidFill>
                <a:latin typeface="Courier New" panose="02070309020205020404" pitchFamily="49" charset="0"/>
                <a:cs typeface="Courier New" panose="02070309020205020404" pitchFamily="49" charset="0"/>
              </a:rPr>
              <a:t>inSqrt</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rgbClr val="CCFF33"/>
                </a:solidFill>
                <a:latin typeface="Courier New" panose="02070309020205020404" pitchFamily="49" charset="0"/>
                <a:cs typeface="Courier New" panose="02070309020205020404" pitchFamily="49" charset="0"/>
              </a:rPr>
              <a:t>1</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rgbClr val="93954D"/>
                </a:solidFill>
                <a:latin typeface="Courier New" panose="02070309020205020404" pitchFamily="49" charset="0"/>
                <a:cs typeface="Courier New" panose="02070309020205020404" pitchFamily="49" charset="0"/>
              </a:rPr>
              <a:t>distFromVoxel</a:t>
            </a:r>
            <a:r>
              <a:rPr lang="en-US" sz="1400" b="1" baseline="30000" dirty="0">
                <a:latin typeface="Courier New" panose="02070309020205020404" pitchFamily="49" charset="0"/>
                <a:cs typeface="Courier New" panose="02070309020205020404" pitchFamily="49" charset="0"/>
              </a:rPr>
              <a:t>2</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err="1">
                <a:solidFill>
                  <a:srgbClr val="93954D"/>
                </a:solidFill>
                <a:latin typeface="Courier New" panose="02070309020205020404" pitchFamily="49" charset="0"/>
                <a:cs typeface="Courier New" panose="02070309020205020404" pitchFamily="49" charset="0"/>
              </a:rPr>
              <a:t>angleOfVoxel</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 (</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err="1">
                <a:solidFill>
                  <a:srgbClr val="93954D"/>
                </a:solidFill>
                <a:latin typeface="Courier New" panose="02070309020205020404" pitchFamily="49" charset="0"/>
                <a:cs typeface="Courier New" panose="02070309020205020404" pitchFamily="49" charset="0"/>
              </a:rPr>
              <a:t>angleOfVoxel</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rgbClr val="CCFF33"/>
                </a:solidFill>
                <a:latin typeface="Courier New" panose="02070309020205020404" pitchFamily="49" charset="0"/>
                <a:cs typeface="Courier New" panose="02070309020205020404" pitchFamily="49" charset="0"/>
              </a:rPr>
              <a:t>4</a:t>
            </a:r>
            <a:r>
              <a:rPr lang="en-US" sz="1400" dirty="0">
                <a:solidFill>
                  <a:schemeClr val="accent4">
                    <a:lumMod val="60000"/>
                    <a:lumOff val="40000"/>
                  </a:schemeClr>
                </a:solidFill>
                <a:latin typeface="Courier New" panose="02070309020205020404" pitchFamily="49" charset="0"/>
                <a:cs typeface="Courier New" panose="02070309020205020404" pitchFamily="49" charset="0"/>
              </a:rPr>
              <a:t>PI</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 (</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rgbClr val="CCFF33"/>
                </a:solidFill>
                <a:latin typeface="Courier New" panose="02070309020205020404" pitchFamily="49" charset="0"/>
                <a:cs typeface="Courier New" panose="02070309020205020404" pitchFamily="49" charset="0"/>
              </a:rPr>
              <a:t>4</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accent4">
                    <a:lumMod val="60000"/>
                    <a:lumOff val="40000"/>
                  </a:schemeClr>
                </a:solidFill>
                <a:latin typeface="Courier New" panose="02070309020205020404" pitchFamily="49" charset="0"/>
                <a:cs typeface="Courier New" panose="02070309020205020404" pitchFamily="49" charset="0"/>
              </a:rPr>
              <a:t>PI</a:t>
            </a:r>
            <a:r>
              <a:rPr lang="en-US" sz="1400" b="1" baseline="30000" dirty="0">
                <a:latin typeface="Courier New" panose="02070309020205020404" pitchFamily="49" charset="0"/>
                <a:cs typeface="Courier New" panose="02070309020205020404" pitchFamily="49" charset="0"/>
              </a:rPr>
              <a:t>2</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rgbClr val="93954D"/>
                </a:solidFill>
                <a:latin typeface="Courier New" panose="02070309020205020404" pitchFamily="49" charset="0"/>
                <a:cs typeface="Courier New" panose="02070309020205020404" pitchFamily="49" charset="0"/>
              </a:rPr>
              <a:t>distFromProbe</a:t>
            </a:r>
            <a:r>
              <a:rPr lang="en-US" sz="1400" b="1" baseline="30000" dirty="0">
                <a:latin typeface="Courier New" panose="02070309020205020404" pitchFamily="49" charset="0"/>
                <a:cs typeface="Courier New" panose="02070309020205020404" pitchFamily="49" charset="0"/>
              </a:rPr>
              <a:t>2</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p>
          <a:p>
            <a:pPr marL="45720" indent="0">
              <a:buNone/>
            </a:pPr>
            <a:r>
              <a:rPr lang="en-US" sz="1400" dirty="0" err="1">
                <a:solidFill>
                  <a:srgbClr val="93954D"/>
                </a:solidFill>
                <a:latin typeface="Courier New" panose="02070309020205020404" pitchFamily="49" charset="0"/>
                <a:cs typeface="Courier New" panose="02070309020205020404" pitchFamily="49" charset="0"/>
              </a:rPr>
              <a:t>angleOfProbe</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rgbClr val="CCFF33"/>
                </a:solidFill>
                <a:latin typeface="Courier New" panose="02070309020205020404" pitchFamily="49" charset="0"/>
                <a:cs typeface="Courier New" panose="02070309020205020404" pitchFamily="49" charset="0"/>
              </a:rPr>
              <a:t>2</a:t>
            </a:r>
            <a:r>
              <a:rPr lang="en-US" sz="1400" dirty="0">
                <a:solidFill>
                  <a:schemeClr val="accent4">
                    <a:lumMod val="60000"/>
                    <a:lumOff val="40000"/>
                  </a:schemeClr>
                </a:solidFill>
                <a:latin typeface="Courier New" panose="02070309020205020404" pitchFamily="49" charset="0"/>
                <a:cs typeface="Courier New" panose="02070309020205020404" pitchFamily="49" charset="0"/>
              </a:rPr>
              <a:t>PI</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 (</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rgbClr val="CCFF33"/>
                </a:solidFill>
                <a:latin typeface="Courier New" panose="02070309020205020404" pitchFamily="49" charset="0"/>
                <a:cs typeface="Courier New" panose="02070309020205020404" pitchFamily="49" charset="0"/>
              </a:rPr>
              <a:t>1</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 √</a:t>
            </a:r>
            <a:r>
              <a:rPr lang="en-US" sz="1400" dirty="0" err="1">
                <a:solidFill>
                  <a:srgbClr val="93954D"/>
                </a:solidFill>
                <a:latin typeface="Courier New" panose="02070309020205020404" pitchFamily="49" charset="0"/>
                <a:cs typeface="Courier New" panose="02070309020205020404" pitchFamily="49" charset="0"/>
              </a:rPr>
              <a:t>inSqrt</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smtClean="0">
                <a:solidFill>
                  <a:schemeClr val="tx1">
                    <a:lumMod val="85000"/>
                  </a:schemeClr>
                </a:solidFill>
                <a:latin typeface="Courier New" panose="02070309020205020404" pitchFamily="49" charset="0"/>
                <a:cs typeface="Courier New" panose="02070309020205020404" pitchFamily="49" charset="0"/>
              </a:rPr>
              <a:t>);</a:t>
            </a:r>
            <a:r>
              <a:rPr lang="en-US" sz="1400" dirty="0">
                <a:solidFill>
                  <a:srgbClr val="00B050"/>
                </a:solidFill>
                <a:latin typeface="Courier New" panose="02070309020205020404" pitchFamily="49" charset="0"/>
                <a:cs typeface="Courier New" panose="02070309020205020404" pitchFamily="49" charset="0"/>
              </a:rPr>
              <a:t> // </a:t>
            </a:r>
            <a:r>
              <a:rPr lang="en-US" sz="1400" dirty="0" smtClean="0">
                <a:solidFill>
                  <a:srgbClr val="00B050"/>
                </a:solidFill>
                <a:latin typeface="Courier New" panose="02070309020205020404" pitchFamily="49" charset="0"/>
                <a:cs typeface="Courier New" panose="02070309020205020404" pitchFamily="49" charset="0"/>
              </a:rPr>
              <a:t>Solid angle from reflection probe.</a:t>
            </a:r>
            <a:endParaRPr lang="en-US" sz="1400" dirty="0">
              <a:solidFill>
                <a:schemeClr val="tx1">
                  <a:lumMod val="85000"/>
                </a:schemeClr>
              </a:solidFill>
              <a:latin typeface="Courier New" panose="02070309020205020404" pitchFamily="49" charset="0"/>
              <a:cs typeface="Courier New" panose="02070309020205020404" pitchFamily="49" charset="0"/>
            </a:endParaRPr>
          </a:p>
          <a:p>
            <a:pPr marL="45720" indent="0">
              <a:buNone/>
            </a:pPr>
            <a:r>
              <a:rPr lang="en-US" sz="1400" dirty="0" err="1">
                <a:solidFill>
                  <a:srgbClr val="93954D"/>
                </a:solidFill>
                <a:latin typeface="Courier New" panose="02070309020205020404" pitchFamily="49" charset="0"/>
                <a:cs typeface="Courier New" panose="02070309020205020404" pitchFamily="49" charset="0"/>
              </a:rPr>
              <a:t>cubeRes</a:t>
            </a:r>
            <a:r>
              <a:rPr lang="en-US" sz="1400" b="1" dirty="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b="1" dirty="0">
                <a:solidFill>
                  <a:srgbClr val="00B0F0"/>
                </a:solidFill>
                <a:latin typeface="Courier New" panose="02070309020205020404" pitchFamily="49" charset="0"/>
                <a:cs typeface="Courier New" panose="02070309020205020404" pitchFamily="49" charset="0"/>
              </a:rPr>
              <a:t> </a:t>
            </a:r>
            <a:r>
              <a:rPr lang="en-US" sz="1400" dirty="0">
                <a:solidFill>
                  <a:srgbClr val="CCFF33"/>
                </a:solidFill>
                <a:latin typeface="Courier New" panose="02070309020205020404" pitchFamily="49" charset="0"/>
                <a:cs typeface="Courier New" panose="02070309020205020404" pitchFamily="49" charset="0"/>
              </a:rPr>
              <a:t>1.0f</a:t>
            </a:r>
            <a:r>
              <a:rPr lang="en-US" sz="1400" b="1" dirty="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 √(</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err="1">
                <a:solidFill>
                  <a:srgbClr val="93954D"/>
                </a:solidFill>
                <a:latin typeface="Courier New" panose="02070309020205020404" pitchFamily="49" charset="0"/>
                <a:cs typeface="Courier New" panose="02070309020205020404" pitchFamily="49" charset="0"/>
              </a:rPr>
              <a:t>angleOfProbe</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rgbClr val="93954D"/>
                </a:solidFill>
                <a:latin typeface="Courier New" panose="02070309020205020404" pitchFamily="49" charset="0"/>
                <a:cs typeface="Courier New" panose="02070309020205020404" pitchFamily="49" charset="0"/>
              </a:rPr>
              <a:t>distFromUnitCube</a:t>
            </a:r>
            <a:r>
              <a:rPr lang="en-US" sz="1400" b="1" baseline="30000" dirty="0">
                <a:latin typeface="Courier New" panose="02070309020205020404" pitchFamily="49" charset="0"/>
                <a:cs typeface="Courier New" panose="02070309020205020404" pitchFamily="49" charset="0"/>
              </a:rPr>
              <a:t>3</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smtClean="0">
                <a:solidFill>
                  <a:schemeClr val="tx1">
                    <a:lumMod val="85000"/>
                  </a:schemeClr>
                </a:solidFill>
                <a:latin typeface="Courier New" panose="02070309020205020404" pitchFamily="49" charset="0"/>
                <a:cs typeface="Courier New" panose="02070309020205020404" pitchFamily="49" charset="0"/>
              </a:rPr>
              <a:t>);</a:t>
            </a:r>
            <a:r>
              <a:rPr lang="en-US" sz="1400" dirty="0">
                <a:solidFill>
                  <a:srgbClr val="00B050"/>
                </a:solidFill>
                <a:latin typeface="Courier New" panose="02070309020205020404" pitchFamily="49" charset="0"/>
                <a:cs typeface="Courier New" panose="02070309020205020404" pitchFamily="49" charset="0"/>
              </a:rPr>
              <a:t> // </a:t>
            </a:r>
            <a:r>
              <a:rPr lang="en-US" sz="1400" dirty="0" smtClean="0">
                <a:solidFill>
                  <a:srgbClr val="00B050"/>
                </a:solidFill>
                <a:latin typeface="Courier New" panose="02070309020205020404" pitchFamily="49" charset="0"/>
                <a:cs typeface="Courier New" panose="02070309020205020404" pitchFamily="49" charset="0"/>
              </a:rPr>
              <a:t>Resolution needed for sample.</a:t>
            </a:r>
            <a:endParaRPr lang="en-US" sz="1400" dirty="0">
              <a:solidFill>
                <a:schemeClr val="tx1">
                  <a:lumMod val="85000"/>
                </a:schemeClr>
              </a:solidFill>
              <a:latin typeface="Courier New" panose="02070309020205020404" pitchFamily="49" charset="0"/>
              <a:cs typeface="Courier New" panose="02070309020205020404" pitchFamily="49" charset="0"/>
            </a:endParaRPr>
          </a:p>
          <a:p>
            <a:pPr marL="45720" indent="0">
              <a:buNone/>
            </a:pPr>
            <a:r>
              <a:rPr lang="en-US" sz="1400" dirty="0" err="1">
                <a:solidFill>
                  <a:srgbClr val="93954D"/>
                </a:solidFill>
                <a:latin typeface="Courier New" panose="02070309020205020404" pitchFamily="49" charset="0"/>
                <a:cs typeface="Courier New" panose="02070309020205020404" pitchFamily="49" charset="0"/>
              </a:rPr>
              <a:t>mipLevel</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b="1" dirty="0" smtClean="0">
                <a:solidFill>
                  <a:srgbClr val="00B0F0"/>
                </a:solidFill>
                <a:latin typeface="Courier New" panose="02070309020205020404" pitchFamily="49" charset="0"/>
                <a:cs typeface="Courier New" panose="02070309020205020404" pitchFamily="49" charset="0"/>
              </a:rPr>
              <a:t> clamp</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err="1">
                <a:solidFill>
                  <a:srgbClr val="93954D"/>
                </a:solidFill>
                <a:latin typeface="Courier New" panose="02070309020205020404" pitchFamily="49" charset="0"/>
                <a:cs typeface="Courier New" panose="02070309020205020404" pitchFamily="49" charset="0"/>
              </a:rPr>
              <a:t>mipCount</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b="1" dirty="0" smtClean="0">
                <a:solidFill>
                  <a:srgbClr val="00B0F0"/>
                </a:solidFill>
                <a:latin typeface="Courier New" panose="02070309020205020404" pitchFamily="49" charset="0"/>
                <a:cs typeface="Courier New" panose="02070309020205020404" pitchFamily="49" charset="0"/>
              </a:rPr>
              <a:t> log2</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err="1">
                <a:solidFill>
                  <a:srgbClr val="93954D"/>
                </a:solidFill>
                <a:latin typeface="Courier New" panose="02070309020205020404" pitchFamily="49" charset="0"/>
                <a:cs typeface="Courier New" panose="02070309020205020404" pitchFamily="49" charset="0"/>
              </a:rPr>
              <a:t>cubeRes</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 </a:t>
            </a:r>
            <a:r>
              <a:rPr lang="en-US" sz="1400" dirty="0" smtClean="0">
                <a:solidFill>
                  <a:srgbClr val="CCFF33"/>
                </a:solidFill>
                <a:latin typeface="Courier New" panose="02070309020205020404" pitchFamily="49" charset="0"/>
                <a:cs typeface="Courier New" panose="02070309020205020404" pitchFamily="49" charset="0"/>
              </a:rPr>
              <a:t>0</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err="1">
                <a:solidFill>
                  <a:srgbClr val="93954D"/>
                </a:solidFill>
                <a:latin typeface="Courier New" panose="02070309020205020404" pitchFamily="49" charset="0"/>
                <a:cs typeface="Courier New" panose="02070309020205020404" pitchFamily="49" charset="0"/>
              </a:rPr>
              <a:t>mipCount</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smtClean="0">
                <a:solidFill>
                  <a:schemeClr val="tx1">
                    <a:lumMod val="85000"/>
                  </a:schemeClr>
                </a:solidFill>
                <a:latin typeface="Courier New" panose="02070309020205020404" pitchFamily="49" charset="0"/>
                <a:cs typeface="Courier New" panose="02070309020205020404" pitchFamily="49" charset="0"/>
              </a:rPr>
              <a:t>);</a:t>
            </a:r>
            <a:r>
              <a:rPr lang="en-US" sz="1400" dirty="0">
                <a:solidFill>
                  <a:srgbClr val="00B050"/>
                </a:solidFill>
                <a:latin typeface="Courier New" panose="02070309020205020404" pitchFamily="49" charset="0"/>
                <a:cs typeface="Courier New" panose="02070309020205020404" pitchFamily="49" charset="0"/>
              </a:rPr>
              <a:t> // </a:t>
            </a:r>
            <a:r>
              <a:rPr lang="en-US" sz="1400" dirty="0" err="1" smtClean="0">
                <a:solidFill>
                  <a:srgbClr val="00B050"/>
                </a:solidFill>
                <a:latin typeface="Courier New" panose="02070309020205020404" pitchFamily="49" charset="0"/>
                <a:cs typeface="Courier New" panose="02070309020205020404" pitchFamily="49" charset="0"/>
              </a:rPr>
              <a:t>Mip</a:t>
            </a:r>
            <a:r>
              <a:rPr lang="en-US" sz="1400" dirty="0" smtClean="0">
                <a:solidFill>
                  <a:srgbClr val="00B050"/>
                </a:solidFill>
                <a:latin typeface="Courier New" panose="02070309020205020404" pitchFamily="49" charset="0"/>
                <a:cs typeface="Courier New" panose="02070309020205020404" pitchFamily="49" charset="0"/>
              </a:rPr>
              <a:t> level to use.</a:t>
            </a:r>
            <a:endParaRPr lang="en-US" sz="1400" dirty="0">
              <a:solidFill>
                <a:schemeClr val="tx1">
                  <a:lumMod val="85000"/>
                </a:schemeClr>
              </a:solidFill>
              <a:latin typeface="Courier New" panose="02070309020205020404" pitchFamily="49" charset="0"/>
              <a:cs typeface="Courier New" panose="02070309020205020404" pitchFamily="49" charset="0"/>
            </a:endParaRPr>
          </a:p>
          <a:p>
            <a:pPr marL="45720" indent="0">
              <a:buNone/>
            </a:pPr>
            <a:endParaRPr lang="en-US" sz="1400" b="1" dirty="0">
              <a:solidFill>
                <a:srgbClr val="00B0F0"/>
              </a:solidFill>
              <a:latin typeface="Courier New" panose="02070309020205020404" pitchFamily="49" charset="0"/>
              <a:cs typeface="Courier New" panose="02070309020205020404" pitchFamily="49" charset="0"/>
            </a:endParaRPr>
          </a:p>
          <a:p>
            <a:pPr marL="45720" indent="0">
              <a:buNone/>
            </a:pPr>
            <a:r>
              <a:rPr lang="en-US" sz="1400" b="1" dirty="0" smtClean="0">
                <a:solidFill>
                  <a:srgbClr val="00B0F0"/>
                </a:solidFill>
                <a:latin typeface="Courier New" panose="02070309020205020404" pitchFamily="49" charset="0"/>
                <a:cs typeface="Courier New" panose="02070309020205020404" pitchFamily="49" charset="0"/>
              </a:rPr>
              <a:t>return </a:t>
            </a:r>
            <a:r>
              <a:rPr lang="en-US" sz="1400" dirty="0" err="1">
                <a:solidFill>
                  <a:srgbClr val="93954D"/>
                </a:solidFill>
                <a:latin typeface="Courier New" panose="02070309020205020404" pitchFamily="49" charset="0"/>
                <a:cs typeface="Courier New" panose="02070309020205020404" pitchFamily="49" charset="0"/>
              </a:rPr>
              <a:t>mipLevel</a:t>
            </a:r>
            <a:r>
              <a:rPr lang="en-US" sz="1400" dirty="0" smtClean="0">
                <a:solidFill>
                  <a:schemeClr val="tx1">
                    <a:lumMod val="85000"/>
                  </a:schemeClr>
                </a:solidFill>
                <a:latin typeface="Courier New" panose="02070309020205020404" pitchFamily="49" charset="0"/>
                <a:cs typeface="Courier New" panose="02070309020205020404" pitchFamily="49" charset="0"/>
              </a:rPr>
              <a:t>;</a:t>
            </a:r>
            <a:endParaRPr lang="en-US" sz="1400" dirty="0">
              <a:solidFill>
                <a:schemeClr val="tx1">
                  <a:lumMod val="85000"/>
                </a:schemeClr>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146982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040" y="1750718"/>
            <a:ext cx="7321453" cy="4558641"/>
          </a:xfrm>
          <a:prstGeom prst="rect">
            <a:avLst/>
          </a:prstGeo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pic>
      <p:pic>
        <p:nvPicPr>
          <p:cNvPr id="7" name="Picture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1039" y="1750718"/>
            <a:ext cx="7321453" cy="4558641"/>
          </a:xfrm>
          <a:prstGeom prst="rect">
            <a:avLst/>
          </a:prstGeo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pic>
      <p:pic>
        <p:nvPicPr>
          <p:cNvPr id="6" name="Picture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1039" y="1750717"/>
            <a:ext cx="7321453" cy="4558641"/>
          </a:xfrm>
          <a:prstGeom prst="rect">
            <a:avLst/>
          </a:prstGeo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pic>
      <p:sp>
        <p:nvSpPr>
          <p:cNvPr id="2" name="Title 1"/>
          <p:cNvSpPr>
            <a:spLocks noGrp="1"/>
          </p:cNvSpPr>
          <p:nvPr>
            <p:ph type="title"/>
          </p:nvPr>
        </p:nvSpPr>
        <p:spPr>
          <a:xfrm>
            <a:off x="436417" y="311728"/>
            <a:ext cx="7096991" cy="1143000"/>
          </a:xfrm>
        </p:spPr>
        <p:txBody>
          <a:bodyPr/>
          <a:lstStyle/>
          <a:p>
            <a:r>
              <a:rPr lang="en-US" dirty="0"/>
              <a:t>Biggest Benefit</a:t>
            </a:r>
          </a:p>
        </p:txBody>
      </p:sp>
      <p:sp>
        <p:nvSpPr>
          <p:cNvPr id="4" name="Text Placeholder 3"/>
          <p:cNvSpPr>
            <a:spLocks noGrp="1"/>
          </p:cNvSpPr>
          <p:nvPr>
            <p:ph type="body" sz="half" idx="2"/>
          </p:nvPr>
        </p:nvSpPr>
        <p:spPr>
          <a:xfrm>
            <a:off x="573023" y="1750718"/>
            <a:ext cx="3938016" cy="2249424"/>
          </a:xfrm>
        </p:spPr>
        <p:txBody>
          <a:bodyPr>
            <a:noAutofit/>
          </a:bodyPr>
          <a:lstStyle/>
          <a:p>
            <a:pPr marL="285750" indent="-285750">
              <a:buFont typeface="Arial" panose="020B0604020202020204" pitchFamily="34" charset="0"/>
              <a:buChar char="•"/>
            </a:pPr>
            <a:r>
              <a:rPr lang="en-US" sz="2400" dirty="0"/>
              <a:t>Hardware rendering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Re-render to get bounces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Only have to ray-trace </a:t>
            </a:r>
            <a:r>
              <a:rPr lang="en-US" sz="2400" dirty="0" smtClean="0"/>
              <a:t>and re-project </a:t>
            </a:r>
            <a:r>
              <a:rPr lang="en-US" sz="2400" dirty="0"/>
              <a:t>once</a:t>
            </a:r>
          </a:p>
        </p:txBody>
      </p:sp>
      <p:pic>
        <p:nvPicPr>
          <p:cNvPr id="5" name="Picture Placeholder 4"/>
          <p:cNvPicPr>
            <a:picLocks noGrp="1" noChangeAspect="1"/>
          </p:cNvPicPr>
          <p:nvPr>
            <p:ph type="pic" idx="1"/>
          </p:nvPr>
        </p:nvPicPr>
        <p:blipFill>
          <a:blip r:embed="rId6">
            <a:extLst>
              <a:ext uri="{28A0092B-C50C-407E-A947-70E740481C1C}">
                <a14:useLocalDpi xmlns:a14="http://schemas.microsoft.com/office/drawing/2010/main" val="0"/>
              </a:ext>
            </a:extLst>
          </a:blip>
          <a:srcRect t="1089" b="1089"/>
          <a:stretch>
            <a:fillRect/>
          </a:stretch>
        </p:blipFill>
        <p:spPr>
          <a:xfrm>
            <a:off x="4511038" y="1750717"/>
            <a:ext cx="7321453" cy="4558641"/>
          </a:xfrm>
        </p:spPr>
      </p:pic>
    </p:spTree>
    <p:extLst>
      <p:ext uri="{BB962C8B-B14F-4D97-AF65-F5344CB8AC3E}">
        <p14:creationId xmlns:p14="http://schemas.microsoft.com/office/powerpoint/2010/main" val="98153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400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nodeType="afterEffect">
                                  <p:stCondLst>
                                    <p:cond delay="4000"/>
                                  </p:stCondLst>
                                  <p:childTnLst>
                                    <p:animEffect transition="out" filter="fade">
                                      <p:cBhvr>
                                        <p:cTn id="10" dur="2000"/>
                                        <p:tgtEl>
                                          <p:spTgt spid="6"/>
                                        </p:tgtEl>
                                      </p:cBhvr>
                                    </p:animEffect>
                                    <p:set>
                                      <p:cBhvr>
                                        <p:cTn id="11" dur="1" fill="hold">
                                          <p:stCondLst>
                                            <p:cond delay="1999"/>
                                          </p:stCondLst>
                                        </p:cTn>
                                        <p:tgtEl>
                                          <p:spTgt spid="6"/>
                                        </p:tgtEl>
                                        <p:attrNameLst>
                                          <p:attrName>style.visibility</p:attrName>
                                        </p:attrNameLst>
                                      </p:cBhvr>
                                      <p:to>
                                        <p:strVal val="hidden"/>
                                      </p:to>
                                    </p:set>
                                  </p:childTnLst>
                                </p:cTn>
                              </p:par>
                            </p:childTnLst>
                          </p:cTn>
                        </p:par>
                        <p:par>
                          <p:cTn id="12" fill="hold">
                            <p:stCondLst>
                              <p:cond delay="12000"/>
                            </p:stCondLst>
                            <p:childTnLst>
                              <p:par>
                                <p:cTn id="13" presetID="10" presetClass="exit" presetSubtype="0" fill="hold" nodeType="afterEffect">
                                  <p:stCondLst>
                                    <p:cond delay="4000"/>
                                  </p:stCondLst>
                                  <p:childTnLst>
                                    <p:animEffect transition="out" filter="fade">
                                      <p:cBhvr>
                                        <p:cTn id="14" dur="2000"/>
                                        <p:tgtEl>
                                          <p:spTgt spid="7"/>
                                        </p:tgtEl>
                                      </p:cBhvr>
                                    </p:animEffect>
                                    <p:set>
                                      <p:cBhvr>
                                        <p:cTn id="15"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p:cNvSpPr>
            <a:spLocks noGrp="1"/>
          </p:cNvSpPr>
          <p:nvPr>
            <p:ph type="pic" idx="1"/>
          </p:nvPr>
        </p:nvSpPr>
        <p:spPr/>
      </p:sp>
      <p:pic>
        <p:nvPicPr>
          <p:cNvPr id="8" name="Picture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1040" y="1750718"/>
            <a:ext cx="7321453" cy="4558641"/>
          </a:xfrm>
          <a:prstGeom prst="rect">
            <a:avLst/>
          </a:prstGeo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pic>
      <p:sp>
        <p:nvSpPr>
          <p:cNvPr id="2" name="Title 1"/>
          <p:cNvSpPr>
            <a:spLocks noGrp="1"/>
          </p:cNvSpPr>
          <p:nvPr>
            <p:ph type="title"/>
          </p:nvPr>
        </p:nvSpPr>
        <p:spPr>
          <a:xfrm>
            <a:off x="363681" y="322118"/>
            <a:ext cx="6598227" cy="1428600"/>
          </a:xfrm>
        </p:spPr>
        <p:txBody>
          <a:bodyPr/>
          <a:lstStyle/>
          <a:p>
            <a:r>
              <a:rPr lang="en-US" dirty="0"/>
              <a:t>Texture Encoding</a:t>
            </a:r>
          </a:p>
        </p:txBody>
      </p:sp>
      <p:sp>
        <p:nvSpPr>
          <p:cNvPr id="4" name="Text Placeholder 3"/>
          <p:cNvSpPr>
            <a:spLocks noGrp="1"/>
          </p:cNvSpPr>
          <p:nvPr>
            <p:ph type="body" sz="half" idx="2"/>
          </p:nvPr>
        </p:nvSpPr>
        <p:spPr>
          <a:xfrm>
            <a:off x="1094509" y="3187099"/>
            <a:ext cx="3938016" cy="2249424"/>
          </a:xfrm>
        </p:spPr>
        <p:txBody>
          <a:bodyPr>
            <a:normAutofit/>
          </a:bodyPr>
          <a:lstStyle/>
          <a:p>
            <a:pPr marL="285750" indent="-285750">
              <a:buFont typeface="Arial" panose="020B0604020202020204" pitchFamily="34" charset="0"/>
              <a:buChar char="•"/>
            </a:pPr>
            <a:r>
              <a:rPr lang="en-US" dirty="0" smtClean="0"/>
              <a:t>Flat Color?</a:t>
            </a:r>
            <a:endParaRPr lang="en-US" dirty="0"/>
          </a:p>
        </p:txBody>
      </p:sp>
    </p:spTree>
    <p:custDataLst>
      <p:tags r:id="rId1"/>
    </p:custDataLst>
    <p:extLst>
      <p:ext uri="{BB962C8B-B14F-4D97-AF65-F5344CB8AC3E}">
        <p14:creationId xmlns:p14="http://schemas.microsoft.com/office/powerpoint/2010/main" val="3497390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rcRect t="189" b="189"/>
          <a:stretch>
            <a:fillRect/>
          </a:stretch>
        </p:blipFill>
        <p:spPr>
          <a:xfrm>
            <a:off x="4511038" y="1750716"/>
            <a:ext cx="7321453" cy="4558641"/>
          </a:xfrm>
        </p:spPr>
      </p:pic>
      <p:sp>
        <p:nvSpPr>
          <p:cNvPr id="4" name="Text Placeholder 3"/>
          <p:cNvSpPr>
            <a:spLocks noGrp="1"/>
          </p:cNvSpPr>
          <p:nvPr>
            <p:ph type="body" sz="half" idx="2"/>
          </p:nvPr>
        </p:nvSpPr>
        <p:spPr>
          <a:xfrm>
            <a:off x="571500" y="1828800"/>
            <a:ext cx="3886200" cy="4480560"/>
          </a:xfrm>
        </p:spPr>
        <p:txBody>
          <a:bodyPr>
            <a:normAutofit/>
          </a:bodyPr>
          <a:lstStyle/>
          <a:p>
            <a:pPr marL="285750" indent="-285750">
              <a:buFont typeface="Arial" panose="020B0604020202020204" pitchFamily="34" charset="0"/>
              <a:buChar char="•"/>
            </a:pPr>
            <a:r>
              <a:rPr lang="en-US" dirty="0" smtClean="0"/>
              <a:t>Ambient </a:t>
            </a:r>
            <a:r>
              <a:rPr lang="en-US" dirty="0"/>
              <a:t>/ Highlight / Direction</a:t>
            </a:r>
            <a:r>
              <a:rPr lang="en-US" dirty="0" smtClean="0"/>
              <a:t>?</a:t>
            </a: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4576" y="1562039"/>
            <a:ext cx="5508960" cy="4726268"/>
          </a:xfrm>
          <a:prstGeom prst="rect">
            <a:avLst/>
          </a:prstGeom>
        </p:spPr>
      </p:pic>
      <p:sp>
        <p:nvSpPr>
          <p:cNvPr id="6" name="Title 1"/>
          <p:cNvSpPr txBox="1">
            <a:spLocks/>
          </p:cNvSpPr>
          <p:nvPr/>
        </p:nvSpPr>
        <p:spPr>
          <a:xfrm>
            <a:off x="363681" y="322118"/>
            <a:ext cx="6598227" cy="1428600"/>
          </a:xfrm>
          <a:prstGeom prst="rect">
            <a:avLst/>
          </a:prstGeom>
        </p:spPr>
        <p:txBody>
          <a:bodyPr vert="horz" lIns="91440" tIns="45720" rIns="91440" bIns="45720" rtlCol="0" anchor="b">
            <a:noAutofit/>
          </a:bodyPr>
          <a:lstStyle>
            <a:lvl1pPr algn="l" defTabSz="914400" rtl="0" eaLnBrk="1" latinLnBrk="0" hangingPunct="1">
              <a:spcBef>
                <a:spcPct val="0"/>
              </a:spcBef>
              <a:buNone/>
              <a:defRPr sz="48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Texture Encoding</a:t>
            </a:r>
            <a:endParaRPr lang="en-US" dirty="0"/>
          </a:p>
        </p:txBody>
      </p:sp>
    </p:spTree>
    <p:custDataLst>
      <p:tags r:id="rId1"/>
    </p:custDataLst>
    <p:extLst>
      <p:ext uri="{BB962C8B-B14F-4D97-AF65-F5344CB8AC3E}">
        <p14:creationId xmlns:p14="http://schemas.microsoft.com/office/powerpoint/2010/main" val="2488056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1040" y="1750718"/>
            <a:ext cx="7321453" cy="4558641"/>
          </a:xfrm>
          <a:prstGeom prst="rect">
            <a:avLst/>
          </a:prstGeo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pic>
      <p:pic>
        <p:nvPicPr>
          <p:cNvPr id="5" name="Picture Placeholder 4"/>
          <p:cNvPicPr>
            <a:picLocks noGrp="1" noChangeAspect="1"/>
          </p:cNvPicPr>
          <p:nvPr>
            <p:ph type="pic" idx="1"/>
          </p:nvPr>
        </p:nvPicPr>
        <p:blipFill>
          <a:blip r:embed="rId5">
            <a:extLst>
              <a:ext uri="{28A0092B-C50C-407E-A947-70E740481C1C}">
                <a14:useLocalDpi xmlns:a14="http://schemas.microsoft.com/office/drawing/2010/main" val="0"/>
              </a:ext>
            </a:extLst>
          </a:blip>
          <a:srcRect t="189" b="189"/>
          <a:stretch>
            <a:fillRect/>
          </a:stretch>
        </p:blipFill>
        <p:spPr>
          <a:xfrm>
            <a:off x="4511038" y="1750716"/>
            <a:ext cx="7321453" cy="4558641"/>
          </a:xfrm>
        </p:spPr>
      </p:pic>
      <p:pic>
        <p:nvPicPr>
          <p:cNvPr id="6" name="Picture Placeholder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1040" y="1750717"/>
            <a:ext cx="7321453" cy="4558642"/>
          </a:xfrm>
          <a:prstGeom prst="rect">
            <a:avLst/>
          </a:prstGeo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pic>
      <p:pic>
        <p:nvPicPr>
          <p:cNvPr id="7" name="Picture Placeholder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1039" y="1750716"/>
            <a:ext cx="7321453" cy="4558641"/>
          </a:xfrm>
          <a:prstGeom prst="rect">
            <a:avLst/>
          </a:prstGeo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pic>
      <p:sp>
        <p:nvSpPr>
          <p:cNvPr id="4" name="Text Placeholder 3"/>
          <p:cNvSpPr>
            <a:spLocks noGrp="1"/>
          </p:cNvSpPr>
          <p:nvPr>
            <p:ph type="body" sz="half" idx="2"/>
          </p:nvPr>
        </p:nvSpPr>
        <p:spPr>
          <a:xfrm>
            <a:off x="571500" y="1943100"/>
            <a:ext cx="4585716" cy="4366260"/>
          </a:xfrm>
        </p:spPr>
        <p:txBody>
          <a:bodyPr>
            <a:normAutofit/>
          </a:bodyPr>
          <a:lstStyle/>
          <a:p>
            <a:pPr marL="285750" indent="-285750">
              <a:buFont typeface="Arial" panose="020B0604020202020204" pitchFamily="34" charset="0"/>
              <a:buChar char="•"/>
            </a:pPr>
            <a:r>
              <a:rPr lang="en-US" dirty="0" smtClean="0"/>
              <a:t>Second </a:t>
            </a:r>
            <a:r>
              <a:rPr lang="en-US" dirty="0"/>
              <a:t>Order Spherical Harmonic</a:t>
            </a:r>
            <a:r>
              <a:rPr lang="en-US" dirty="0" smtClean="0"/>
              <a:t>?</a:t>
            </a:r>
            <a:endParaRPr lang="en-US" dirty="0"/>
          </a:p>
        </p:txBody>
      </p:sp>
      <p:sp>
        <p:nvSpPr>
          <p:cNvPr id="9" name="Title 1"/>
          <p:cNvSpPr txBox="1">
            <a:spLocks/>
          </p:cNvSpPr>
          <p:nvPr/>
        </p:nvSpPr>
        <p:spPr>
          <a:xfrm>
            <a:off x="363681" y="322118"/>
            <a:ext cx="6598227" cy="1428600"/>
          </a:xfrm>
          <a:prstGeom prst="rect">
            <a:avLst/>
          </a:prstGeom>
        </p:spPr>
        <p:txBody>
          <a:bodyPr vert="horz" lIns="91440" tIns="45720" rIns="91440" bIns="45720" rtlCol="0" anchor="b">
            <a:noAutofit/>
          </a:bodyPr>
          <a:lstStyle>
            <a:lvl1pPr algn="l" defTabSz="914400" rtl="0" eaLnBrk="1" latinLnBrk="0" hangingPunct="1">
              <a:spcBef>
                <a:spcPct val="0"/>
              </a:spcBef>
              <a:buNone/>
              <a:defRPr sz="48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Texture Encoding</a:t>
            </a:r>
            <a:endParaRPr lang="en-US" dirty="0"/>
          </a:p>
        </p:txBody>
      </p:sp>
    </p:spTree>
    <p:custDataLst>
      <p:tags r:id="rId1"/>
    </p:custDataLst>
    <p:extLst>
      <p:ext uri="{BB962C8B-B14F-4D97-AF65-F5344CB8AC3E}">
        <p14:creationId xmlns:p14="http://schemas.microsoft.com/office/powerpoint/2010/main" val="116589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1040" y="1750718"/>
            <a:ext cx="7321453" cy="4558641"/>
          </a:xfrm>
          <a:prstGeom prst="rect">
            <a:avLst/>
          </a:prstGeo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pic>
      <p:pic>
        <p:nvPicPr>
          <p:cNvPr id="5" name="Picture Placeholder 4"/>
          <p:cNvPicPr>
            <a:picLocks noGrp="1" noChangeAspect="1"/>
          </p:cNvPicPr>
          <p:nvPr>
            <p:ph type="pic" idx="1"/>
          </p:nvPr>
        </p:nvPicPr>
        <p:blipFill>
          <a:blip r:embed="rId5">
            <a:extLst>
              <a:ext uri="{28A0092B-C50C-407E-A947-70E740481C1C}">
                <a14:useLocalDpi xmlns:a14="http://schemas.microsoft.com/office/drawing/2010/main" val="0"/>
              </a:ext>
            </a:extLst>
          </a:blip>
          <a:srcRect t="189" b="189"/>
          <a:stretch>
            <a:fillRect/>
          </a:stretch>
        </p:blipFill>
        <p:spPr>
          <a:xfrm>
            <a:off x="4511038" y="1750716"/>
            <a:ext cx="7321453" cy="4558641"/>
          </a:xfrm>
        </p:spPr>
      </p:pic>
      <p:pic>
        <p:nvPicPr>
          <p:cNvPr id="6" name="Picture Placeholder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1040" y="1750717"/>
            <a:ext cx="7321453" cy="4558642"/>
          </a:xfrm>
          <a:prstGeom prst="rect">
            <a:avLst/>
          </a:prstGeo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pic>
      <p:sp>
        <p:nvSpPr>
          <p:cNvPr id="4" name="Text Placeholder 3"/>
          <p:cNvSpPr>
            <a:spLocks noGrp="1"/>
          </p:cNvSpPr>
          <p:nvPr>
            <p:ph type="body" sz="half" idx="2"/>
          </p:nvPr>
        </p:nvSpPr>
        <p:spPr>
          <a:xfrm>
            <a:off x="436418" y="2057400"/>
            <a:ext cx="4720798" cy="4251960"/>
          </a:xfrm>
        </p:spPr>
        <p:txBody>
          <a:bodyPr>
            <a:normAutofit/>
          </a:bodyPr>
          <a:lstStyle/>
          <a:p>
            <a:pPr marL="285750" indent="-285750">
              <a:buFont typeface="Arial" panose="020B0604020202020204" pitchFamily="34" charset="0"/>
              <a:buChar char="•"/>
            </a:pPr>
            <a:r>
              <a:rPr lang="en-US" dirty="0" smtClean="0"/>
              <a:t>Ambient </a:t>
            </a:r>
            <a:r>
              <a:rPr lang="en-US" dirty="0"/>
              <a:t>Cube! </a:t>
            </a:r>
            <a:r>
              <a:rPr lang="en-US" sz="2000" baseline="30000" dirty="0"/>
              <a:t>[</a:t>
            </a:r>
            <a:r>
              <a:rPr lang="en-US" sz="2000" baseline="30000" dirty="0" smtClean="0"/>
              <a:t>MCTAGGART04]</a:t>
            </a:r>
          </a:p>
          <a:p>
            <a:pPr marL="742950" lvl="1" indent="-285750">
              <a:buFont typeface="Arial" panose="020B0604020202020204" pitchFamily="34" charset="0"/>
              <a:buChar char="•"/>
            </a:pPr>
            <a:r>
              <a:rPr lang="en-US" sz="2400" dirty="0" smtClean="0"/>
              <a:t>BC6H </a:t>
            </a:r>
            <a:r>
              <a:rPr lang="en-US" sz="2400" dirty="0"/>
              <a:t>Compressed</a:t>
            </a:r>
          </a:p>
        </p:txBody>
      </p:sp>
      <p:sp>
        <p:nvSpPr>
          <p:cNvPr id="7" name="Title 1"/>
          <p:cNvSpPr txBox="1">
            <a:spLocks/>
          </p:cNvSpPr>
          <p:nvPr/>
        </p:nvSpPr>
        <p:spPr>
          <a:xfrm>
            <a:off x="363681" y="322118"/>
            <a:ext cx="6598227" cy="1428600"/>
          </a:xfrm>
          <a:prstGeom prst="rect">
            <a:avLst/>
          </a:prstGeom>
        </p:spPr>
        <p:txBody>
          <a:bodyPr vert="horz" lIns="91440" tIns="45720" rIns="91440" bIns="45720" rtlCol="0" anchor="b">
            <a:noAutofit/>
          </a:bodyPr>
          <a:lstStyle>
            <a:lvl1pPr algn="l" defTabSz="914400" rtl="0" eaLnBrk="1" latinLnBrk="0" hangingPunct="1">
              <a:spcBef>
                <a:spcPct val="0"/>
              </a:spcBef>
              <a:buNone/>
              <a:defRPr sz="48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Texture Encoding</a:t>
            </a:r>
            <a:endParaRPr lang="en-US" dirty="0"/>
          </a:p>
        </p:txBody>
      </p:sp>
    </p:spTree>
    <p:custDataLst>
      <p:tags r:id="rId1"/>
    </p:custDataLst>
    <p:extLst>
      <p:ext uri="{BB962C8B-B14F-4D97-AF65-F5344CB8AC3E}">
        <p14:creationId xmlns:p14="http://schemas.microsoft.com/office/powerpoint/2010/main" val="2804532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50" b="-50"/>
          <a:stretch/>
        </p:blipFill>
        <p:spPr>
          <a:xfrm>
            <a:off x="3888509" y="1238250"/>
            <a:ext cx="4845891" cy="4849091"/>
          </a:xfrm>
        </p:spPr>
      </p:pic>
      <p:sp>
        <p:nvSpPr>
          <p:cNvPr id="6" name="Text Placeholder 5"/>
          <p:cNvSpPr>
            <a:spLocks noGrp="1"/>
          </p:cNvSpPr>
          <p:nvPr>
            <p:ph type="body" sz="quarter" idx="13"/>
          </p:nvPr>
        </p:nvSpPr>
        <p:spPr>
          <a:xfrm>
            <a:off x="415636" y="323850"/>
            <a:ext cx="7259782" cy="914400"/>
          </a:xfrm>
        </p:spPr>
        <p:txBody>
          <a:bodyPr>
            <a:normAutofit/>
          </a:bodyPr>
          <a:lstStyle/>
          <a:p>
            <a:r>
              <a:rPr lang="en-US" sz="4400" dirty="0"/>
              <a:t>Volume Texture Layout</a:t>
            </a:r>
          </a:p>
        </p:txBody>
      </p:sp>
    </p:spTree>
    <p:extLst>
      <p:ext uri="{BB962C8B-B14F-4D97-AF65-F5344CB8AC3E}">
        <p14:creationId xmlns:p14="http://schemas.microsoft.com/office/powerpoint/2010/main" val="3907504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Performance Benefits</a:t>
            </a:r>
          </a:p>
        </p:txBody>
      </p:sp>
      <p:sp>
        <p:nvSpPr>
          <p:cNvPr id="3" name="Text Placeholder 2"/>
          <p:cNvSpPr>
            <a:spLocks noGrp="1"/>
          </p:cNvSpPr>
          <p:nvPr>
            <p:ph idx="1"/>
          </p:nvPr>
        </p:nvSpPr>
        <p:spPr/>
        <p:txBody>
          <a:bodyPr anchor="ctr" anchorCtr="0">
            <a:normAutofit/>
          </a:bodyPr>
          <a:lstStyle/>
          <a:p>
            <a:r>
              <a:rPr lang="en-US" sz="3600" dirty="0"/>
              <a:t>Only </a:t>
            </a:r>
            <a:r>
              <a:rPr lang="en-US" sz="3600" dirty="0" smtClean="0"/>
              <a:t>3 samples</a:t>
            </a:r>
          </a:p>
          <a:p>
            <a:endParaRPr lang="en-US" sz="3600" dirty="0"/>
          </a:p>
          <a:p>
            <a:r>
              <a:rPr lang="en-US" sz="3600" dirty="0"/>
              <a:t>Hardware trilinear </a:t>
            </a:r>
            <a:r>
              <a:rPr lang="en-US" sz="3600" dirty="0" smtClean="0"/>
              <a:t>filtering</a:t>
            </a:r>
          </a:p>
          <a:p>
            <a:endParaRPr lang="en-US" sz="3600" dirty="0"/>
          </a:p>
          <a:p>
            <a:r>
              <a:rPr lang="en-US" sz="3600" dirty="0"/>
              <a:t>Evaluation:</a:t>
            </a:r>
            <a:br>
              <a:rPr lang="en-US" sz="3600" dirty="0"/>
            </a:br>
            <a:r>
              <a:rPr lang="en-US" sz="2400" dirty="0"/>
              <a:t>color[n] = normal</a:t>
            </a:r>
            <a:r>
              <a:rPr lang="en-US" sz="2400" baseline="30000" dirty="0"/>
              <a:t>2</a:t>
            </a:r>
            <a:r>
              <a:rPr lang="en-US" sz="2400" dirty="0"/>
              <a:t> ∙ float3( </a:t>
            </a:r>
            <a:r>
              <a:rPr lang="en-US" sz="2400" dirty="0" err="1"/>
              <a:t>Xsample</a:t>
            </a:r>
            <a:r>
              <a:rPr lang="en-US" sz="2400" dirty="0"/>
              <a:t>[n], </a:t>
            </a:r>
            <a:r>
              <a:rPr lang="en-US" sz="2400" dirty="0" err="1"/>
              <a:t>Ysample</a:t>
            </a:r>
            <a:r>
              <a:rPr lang="en-US" sz="2400" dirty="0"/>
              <a:t>[n], </a:t>
            </a:r>
            <a:r>
              <a:rPr lang="en-US" sz="2400" dirty="0" err="1"/>
              <a:t>Zsample</a:t>
            </a:r>
            <a:r>
              <a:rPr lang="en-US" sz="2400" dirty="0"/>
              <a:t>[n] )</a:t>
            </a:r>
          </a:p>
        </p:txBody>
      </p:sp>
      <p:sp>
        <p:nvSpPr>
          <p:cNvPr id="4" name="Content Placeholder 2"/>
          <p:cNvSpPr txBox="1">
            <a:spLocks/>
          </p:cNvSpPr>
          <p:nvPr/>
        </p:nvSpPr>
        <p:spPr>
          <a:xfrm>
            <a:off x="5283199" y="1662546"/>
            <a:ext cx="6687127" cy="1433946"/>
          </a:xfrm>
          <a:prstGeom prst="rect">
            <a:avLst/>
          </a:prstGeom>
          <a:solidFill>
            <a:schemeClr val="bg1">
              <a:lumMod val="85000"/>
              <a:lumOff val="15000"/>
            </a:schemeClr>
          </a:solidFill>
          <a:ln w="25400">
            <a:solidFill>
              <a:schemeClr val="accent2"/>
            </a:solidFill>
          </a:ln>
          <a:scene3d>
            <a:camera prst="orthographicFront"/>
            <a:lightRig rig="threePt" dir="t"/>
          </a:scene3d>
          <a:sp3d>
            <a:bevelT/>
          </a:sp3d>
        </p:spPr>
        <p:txBody>
          <a:bodyPr vert="horz" lIns="91440" tIns="45720" rIns="91440" bIns="45720" rtlCol="0" anchor="ctr" anchorCtr="0">
            <a:norm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45720" indent="0">
              <a:buNone/>
            </a:pPr>
            <a:r>
              <a:rPr lang="en-US" sz="1400" dirty="0" smtClean="0">
                <a:solidFill>
                  <a:srgbClr val="93954D"/>
                </a:solidFill>
                <a:latin typeface="Courier New" panose="02070309020205020404" pitchFamily="49" charset="0"/>
                <a:cs typeface="Courier New" panose="02070309020205020404" pitchFamily="49" charset="0"/>
              </a:rPr>
              <a:t>color </a:t>
            </a:r>
            <a:r>
              <a:rPr lang="en-US" sz="1400" dirty="0" smtClean="0">
                <a:solidFill>
                  <a:schemeClr val="tx1">
                    <a:lumMod val="85000"/>
                  </a:schemeClr>
                </a:solidFill>
                <a:latin typeface="Courier New" panose="02070309020205020404" pitchFamily="49" charset="0"/>
                <a:cs typeface="Courier New" panose="02070309020205020404" pitchFamily="49" charset="0"/>
              </a:rPr>
              <a:t>= </a:t>
            </a:r>
            <a:r>
              <a:rPr lang="en-US" sz="1400" dirty="0" smtClean="0">
                <a:solidFill>
                  <a:srgbClr val="93954D"/>
                </a:solidFill>
                <a:latin typeface="Courier New" panose="02070309020205020404" pitchFamily="49" charset="0"/>
                <a:cs typeface="Courier New" panose="02070309020205020404" pitchFamily="49" charset="0"/>
              </a:rPr>
              <a:t>	</a:t>
            </a:r>
            <a:r>
              <a:rPr lang="en-US" sz="1400" dirty="0" err="1" smtClean="0">
                <a:solidFill>
                  <a:srgbClr val="93954D"/>
                </a:solidFill>
                <a:latin typeface="Courier New" panose="02070309020205020404" pitchFamily="49" charset="0"/>
                <a:cs typeface="Courier New" panose="02070309020205020404" pitchFamily="49" charset="0"/>
              </a:rPr>
              <a:t>xVolume</a:t>
            </a:r>
            <a:r>
              <a:rPr lang="en-US" sz="1400" dirty="0" err="1" smtClean="0">
                <a:solidFill>
                  <a:schemeClr val="tx1">
                    <a:lumMod val="85000"/>
                  </a:schemeClr>
                </a:solidFill>
                <a:latin typeface="Courier New" panose="02070309020205020404" pitchFamily="49" charset="0"/>
                <a:cs typeface="Courier New" panose="02070309020205020404" pitchFamily="49" charset="0"/>
              </a:rPr>
              <a:t>.</a:t>
            </a:r>
            <a:r>
              <a:rPr lang="en-US" sz="1400" dirty="0" err="1">
                <a:solidFill>
                  <a:schemeClr val="accent4">
                    <a:lumMod val="60000"/>
                    <a:lumOff val="40000"/>
                  </a:schemeClr>
                </a:solidFill>
                <a:latin typeface="Courier New" panose="02070309020205020404" pitchFamily="49" charset="0"/>
                <a:cs typeface="Courier New" panose="02070309020205020404" pitchFamily="49" charset="0"/>
              </a:rPr>
              <a:t>SampleLevel</a:t>
            </a:r>
            <a:r>
              <a:rPr lang="en-US" sz="1400" dirty="0" smtClean="0">
                <a:solidFill>
                  <a:schemeClr val="tx1">
                    <a:lumMod val="85000"/>
                  </a:schemeClr>
                </a:solidFill>
                <a:latin typeface="Courier New" panose="02070309020205020404" pitchFamily="49" charset="0"/>
                <a:cs typeface="Courier New" panose="02070309020205020404" pitchFamily="49" charset="0"/>
              </a:rPr>
              <a:t>(</a:t>
            </a:r>
            <a:r>
              <a:rPr lang="en-US" sz="1400" dirty="0" smtClean="0">
                <a:solidFill>
                  <a:srgbClr val="93954D"/>
                </a:solidFill>
                <a:latin typeface="Courier New" panose="02070309020205020404" pitchFamily="49" charset="0"/>
                <a:cs typeface="Courier New" panose="02070309020205020404" pitchFamily="49" charset="0"/>
              </a:rPr>
              <a:t> </a:t>
            </a:r>
            <a:r>
              <a:rPr lang="en-US" sz="1400" dirty="0" err="1" smtClean="0">
                <a:solidFill>
                  <a:srgbClr val="93954D"/>
                </a:solidFill>
                <a:latin typeface="Courier New" panose="02070309020205020404" pitchFamily="49" charset="0"/>
                <a:cs typeface="Courier New" panose="02070309020205020404" pitchFamily="49" charset="0"/>
              </a:rPr>
              <a:t>coord</a:t>
            </a:r>
            <a:r>
              <a:rPr lang="en-US" sz="1400" dirty="0" smtClean="0">
                <a:solidFill>
                  <a:srgbClr val="93954D"/>
                </a:solidFill>
                <a:latin typeface="Courier New" panose="02070309020205020404" pitchFamily="49" charset="0"/>
                <a:cs typeface="Courier New" panose="02070309020205020404" pitchFamily="49" charset="0"/>
              </a:rPr>
              <a:t> </a:t>
            </a:r>
            <a:r>
              <a:rPr lang="en-US" sz="1400" dirty="0" smtClean="0">
                <a:solidFill>
                  <a:schemeClr val="tx1">
                    <a:lumMod val="85000"/>
                  </a:schemeClr>
                </a:solidFill>
                <a:latin typeface="Courier New" panose="02070309020205020404" pitchFamily="49" charset="0"/>
                <a:cs typeface="Courier New" panose="02070309020205020404" pitchFamily="49" charset="0"/>
              </a:rPr>
              <a:t>) * </a:t>
            </a:r>
            <a:r>
              <a:rPr lang="en-US" sz="1400" dirty="0" err="1" smtClean="0">
                <a:solidFill>
                  <a:srgbClr val="93954D"/>
                </a:solidFill>
                <a:latin typeface="Courier New" panose="02070309020205020404" pitchFamily="49" charset="0"/>
                <a:cs typeface="Courier New" panose="02070309020205020404" pitchFamily="49" charset="0"/>
              </a:rPr>
              <a:t>normal</a:t>
            </a:r>
            <a:r>
              <a:rPr lang="en-US" sz="1400" dirty="0" err="1" smtClean="0">
                <a:solidFill>
                  <a:schemeClr val="tx1">
                    <a:lumMod val="85000"/>
                  </a:schemeClr>
                </a:solidFill>
                <a:latin typeface="Courier New" panose="02070309020205020404" pitchFamily="49" charset="0"/>
                <a:cs typeface="Courier New" panose="02070309020205020404" pitchFamily="49" charset="0"/>
              </a:rPr>
              <a:t>.</a:t>
            </a:r>
            <a:r>
              <a:rPr lang="en-US" sz="1400" dirty="0" err="1" smtClean="0">
                <a:solidFill>
                  <a:schemeClr val="accent4">
                    <a:lumMod val="60000"/>
                    <a:lumOff val="40000"/>
                  </a:schemeClr>
                </a:solidFill>
                <a:latin typeface="Courier New" panose="02070309020205020404" pitchFamily="49" charset="0"/>
                <a:cs typeface="Courier New" panose="02070309020205020404" pitchFamily="49" charset="0"/>
              </a:rPr>
              <a:t>x</a:t>
            </a:r>
            <a:r>
              <a:rPr lang="en-US" sz="1400" dirty="0" smtClean="0">
                <a:solidFill>
                  <a:srgbClr val="93954D"/>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dirty="0" smtClean="0">
                <a:solidFill>
                  <a:srgbClr val="93954D"/>
                </a:solidFill>
                <a:latin typeface="Courier New" panose="02070309020205020404" pitchFamily="49" charset="0"/>
                <a:cs typeface="Courier New" panose="02070309020205020404" pitchFamily="49" charset="0"/>
              </a:rPr>
              <a:t> </a:t>
            </a:r>
            <a:r>
              <a:rPr lang="en-US" sz="1400" dirty="0" err="1" smtClean="0">
                <a:solidFill>
                  <a:srgbClr val="93954D"/>
                </a:solidFill>
                <a:latin typeface="Courier New" panose="02070309020205020404" pitchFamily="49" charset="0"/>
                <a:cs typeface="Courier New" panose="02070309020205020404" pitchFamily="49" charset="0"/>
              </a:rPr>
              <a:t>normal</a:t>
            </a:r>
            <a:r>
              <a:rPr lang="en-US" sz="1400" dirty="0" err="1" smtClean="0">
                <a:solidFill>
                  <a:schemeClr val="tx1">
                    <a:lumMod val="85000"/>
                  </a:schemeClr>
                </a:solidFill>
                <a:latin typeface="Courier New" panose="02070309020205020404" pitchFamily="49" charset="0"/>
                <a:cs typeface="Courier New" panose="02070309020205020404" pitchFamily="49" charset="0"/>
              </a:rPr>
              <a:t>.</a:t>
            </a:r>
            <a:r>
              <a:rPr lang="en-US" sz="1400" dirty="0" err="1" smtClean="0">
                <a:solidFill>
                  <a:schemeClr val="accent4">
                    <a:lumMod val="60000"/>
                    <a:lumOff val="40000"/>
                  </a:schemeClr>
                </a:solidFill>
                <a:latin typeface="Courier New" panose="02070309020205020404" pitchFamily="49" charset="0"/>
                <a:cs typeface="Courier New" panose="02070309020205020404" pitchFamily="49" charset="0"/>
              </a:rPr>
              <a:t>x</a:t>
            </a:r>
            <a:r>
              <a:rPr lang="en-US" sz="1400" dirty="0" smtClean="0">
                <a:solidFill>
                  <a:srgbClr val="93954D"/>
                </a:solidFill>
                <a:latin typeface="Courier New" panose="02070309020205020404" pitchFamily="49" charset="0"/>
                <a:cs typeface="Courier New" panose="02070309020205020404" pitchFamily="49" charset="0"/>
              </a:rPr>
              <a:t> </a:t>
            </a:r>
            <a:r>
              <a:rPr lang="en-US" sz="1400" dirty="0" smtClean="0">
                <a:solidFill>
                  <a:schemeClr val="tx1">
                    <a:lumMod val="85000"/>
                  </a:schemeClr>
                </a:solidFill>
                <a:latin typeface="Courier New" panose="02070309020205020404" pitchFamily="49" charset="0"/>
                <a:cs typeface="Courier New" panose="02070309020205020404" pitchFamily="49" charset="0"/>
              </a:rPr>
              <a:t>+</a:t>
            </a:r>
            <a:endParaRPr lang="en-US" sz="1400" dirty="0" smtClean="0">
              <a:solidFill>
                <a:srgbClr val="93954D"/>
              </a:solidFill>
              <a:latin typeface="Courier New" panose="02070309020205020404" pitchFamily="49" charset="0"/>
              <a:cs typeface="Courier New" panose="02070309020205020404" pitchFamily="49" charset="0"/>
            </a:endParaRPr>
          </a:p>
          <a:p>
            <a:pPr marL="45720" indent="0">
              <a:buNone/>
            </a:pPr>
            <a:r>
              <a:rPr lang="en-US" sz="1400" dirty="0" smtClean="0">
                <a:solidFill>
                  <a:srgbClr val="93954D"/>
                </a:solidFill>
                <a:latin typeface="Courier New" panose="02070309020205020404" pitchFamily="49" charset="0"/>
                <a:cs typeface="Courier New" panose="02070309020205020404" pitchFamily="49" charset="0"/>
              </a:rPr>
              <a:t>	</a:t>
            </a:r>
            <a:r>
              <a:rPr lang="en-US" sz="1400" dirty="0" err="1" smtClean="0">
                <a:solidFill>
                  <a:srgbClr val="93954D"/>
                </a:solidFill>
                <a:latin typeface="Courier New" panose="02070309020205020404" pitchFamily="49" charset="0"/>
                <a:cs typeface="Courier New" panose="02070309020205020404" pitchFamily="49" charset="0"/>
              </a:rPr>
              <a:t>yVolume</a:t>
            </a:r>
            <a:r>
              <a:rPr lang="en-US" sz="1400" dirty="0" err="1" smtClean="0">
                <a:solidFill>
                  <a:schemeClr val="tx1">
                    <a:lumMod val="85000"/>
                  </a:schemeClr>
                </a:solidFill>
                <a:latin typeface="Courier New" panose="02070309020205020404" pitchFamily="49" charset="0"/>
                <a:cs typeface="Courier New" panose="02070309020205020404" pitchFamily="49" charset="0"/>
              </a:rPr>
              <a:t>.</a:t>
            </a:r>
            <a:r>
              <a:rPr lang="en-US" sz="1400" dirty="0" err="1" smtClean="0">
                <a:solidFill>
                  <a:schemeClr val="accent4">
                    <a:lumMod val="60000"/>
                    <a:lumOff val="40000"/>
                  </a:schemeClr>
                </a:solidFill>
                <a:latin typeface="Courier New" panose="02070309020205020404" pitchFamily="49" charset="0"/>
                <a:cs typeface="Courier New" panose="02070309020205020404" pitchFamily="49" charset="0"/>
              </a:rPr>
              <a:t>SampleLevel</a:t>
            </a:r>
            <a:r>
              <a:rPr lang="en-US" sz="1400" dirty="0" smtClean="0">
                <a:solidFill>
                  <a:schemeClr val="tx1">
                    <a:lumMod val="85000"/>
                  </a:schemeClr>
                </a:solidFill>
                <a:latin typeface="Courier New" panose="02070309020205020404" pitchFamily="49" charset="0"/>
                <a:cs typeface="Courier New" panose="02070309020205020404" pitchFamily="49" charset="0"/>
              </a:rPr>
              <a:t>(</a:t>
            </a:r>
            <a:r>
              <a:rPr lang="en-US" sz="1400" dirty="0" smtClean="0">
                <a:solidFill>
                  <a:srgbClr val="93954D"/>
                </a:solidFill>
                <a:latin typeface="Courier New" panose="02070309020205020404" pitchFamily="49" charset="0"/>
                <a:cs typeface="Courier New" panose="02070309020205020404" pitchFamily="49" charset="0"/>
              </a:rPr>
              <a:t> </a:t>
            </a:r>
            <a:r>
              <a:rPr lang="en-US" sz="1400" dirty="0" err="1">
                <a:solidFill>
                  <a:srgbClr val="93954D"/>
                </a:solidFill>
                <a:latin typeface="Courier New" panose="02070309020205020404" pitchFamily="49" charset="0"/>
                <a:cs typeface="Courier New" panose="02070309020205020404" pitchFamily="49" charset="0"/>
              </a:rPr>
              <a:t>coord</a:t>
            </a:r>
            <a:r>
              <a:rPr lang="en-US" sz="1400" dirty="0">
                <a:solidFill>
                  <a:srgbClr val="93954D"/>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 * </a:t>
            </a:r>
            <a:r>
              <a:rPr lang="en-US" sz="1400" dirty="0" err="1" smtClean="0">
                <a:solidFill>
                  <a:srgbClr val="93954D"/>
                </a:solidFill>
                <a:latin typeface="Courier New" panose="02070309020205020404" pitchFamily="49" charset="0"/>
                <a:cs typeface="Courier New" panose="02070309020205020404" pitchFamily="49" charset="0"/>
              </a:rPr>
              <a:t>normal</a:t>
            </a:r>
            <a:r>
              <a:rPr lang="en-US" sz="1400" dirty="0" err="1" smtClean="0">
                <a:solidFill>
                  <a:schemeClr val="tx1">
                    <a:lumMod val="85000"/>
                  </a:schemeClr>
                </a:solidFill>
                <a:latin typeface="Courier New" panose="02070309020205020404" pitchFamily="49" charset="0"/>
                <a:cs typeface="Courier New" panose="02070309020205020404" pitchFamily="49" charset="0"/>
              </a:rPr>
              <a:t>.</a:t>
            </a:r>
            <a:r>
              <a:rPr lang="en-US" sz="1400" dirty="0" err="1" smtClean="0">
                <a:solidFill>
                  <a:schemeClr val="accent4">
                    <a:lumMod val="60000"/>
                    <a:lumOff val="40000"/>
                  </a:schemeClr>
                </a:solidFill>
                <a:latin typeface="Courier New" panose="02070309020205020404" pitchFamily="49" charset="0"/>
                <a:cs typeface="Courier New" panose="02070309020205020404" pitchFamily="49" charset="0"/>
              </a:rPr>
              <a:t>y</a:t>
            </a:r>
            <a:r>
              <a:rPr lang="en-US" sz="1400" dirty="0" smtClean="0">
                <a:solidFill>
                  <a:srgbClr val="93954D"/>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dirty="0" smtClean="0">
                <a:solidFill>
                  <a:srgbClr val="93954D"/>
                </a:solidFill>
                <a:latin typeface="Courier New" panose="02070309020205020404" pitchFamily="49" charset="0"/>
                <a:cs typeface="Courier New" panose="02070309020205020404" pitchFamily="49" charset="0"/>
              </a:rPr>
              <a:t> </a:t>
            </a:r>
            <a:r>
              <a:rPr lang="en-US" sz="1400" dirty="0" err="1" smtClean="0">
                <a:solidFill>
                  <a:srgbClr val="93954D"/>
                </a:solidFill>
                <a:latin typeface="Courier New" panose="02070309020205020404" pitchFamily="49" charset="0"/>
                <a:cs typeface="Courier New" panose="02070309020205020404" pitchFamily="49" charset="0"/>
              </a:rPr>
              <a:t>normal</a:t>
            </a:r>
            <a:r>
              <a:rPr lang="en-US" sz="1400" dirty="0" err="1" smtClean="0">
                <a:solidFill>
                  <a:schemeClr val="tx1">
                    <a:lumMod val="85000"/>
                  </a:schemeClr>
                </a:solidFill>
                <a:latin typeface="Courier New" panose="02070309020205020404" pitchFamily="49" charset="0"/>
                <a:cs typeface="Courier New" panose="02070309020205020404" pitchFamily="49" charset="0"/>
              </a:rPr>
              <a:t>.</a:t>
            </a:r>
            <a:r>
              <a:rPr lang="en-US" sz="1400" dirty="0" err="1" smtClean="0">
                <a:solidFill>
                  <a:schemeClr val="accent4">
                    <a:lumMod val="60000"/>
                    <a:lumOff val="40000"/>
                  </a:schemeClr>
                </a:solidFill>
                <a:latin typeface="Courier New" panose="02070309020205020404" pitchFamily="49" charset="0"/>
                <a:cs typeface="Courier New" panose="02070309020205020404" pitchFamily="49" charset="0"/>
              </a:rPr>
              <a:t>y</a:t>
            </a:r>
            <a:r>
              <a:rPr lang="en-US" sz="1400" dirty="0" smtClean="0">
                <a:solidFill>
                  <a:srgbClr val="93954D"/>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endParaRPr lang="en-US" sz="1400" dirty="0" smtClean="0">
              <a:solidFill>
                <a:srgbClr val="93954D"/>
              </a:solidFill>
              <a:latin typeface="Courier New" panose="02070309020205020404" pitchFamily="49" charset="0"/>
              <a:cs typeface="Courier New" panose="02070309020205020404" pitchFamily="49" charset="0"/>
            </a:endParaRPr>
          </a:p>
          <a:p>
            <a:pPr marL="45720" indent="0">
              <a:buNone/>
            </a:pPr>
            <a:r>
              <a:rPr lang="en-US" sz="1400" dirty="0" smtClean="0">
                <a:solidFill>
                  <a:srgbClr val="93954D"/>
                </a:solidFill>
                <a:latin typeface="Courier New" panose="02070309020205020404" pitchFamily="49" charset="0"/>
                <a:cs typeface="Courier New" panose="02070309020205020404" pitchFamily="49" charset="0"/>
              </a:rPr>
              <a:t>	</a:t>
            </a:r>
            <a:r>
              <a:rPr lang="en-US" sz="1400" dirty="0" err="1" smtClean="0">
                <a:solidFill>
                  <a:srgbClr val="93954D"/>
                </a:solidFill>
                <a:latin typeface="Courier New" panose="02070309020205020404" pitchFamily="49" charset="0"/>
                <a:cs typeface="Courier New" panose="02070309020205020404" pitchFamily="49" charset="0"/>
              </a:rPr>
              <a:t>zVolume</a:t>
            </a:r>
            <a:r>
              <a:rPr lang="en-US" sz="1400" dirty="0" err="1" smtClean="0">
                <a:solidFill>
                  <a:schemeClr val="tx1">
                    <a:lumMod val="85000"/>
                  </a:schemeClr>
                </a:solidFill>
                <a:latin typeface="Courier New" panose="02070309020205020404" pitchFamily="49" charset="0"/>
                <a:cs typeface="Courier New" panose="02070309020205020404" pitchFamily="49" charset="0"/>
              </a:rPr>
              <a:t>.</a:t>
            </a:r>
            <a:r>
              <a:rPr lang="en-US" sz="1400" dirty="0" err="1" smtClean="0">
                <a:solidFill>
                  <a:schemeClr val="accent4">
                    <a:lumMod val="60000"/>
                    <a:lumOff val="40000"/>
                  </a:schemeClr>
                </a:solidFill>
                <a:latin typeface="Courier New" panose="02070309020205020404" pitchFamily="49" charset="0"/>
                <a:cs typeface="Courier New" panose="02070309020205020404" pitchFamily="49" charset="0"/>
              </a:rPr>
              <a:t>SampleLevel</a:t>
            </a:r>
            <a:r>
              <a:rPr lang="en-US" sz="1400" dirty="0" smtClean="0">
                <a:solidFill>
                  <a:schemeClr val="tx1">
                    <a:lumMod val="85000"/>
                  </a:schemeClr>
                </a:solidFill>
                <a:latin typeface="Courier New" panose="02070309020205020404" pitchFamily="49" charset="0"/>
                <a:cs typeface="Courier New" panose="02070309020205020404" pitchFamily="49" charset="0"/>
              </a:rPr>
              <a:t>(</a:t>
            </a:r>
            <a:r>
              <a:rPr lang="en-US" sz="1400" dirty="0" smtClean="0">
                <a:solidFill>
                  <a:srgbClr val="93954D"/>
                </a:solidFill>
                <a:latin typeface="Courier New" panose="02070309020205020404" pitchFamily="49" charset="0"/>
                <a:cs typeface="Courier New" panose="02070309020205020404" pitchFamily="49" charset="0"/>
              </a:rPr>
              <a:t> </a:t>
            </a:r>
            <a:r>
              <a:rPr lang="en-US" sz="1400" dirty="0" err="1">
                <a:solidFill>
                  <a:srgbClr val="93954D"/>
                </a:solidFill>
                <a:latin typeface="Courier New" panose="02070309020205020404" pitchFamily="49" charset="0"/>
                <a:cs typeface="Courier New" panose="02070309020205020404" pitchFamily="49" charset="0"/>
              </a:rPr>
              <a:t>coord</a:t>
            </a:r>
            <a:r>
              <a:rPr lang="en-US" sz="1400" dirty="0">
                <a:solidFill>
                  <a:srgbClr val="93954D"/>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 * </a:t>
            </a:r>
            <a:r>
              <a:rPr lang="en-US" sz="1400" dirty="0" err="1" smtClean="0">
                <a:solidFill>
                  <a:srgbClr val="93954D"/>
                </a:solidFill>
                <a:latin typeface="Courier New" panose="02070309020205020404" pitchFamily="49" charset="0"/>
                <a:cs typeface="Courier New" panose="02070309020205020404" pitchFamily="49" charset="0"/>
              </a:rPr>
              <a:t>normal</a:t>
            </a:r>
            <a:r>
              <a:rPr lang="en-US" sz="1400" dirty="0" err="1" smtClean="0">
                <a:solidFill>
                  <a:schemeClr val="tx1">
                    <a:lumMod val="85000"/>
                  </a:schemeClr>
                </a:solidFill>
                <a:latin typeface="Courier New" panose="02070309020205020404" pitchFamily="49" charset="0"/>
                <a:cs typeface="Courier New" panose="02070309020205020404" pitchFamily="49" charset="0"/>
              </a:rPr>
              <a:t>.</a:t>
            </a:r>
            <a:r>
              <a:rPr lang="en-US" sz="1400" dirty="0" err="1" smtClean="0">
                <a:solidFill>
                  <a:schemeClr val="accent4">
                    <a:lumMod val="60000"/>
                    <a:lumOff val="40000"/>
                  </a:schemeClr>
                </a:solidFill>
                <a:latin typeface="Courier New" panose="02070309020205020404" pitchFamily="49" charset="0"/>
                <a:cs typeface="Courier New" panose="02070309020205020404" pitchFamily="49" charset="0"/>
              </a:rPr>
              <a:t>z</a:t>
            </a:r>
            <a:r>
              <a:rPr lang="en-US" sz="1400" dirty="0" smtClean="0">
                <a:solidFill>
                  <a:srgbClr val="93954D"/>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dirty="0" smtClean="0">
                <a:solidFill>
                  <a:srgbClr val="93954D"/>
                </a:solidFill>
                <a:latin typeface="Courier New" panose="02070309020205020404" pitchFamily="49" charset="0"/>
                <a:cs typeface="Courier New" panose="02070309020205020404" pitchFamily="49" charset="0"/>
              </a:rPr>
              <a:t> </a:t>
            </a:r>
            <a:r>
              <a:rPr lang="en-US" sz="1400" dirty="0" err="1" smtClean="0">
                <a:solidFill>
                  <a:srgbClr val="93954D"/>
                </a:solidFill>
                <a:latin typeface="Courier New" panose="02070309020205020404" pitchFamily="49" charset="0"/>
                <a:cs typeface="Courier New" panose="02070309020205020404" pitchFamily="49" charset="0"/>
              </a:rPr>
              <a:t>normal</a:t>
            </a:r>
            <a:r>
              <a:rPr lang="en-US" sz="1400" dirty="0" err="1" smtClean="0">
                <a:solidFill>
                  <a:schemeClr val="tx1">
                    <a:lumMod val="85000"/>
                  </a:schemeClr>
                </a:solidFill>
                <a:latin typeface="Courier New" panose="02070309020205020404" pitchFamily="49" charset="0"/>
                <a:cs typeface="Courier New" panose="02070309020205020404" pitchFamily="49" charset="0"/>
              </a:rPr>
              <a:t>.</a:t>
            </a:r>
            <a:r>
              <a:rPr lang="en-US" sz="1400" dirty="0" err="1" smtClean="0">
                <a:solidFill>
                  <a:schemeClr val="accent4">
                    <a:lumMod val="60000"/>
                    <a:lumOff val="40000"/>
                  </a:schemeClr>
                </a:solidFill>
                <a:latin typeface="Courier New" panose="02070309020205020404" pitchFamily="49" charset="0"/>
                <a:cs typeface="Courier New" panose="02070309020205020404" pitchFamily="49" charset="0"/>
              </a:rPr>
              <a:t>z</a:t>
            </a:r>
            <a:r>
              <a:rPr lang="en-US" sz="1400" dirty="0" smtClean="0">
                <a:solidFill>
                  <a:schemeClr val="tx1">
                    <a:lumMod val="85000"/>
                  </a:schemeClr>
                </a:solidFill>
                <a:latin typeface="Courier New" panose="02070309020205020404" pitchFamily="49" charset="0"/>
                <a:cs typeface="Courier New" panose="02070309020205020404" pitchFamily="49" charset="0"/>
              </a:rPr>
              <a:t>;</a:t>
            </a:r>
            <a:endParaRPr lang="en-US" sz="1400" dirty="0">
              <a:solidFill>
                <a:srgbClr val="93954D"/>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725497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Presentation Order</a:t>
            </a:r>
            <a:endParaRPr lang="en-US" dirty="0"/>
          </a:p>
        </p:txBody>
      </p:sp>
      <p:sp>
        <p:nvSpPr>
          <p:cNvPr id="6" name="Content Placeholder 5"/>
          <p:cNvSpPr>
            <a:spLocks noGrp="1"/>
          </p:cNvSpPr>
          <p:nvPr>
            <p:ph idx="1"/>
          </p:nvPr>
        </p:nvSpPr>
        <p:spPr>
          <a:xfrm>
            <a:off x="1154545" y="1447801"/>
            <a:ext cx="9753600" cy="4876799"/>
          </a:xfrm>
        </p:spPr>
        <p:txBody>
          <a:bodyPr>
            <a:normAutofit/>
          </a:bodyPr>
          <a:lstStyle/>
          <a:p>
            <a:pPr marL="45720" indent="0" algn="ctr">
              <a:buNone/>
            </a:pPr>
            <a:r>
              <a:rPr lang="en-US" sz="3600" dirty="0" smtClean="0"/>
              <a:t>Where we started</a:t>
            </a:r>
          </a:p>
          <a:p>
            <a:pPr marL="45720" indent="0" algn="ctr">
              <a:buNone/>
            </a:pPr>
            <a:endParaRPr lang="en-US" sz="3600" dirty="0"/>
          </a:p>
          <a:p>
            <a:pPr marL="45720" indent="0" algn="ctr">
              <a:buNone/>
            </a:pPr>
            <a:endParaRPr lang="en-US" sz="3600" dirty="0" smtClean="0"/>
          </a:p>
          <a:p>
            <a:pPr marL="45720" indent="0" algn="ctr">
              <a:buNone/>
            </a:pPr>
            <a:r>
              <a:rPr lang="en-US" sz="3600" dirty="0" smtClean="0"/>
              <a:t>Evolution along the way</a:t>
            </a:r>
          </a:p>
          <a:p>
            <a:pPr marL="45720" indent="0" algn="ctr">
              <a:buNone/>
            </a:pPr>
            <a:endParaRPr lang="en-US" sz="3600" dirty="0"/>
          </a:p>
          <a:p>
            <a:pPr marL="45720" indent="0" algn="ctr">
              <a:buNone/>
            </a:pPr>
            <a:endParaRPr lang="en-US" sz="3600" dirty="0" smtClean="0"/>
          </a:p>
          <a:p>
            <a:pPr marL="45720" indent="0" algn="ctr">
              <a:buNone/>
            </a:pPr>
            <a:r>
              <a:rPr lang="en-US" sz="3600" dirty="0" smtClean="0"/>
              <a:t>Where we ended up</a:t>
            </a:r>
            <a:endParaRPr lang="en-US" sz="3600" dirty="0"/>
          </a:p>
        </p:txBody>
      </p:sp>
      <p:sp>
        <p:nvSpPr>
          <p:cNvPr id="2" name="Down Arrow 1"/>
          <p:cNvSpPr/>
          <p:nvPr/>
        </p:nvSpPr>
        <p:spPr>
          <a:xfrm>
            <a:off x="5671126" y="2198254"/>
            <a:ext cx="720437" cy="14271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5671125" y="4261427"/>
            <a:ext cx="720437" cy="14271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6404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8260" t="-1" r="3866" b="-1"/>
          <a:stretch/>
        </p:blipFill>
        <p:spPr>
          <a:xfrm>
            <a:off x="1320800" y="1371600"/>
            <a:ext cx="9144000" cy="4873752"/>
          </a:xfrm>
        </p:spPr>
      </p:pic>
      <p:pic>
        <p:nvPicPr>
          <p:cNvPr id="6" name="Picture Placeholder 3"/>
          <p:cNvPicPr>
            <a:picLocks noChangeAspect="1"/>
          </p:cNvPicPr>
          <p:nvPr/>
        </p:nvPicPr>
        <p:blipFill rotWithShape="1">
          <a:blip r:embed="rId4">
            <a:extLst>
              <a:ext uri="{28A0092B-C50C-407E-A947-70E740481C1C}">
                <a14:useLocalDpi xmlns:a14="http://schemas.microsoft.com/office/drawing/2010/main" val="0"/>
              </a:ext>
            </a:extLst>
          </a:blip>
          <a:srcRect l="8260" t="-1" r="3866" b="-1"/>
          <a:stretch/>
        </p:blipFill>
        <p:spPr>
          <a:xfrm>
            <a:off x="1316736" y="1371600"/>
            <a:ext cx="9144000" cy="4873752"/>
          </a:xfrm>
          <a:prstGeom prst="rect">
            <a:avLst/>
          </a:prstGeom>
          <a:solidFill>
            <a:schemeClr val="accent2"/>
          </a:solidFill>
          <a:ln w="12700">
            <a:noFill/>
          </a:ln>
          <a:effectLst>
            <a:reflection blurRad="12700" stA="30000" endPos="30000" dist="31750" dir="5400000" sy="-100000" algn="bl" rotWithShape="0"/>
          </a:effectLst>
          <a:scene3d>
            <a:camera prst="perspectiveRight" fov="2700000">
              <a:rot lat="0" lon="0" rev="0"/>
            </a:camera>
            <a:lightRig rig="threePt" dir="t">
              <a:rot lat="0" lon="0" rev="2700000"/>
            </a:lightRig>
          </a:scene3d>
          <a:sp3d prstMaterial="matte">
            <a:bevelT prst="relaxedInset"/>
            <a:bevelB/>
          </a:sp3d>
        </p:spPr>
      </p:pic>
      <p:sp>
        <p:nvSpPr>
          <p:cNvPr id="3" name="Text Placeholder 2"/>
          <p:cNvSpPr>
            <a:spLocks noGrp="1"/>
          </p:cNvSpPr>
          <p:nvPr>
            <p:ph type="body" sz="quarter" idx="13"/>
          </p:nvPr>
        </p:nvSpPr>
        <p:spPr/>
        <p:txBody>
          <a:bodyPr/>
          <a:lstStyle/>
          <a:p>
            <a:r>
              <a:rPr lang="en-US" dirty="0"/>
              <a:t>Light Leaking Is A Problem</a:t>
            </a:r>
          </a:p>
        </p:txBody>
      </p:sp>
    </p:spTree>
    <p:extLst>
      <p:ext uri="{BB962C8B-B14F-4D97-AF65-F5344CB8AC3E}">
        <p14:creationId xmlns:p14="http://schemas.microsoft.com/office/powerpoint/2010/main" val="481627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Approach</a:t>
            </a:r>
          </a:p>
        </p:txBody>
      </p:sp>
      <p:sp>
        <p:nvSpPr>
          <p:cNvPr id="3" name="Content Placeholder 2"/>
          <p:cNvSpPr>
            <a:spLocks noGrp="1"/>
          </p:cNvSpPr>
          <p:nvPr>
            <p:ph idx="1"/>
          </p:nvPr>
        </p:nvSpPr>
        <p:spPr/>
        <p:txBody>
          <a:bodyPr>
            <a:normAutofit/>
          </a:bodyPr>
          <a:lstStyle/>
          <a:p>
            <a:r>
              <a:rPr lang="en-US" sz="3600" dirty="0"/>
              <a:t>Adjust trilinear </a:t>
            </a:r>
            <a:r>
              <a:rPr lang="en-US" sz="3600" dirty="0" smtClean="0"/>
              <a:t/>
            </a:r>
            <a:br>
              <a:rPr lang="en-US" sz="3600" dirty="0" smtClean="0"/>
            </a:br>
            <a:r>
              <a:rPr lang="en-US" sz="3600" dirty="0" smtClean="0"/>
              <a:t>Based on normal</a:t>
            </a:r>
            <a:br>
              <a:rPr lang="en-US" sz="3600" dirty="0" smtClean="0"/>
            </a:br>
            <a:r>
              <a:rPr lang="en-US" sz="3600" baseline="30000" dirty="0" smtClean="0"/>
              <a:t>[SILVENNOINEN15]</a:t>
            </a:r>
            <a:endParaRPr lang="en-US" sz="3600" baseline="30000" dirty="0"/>
          </a:p>
          <a:p>
            <a:pPr marL="45720" indent="0">
              <a:buNone/>
            </a:pPr>
            <a:endParaRPr lang="en-US" sz="3600" dirty="0"/>
          </a:p>
          <a:p>
            <a:r>
              <a:rPr lang="en-US" sz="3600" dirty="0" smtClean="0"/>
              <a:t>Our approach needs</a:t>
            </a:r>
            <a:br>
              <a:rPr lang="en-US" sz="3600" dirty="0" smtClean="0"/>
            </a:br>
            <a:r>
              <a:rPr lang="en-US" sz="3600" dirty="0" smtClean="0"/>
              <a:t>to </a:t>
            </a:r>
            <a:r>
              <a:rPr lang="en-US" sz="3600" dirty="0"/>
              <a:t>be </a:t>
            </a:r>
            <a:r>
              <a:rPr lang="en-US" sz="3600" dirty="0" smtClean="0"/>
              <a:t>more reliable</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268" y="1980934"/>
            <a:ext cx="3810532" cy="381053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268" y="1980934"/>
            <a:ext cx="3810532" cy="3810532"/>
          </a:xfrm>
          <a:prstGeom prst="rect">
            <a:avLst/>
          </a:prstGeom>
        </p:spPr>
      </p:pic>
    </p:spTree>
    <p:extLst>
      <p:ext uri="{BB962C8B-B14F-4D97-AF65-F5344CB8AC3E}">
        <p14:creationId xmlns:p14="http://schemas.microsoft.com/office/powerpoint/2010/main" val="3330896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Voxel Data</a:t>
            </a:r>
          </a:p>
        </p:txBody>
      </p:sp>
      <p:sp>
        <p:nvSpPr>
          <p:cNvPr id="3" name="Content Placeholder 2"/>
          <p:cNvSpPr>
            <a:spLocks noGrp="1"/>
          </p:cNvSpPr>
          <p:nvPr>
            <p:ph idx="1"/>
          </p:nvPr>
        </p:nvSpPr>
        <p:spPr/>
        <p:txBody>
          <a:bodyPr>
            <a:normAutofit/>
          </a:bodyPr>
          <a:lstStyle/>
          <a:p>
            <a:r>
              <a:rPr lang="en-US" sz="3600" dirty="0" smtClean="0"/>
              <a:t>Planes</a:t>
            </a:r>
            <a:endParaRPr lang="en-US" sz="3600" dirty="0"/>
          </a:p>
          <a:p>
            <a:endParaRPr lang="en-US" sz="3600" dirty="0"/>
          </a:p>
          <a:p>
            <a:r>
              <a:rPr lang="en-US" sz="3600" dirty="0" smtClean="0"/>
              <a:t>Signed</a:t>
            </a:r>
            <a:br>
              <a:rPr lang="en-US" sz="3600" dirty="0" smtClean="0"/>
            </a:br>
            <a:r>
              <a:rPr lang="en-US" sz="3600" dirty="0" smtClean="0"/>
              <a:t>distance</a:t>
            </a:r>
            <a:r>
              <a:rPr lang="en-US" sz="3600" dirty="0"/>
              <a:t> </a:t>
            </a:r>
            <a:r>
              <a:rPr lang="en-US" sz="3600" dirty="0" smtClean="0"/>
              <a:t>field</a:t>
            </a:r>
            <a:endParaRPr lang="en-US" sz="3600" dirty="0"/>
          </a:p>
          <a:p>
            <a:endParaRPr lang="en-US" sz="3600" dirty="0"/>
          </a:p>
          <a:p>
            <a:r>
              <a:rPr lang="en-US" sz="3600" dirty="0" smtClean="0"/>
              <a:t>Bad artifacts</a:t>
            </a:r>
            <a:endParaRPr lang="en-US" sz="36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4963" b="4963"/>
          <a:stretch/>
        </p:blipFill>
        <p:spPr>
          <a:xfrm>
            <a:off x="4408039" y="2054711"/>
            <a:ext cx="7236722" cy="3662978"/>
          </a:xfrm>
          <a:prstGeom prst="rect">
            <a:avLst/>
          </a:prstGeom>
        </p:spPr>
      </p:pic>
    </p:spTree>
    <p:extLst>
      <p:ext uri="{BB962C8B-B14F-4D97-AF65-F5344CB8AC3E}">
        <p14:creationId xmlns:p14="http://schemas.microsoft.com/office/powerpoint/2010/main" val="648329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3"/>
          <p:cNvPicPr>
            <a:picLocks noChangeAspect="1"/>
          </p:cNvPicPr>
          <p:nvPr/>
        </p:nvPicPr>
        <p:blipFill rotWithShape="1">
          <a:blip r:embed="rId4">
            <a:extLst>
              <a:ext uri="{28A0092B-C50C-407E-A947-70E740481C1C}">
                <a14:useLocalDpi xmlns:a14="http://schemas.microsoft.com/office/drawing/2010/main" val="0"/>
              </a:ext>
            </a:extLst>
          </a:blip>
          <a:srcRect l="8260" t="-1" r="3866" b="-1"/>
          <a:stretch/>
        </p:blipFill>
        <p:spPr>
          <a:xfrm>
            <a:off x="1316736" y="1371600"/>
            <a:ext cx="9144000" cy="4873752"/>
          </a:xfrm>
          <a:prstGeom prst="rect">
            <a:avLst/>
          </a:prstGeom>
          <a:solidFill>
            <a:schemeClr val="accent2"/>
          </a:solidFill>
          <a:ln w="12700">
            <a:noFill/>
          </a:ln>
          <a:effectLst>
            <a:reflection blurRad="12700" stA="30000" endPos="30000" dist="31750" dir="5400000" sy="-100000" algn="bl" rotWithShape="0"/>
          </a:effectLst>
          <a:scene3d>
            <a:camera prst="perspectiveRight" fov="2700000">
              <a:rot lat="0" lon="0" rev="0"/>
            </a:camera>
            <a:lightRig rig="threePt" dir="t">
              <a:rot lat="0" lon="0" rev="2700000"/>
            </a:lightRig>
          </a:scene3d>
          <a:sp3d prstMaterial="matte">
            <a:bevelT prst="relaxedInset"/>
            <a:bevelB/>
          </a:sp3d>
        </p:spPr>
      </p:pic>
      <p:pic>
        <p:nvPicPr>
          <p:cNvPr id="4" name="Picture Placeholder 3"/>
          <p:cNvPicPr>
            <a:picLocks noGrp="1" noChangeAspect="1"/>
          </p:cNvPicPr>
          <p:nvPr>
            <p:ph type="pic" idx="1"/>
          </p:nvPr>
        </p:nvPicPr>
        <p:blipFill rotWithShape="1">
          <a:blip r:embed="rId5">
            <a:extLst>
              <a:ext uri="{28A0092B-C50C-407E-A947-70E740481C1C}">
                <a14:useLocalDpi xmlns:a14="http://schemas.microsoft.com/office/drawing/2010/main" val="0"/>
              </a:ext>
            </a:extLst>
          </a:blip>
          <a:srcRect l="8260" t="-1" r="3866" b="-1"/>
          <a:stretch/>
        </p:blipFill>
        <p:spPr>
          <a:xfrm>
            <a:off x="1320800" y="1371600"/>
            <a:ext cx="9144000" cy="4873752"/>
          </a:xfrm>
        </p:spPr>
      </p:pic>
      <p:sp>
        <p:nvSpPr>
          <p:cNvPr id="3" name="Text Placeholder 2"/>
          <p:cNvSpPr>
            <a:spLocks noGrp="1"/>
          </p:cNvSpPr>
          <p:nvPr>
            <p:ph type="body" sz="quarter" idx="13"/>
          </p:nvPr>
        </p:nvSpPr>
        <p:spPr/>
        <p:txBody>
          <a:bodyPr/>
          <a:lstStyle/>
          <a:p>
            <a:r>
              <a:rPr lang="en-US" dirty="0"/>
              <a:t>Solve With Shaping</a:t>
            </a:r>
          </a:p>
        </p:txBody>
      </p:sp>
    </p:spTree>
    <p:custDataLst>
      <p:tags r:id="rId1"/>
    </p:custDataLst>
    <p:extLst>
      <p:ext uri="{BB962C8B-B14F-4D97-AF65-F5344CB8AC3E}">
        <p14:creationId xmlns:p14="http://schemas.microsoft.com/office/powerpoint/2010/main" val="1964041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Click To Size Boxes</a:t>
            </a:r>
          </a:p>
        </p:txBody>
      </p:sp>
      <p:pic>
        <p:nvPicPr>
          <p:cNvPr id="7" name="Picture Placeholder 6"/>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474" r="1474"/>
          <a:stretch>
            <a:fillRect/>
          </a:stretch>
        </p:blipFill>
        <p:spPr/>
      </p:pic>
      <p:sp>
        <p:nvSpPr>
          <p:cNvPr id="6" name="Text Placeholder 5"/>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780342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Add Boxes</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6981" r="6981"/>
          <a:stretch>
            <a:fillRect/>
          </a:stretch>
        </p:blipFill>
        <p:spPr/>
      </p:pic>
      <p:sp>
        <p:nvSpPr>
          <p:cNvPr id="4" name="Text Placeholder 3"/>
          <p:cNvSpPr>
            <a:spLocks noGrp="1"/>
          </p:cNvSpPr>
          <p:nvPr>
            <p:ph type="body" sz="half" idx="2"/>
          </p:nvPr>
        </p:nvSpPr>
        <p:spPr/>
        <p:txBody>
          <a:bodyPr>
            <a:normAutofit/>
          </a:bodyPr>
          <a:lstStyle/>
          <a:p>
            <a:r>
              <a:rPr lang="en-US" dirty="0" smtClean="0"/>
              <a:t>Auto-parent</a:t>
            </a:r>
            <a:br>
              <a:rPr lang="en-US" dirty="0" smtClean="0"/>
            </a:br>
            <a:r>
              <a:rPr lang="en-US" dirty="0" smtClean="0"/>
              <a:t>on creation</a:t>
            </a:r>
            <a:endParaRPr lang="en-US" dirty="0"/>
          </a:p>
        </p:txBody>
      </p:sp>
    </p:spTree>
    <p:extLst>
      <p:ext uri="{BB962C8B-B14F-4D97-AF65-F5344CB8AC3E}">
        <p14:creationId xmlns:p14="http://schemas.microsoft.com/office/powerpoint/2010/main" val="1331002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Voxels </a:t>
            </a:r>
            <a:r>
              <a:rPr lang="en-US" dirty="0"/>
              <a:t>Near </a:t>
            </a:r>
            <a:r>
              <a:rPr lang="en-US" dirty="0" smtClean="0"/>
              <a:t>Walls</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38668" y="1447800"/>
            <a:ext cx="8714663" cy="4876800"/>
          </a:xfrm>
        </p:spPr>
      </p:pic>
    </p:spTree>
    <p:extLst>
      <p:ext uri="{BB962C8B-B14F-4D97-AF65-F5344CB8AC3E}">
        <p14:creationId xmlns:p14="http://schemas.microsoft.com/office/powerpoint/2010/main" val="1581795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t="4856" b="4856"/>
          <a:stretch>
            <a:fillRect/>
          </a:stretch>
        </p:blipFill>
        <p:spPr/>
      </p:pic>
      <p:sp>
        <p:nvSpPr>
          <p:cNvPr id="5" name="Text Placeholder 4"/>
          <p:cNvSpPr>
            <a:spLocks noGrp="1"/>
          </p:cNvSpPr>
          <p:nvPr>
            <p:ph type="body" sz="quarter" idx="13"/>
          </p:nvPr>
        </p:nvSpPr>
        <p:spPr/>
        <p:txBody>
          <a:bodyPr>
            <a:noAutofit/>
          </a:bodyPr>
          <a:lstStyle/>
          <a:p>
            <a:r>
              <a:rPr lang="en-US" dirty="0" smtClean="0"/>
              <a:t>Consider </a:t>
            </a:r>
            <a:r>
              <a:rPr lang="en-US" dirty="0" err="1"/>
              <a:t>Backfaces</a:t>
            </a:r>
            <a:endParaRPr lang="en-US" dirty="0"/>
          </a:p>
        </p:txBody>
      </p:sp>
    </p:spTree>
    <p:extLst>
      <p:ext uri="{BB962C8B-B14F-4D97-AF65-F5344CB8AC3E}">
        <p14:creationId xmlns:p14="http://schemas.microsoft.com/office/powerpoint/2010/main" val="1690516573"/>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Complex Room Shapes</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0794" y="1447800"/>
            <a:ext cx="8690411" cy="4876800"/>
          </a:xfrm>
        </p:spPr>
      </p:pic>
    </p:spTree>
    <p:extLst>
      <p:ext uri="{BB962C8B-B14F-4D97-AF65-F5344CB8AC3E}">
        <p14:creationId xmlns:p14="http://schemas.microsoft.com/office/powerpoint/2010/main" val="1170369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t="14434" b="14434"/>
          <a:stretch>
            <a:fillRect/>
          </a:stretch>
        </p:blipFill>
        <p:spPr/>
      </p:pic>
      <p:sp>
        <p:nvSpPr>
          <p:cNvPr id="5" name="Text Placeholder 4"/>
          <p:cNvSpPr>
            <a:spLocks noGrp="1"/>
          </p:cNvSpPr>
          <p:nvPr>
            <p:ph type="body" sz="quarter" idx="13"/>
          </p:nvPr>
        </p:nvSpPr>
        <p:spPr/>
        <p:txBody>
          <a:bodyPr/>
          <a:lstStyle/>
          <a:p>
            <a:r>
              <a:rPr lang="en-US" dirty="0"/>
              <a:t>Solution: </a:t>
            </a:r>
            <a:r>
              <a:rPr lang="en-US" dirty="0" smtClean="0"/>
              <a:t>Convex Shapes</a:t>
            </a:r>
            <a:endParaRPr lang="en-US" dirty="0"/>
          </a:p>
        </p:txBody>
      </p:sp>
    </p:spTree>
    <p:extLst>
      <p:ext uri="{BB962C8B-B14F-4D97-AF65-F5344CB8AC3E}">
        <p14:creationId xmlns:p14="http://schemas.microsoft.com/office/powerpoint/2010/main" val="2850102608"/>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Traditional Approach: Lightmaps</a:t>
            </a:r>
            <a:br>
              <a:rPr lang="en-US" dirty="0"/>
            </a:br>
            <a:endParaRPr lang="en-US" dirty="0"/>
          </a:p>
        </p:txBody>
      </p:sp>
      <p:sp>
        <p:nvSpPr>
          <p:cNvPr id="6" name="Content Placeholder 5"/>
          <p:cNvSpPr>
            <a:spLocks noGrp="1"/>
          </p:cNvSpPr>
          <p:nvPr>
            <p:ph idx="1"/>
          </p:nvPr>
        </p:nvSpPr>
        <p:spPr/>
        <p:txBody>
          <a:bodyPr>
            <a:normAutofit/>
          </a:bodyPr>
          <a:lstStyle/>
          <a:p>
            <a:pPr marL="45720" indent="0">
              <a:lnSpc>
                <a:spcPct val="200000"/>
              </a:lnSpc>
              <a:buNone/>
            </a:pPr>
            <a:r>
              <a:rPr lang="en-US" sz="3600" dirty="0" smtClean="0"/>
              <a:t>Could be ok, but…</a:t>
            </a:r>
            <a:endParaRPr lang="en-US" sz="36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000" y="1614054"/>
            <a:ext cx="4710546" cy="4710546"/>
          </a:xfrm>
          <a:prstGeom prst="rect">
            <a:avLst/>
          </a:prstGeom>
        </p:spPr>
      </p:pic>
    </p:spTree>
    <p:custDataLst>
      <p:tags r:id="rId1"/>
    </p:custDataLst>
    <p:extLst>
      <p:ext uri="{BB962C8B-B14F-4D97-AF65-F5344CB8AC3E}">
        <p14:creationId xmlns:p14="http://schemas.microsoft.com/office/powerpoint/2010/main" val="1404931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Multiface</a:t>
            </a:r>
            <a:r>
              <a:rPr lang="en-US" dirty="0"/>
              <a:t> Volumes</a:t>
            </a:r>
          </a:p>
        </p:txBody>
      </p:sp>
      <p:pic>
        <p:nvPicPr>
          <p:cNvPr id="5" name="Picture Placeholder 4"/>
          <p:cNvPicPr>
            <a:picLocks noGrp="1" noChangeAspect="1"/>
          </p:cNvPicPr>
          <p:nvPr>
            <p:ph type="pic" idx="1"/>
          </p:nvPr>
        </p:nvPicPr>
        <p:blipFill>
          <a:blip r:embed="rId4" cstate="print">
            <a:extLst>
              <a:ext uri="{28A0092B-C50C-407E-A947-70E740481C1C}">
                <a14:useLocalDpi xmlns:a14="http://schemas.microsoft.com/office/drawing/2010/main" val="0"/>
              </a:ext>
            </a:extLst>
          </a:blip>
          <a:srcRect l="1474" r="1474"/>
          <a:stretch>
            <a:fillRect/>
          </a:stretch>
        </p:blipFill>
        <p:spPr/>
      </p:pic>
      <p:sp>
        <p:nvSpPr>
          <p:cNvPr id="4" name="Text Placeholder 3"/>
          <p:cNvSpPr>
            <a:spLocks noGrp="1"/>
          </p:cNvSpPr>
          <p:nvPr>
            <p:ph type="body" sz="half" idx="2"/>
          </p:nvPr>
        </p:nvSpPr>
        <p:spPr/>
        <p:txBody>
          <a:bodyPr/>
          <a:lstStyle/>
          <a:p>
            <a:r>
              <a:rPr lang="en-US" dirty="0"/>
              <a:t>Click to add and remove faces.</a:t>
            </a:r>
          </a:p>
        </p:txBody>
      </p:sp>
      <p:pic>
        <p:nvPicPr>
          <p:cNvPr id="6" name="Picture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1039" y="1750719"/>
            <a:ext cx="7321453" cy="4606113"/>
          </a:xfrm>
          <a:prstGeom prst="rect">
            <a:avLst/>
          </a:prstGeo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pic>
    </p:spTree>
    <p:custDataLst>
      <p:tags r:id="rId1"/>
    </p:custDataLst>
    <p:extLst>
      <p:ext uri="{BB962C8B-B14F-4D97-AF65-F5344CB8AC3E}">
        <p14:creationId xmlns:p14="http://schemas.microsoft.com/office/powerpoint/2010/main" val="1393435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Multiface</a:t>
            </a:r>
            <a:r>
              <a:rPr lang="en-US" dirty="0"/>
              <a:t> Volume Editing</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9219" b="9219"/>
          <a:stretch>
            <a:fillRect/>
          </a:stretch>
        </p:blipFill>
        <p:spPr/>
      </p:pic>
      <p:sp>
        <p:nvSpPr>
          <p:cNvPr id="4" name="Text Placeholder 3"/>
          <p:cNvSpPr>
            <a:spLocks noGrp="1"/>
          </p:cNvSpPr>
          <p:nvPr>
            <p:ph type="body" sz="half" idx="2"/>
          </p:nvPr>
        </p:nvSpPr>
        <p:spPr/>
        <p:txBody>
          <a:bodyPr/>
          <a:lstStyle/>
          <a:p>
            <a:r>
              <a:rPr lang="en-US" dirty="0"/>
              <a:t>Drag / Cut / Slice / Rotate</a:t>
            </a:r>
          </a:p>
        </p:txBody>
      </p:sp>
    </p:spTree>
    <p:extLst>
      <p:ext uri="{BB962C8B-B14F-4D97-AF65-F5344CB8AC3E}">
        <p14:creationId xmlns:p14="http://schemas.microsoft.com/office/powerpoint/2010/main" val="3965642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Subtract Shapes</a:t>
            </a:r>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474" r="1474"/>
          <a:stretch>
            <a:fillRect/>
          </a:stretch>
        </p:blipFill>
        <p:spPr/>
      </p:pic>
      <p:sp>
        <p:nvSpPr>
          <p:cNvPr id="4" name="Text Placeholder 3"/>
          <p:cNvSpPr>
            <a:spLocks noGrp="1"/>
          </p:cNvSpPr>
          <p:nvPr>
            <p:ph type="body" sz="half" idx="2"/>
          </p:nvPr>
        </p:nvSpPr>
        <p:spPr/>
        <p:txBody>
          <a:bodyPr/>
          <a:lstStyle/>
          <a:p>
            <a:r>
              <a:rPr lang="en-US" dirty="0" smtClean="0"/>
              <a:t>CSG </a:t>
            </a:r>
            <a:r>
              <a:rPr lang="en-US" dirty="0"/>
              <a:t>a</a:t>
            </a:r>
            <a:r>
              <a:rPr lang="en-US" dirty="0" smtClean="0"/>
              <a:t>dd</a:t>
            </a:r>
          </a:p>
          <a:p>
            <a:r>
              <a:rPr lang="en-US" dirty="0" smtClean="0"/>
              <a:t>Then subtract</a:t>
            </a:r>
            <a:endParaRPr lang="en-US" dirty="0"/>
          </a:p>
        </p:txBody>
      </p:sp>
    </p:spTree>
    <p:extLst>
      <p:ext uri="{BB962C8B-B14F-4D97-AF65-F5344CB8AC3E}">
        <p14:creationId xmlns:p14="http://schemas.microsoft.com/office/powerpoint/2010/main" val="1998305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Override Volumes</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5300" r="5300"/>
          <a:stretch>
            <a:fillRect/>
          </a:stretch>
        </p:blipFill>
        <p:spPr/>
      </p:pic>
      <p:sp>
        <p:nvSpPr>
          <p:cNvPr id="4" name="Text Placeholder 3"/>
          <p:cNvSpPr>
            <a:spLocks noGrp="1"/>
          </p:cNvSpPr>
          <p:nvPr>
            <p:ph type="body" sz="half" idx="2"/>
          </p:nvPr>
        </p:nvSpPr>
        <p:spPr/>
        <p:txBody>
          <a:bodyPr/>
          <a:lstStyle/>
          <a:p>
            <a:r>
              <a:rPr lang="en-US" dirty="0"/>
              <a:t>Like </a:t>
            </a:r>
            <a:r>
              <a:rPr lang="en-US" dirty="0" smtClean="0"/>
              <a:t>priority</a:t>
            </a:r>
          </a:p>
          <a:p>
            <a:r>
              <a:rPr lang="en-US" dirty="0" smtClean="0"/>
              <a:t>Only </a:t>
            </a:r>
            <a:r>
              <a:rPr lang="en-US" dirty="0"/>
              <a:t>two levels.</a:t>
            </a:r>
          </a:p>
        </p:txBody>
      </p:sp>
    </p:spTree>
    <p:extLst>
      <p:ext uri="{BB962C8B-B14F-4D97-AF65-F5344CB8AC3E}">
        <p14:creationId xmlns:p14="http://schemas.microsoft.com/office/powerpoint/2010/main" val="1753361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Runtime Implementation</a:t>
            </a:r>
          </a:p>
        </p:txBody>
      </p:sp>
      <p:sp>
        <p:nvSpPr>
          <p:cNvPr id="6" name="Content Placeholder 5"/>
          <p:cNvSpPr>
            <a:spLocks noGrp="1"/>
          </p:cNvSpPr>
          <p:nvPr>
            <p:ph idx="1"/>
          </p:nvPr>
        </p:nvSpPr>
        <p:spPr/>
        <p:txBody>
          <a:bodyPr>
            <a:normAutofit/>
          </a:bodyPr>
          <a:lstStyle/>
          <a:p>
            <a:pPr marL="560070" indent="-514350">
              <a:lnSpc>
                <a:spcPct val="200000"/>
              </a:lnSpc>
              <a:buFont typeface="+mj-lt"/>
              <a:buAutoNum type="arabicPeriod"/>
            </a:pPr>
            <a:r>
              <a:rPr lang="en-US" sz="2800" dirty="0"/>
              <a:t>Cull against volume AABB’s to build a list of volumes</a:t>
            </a:r>
          </a:p>
          <a:p>
            <a:pPr marL="560070" indent="-514350">
              <a:lnSpc>
                <a:spcPct val="200000"/>
              </a:lnSpc>
              <a:buFont typeface="+mj-lt"/>
              <a:buAutoNum type="arabicPeriod"/>
            </a:pPr>
            <a:r>
              <a:rPr lang="en-US" sz="2800" dirty="0"/>
              <a:t>Per pixel calculate attenuation on visible volumes</a:t>
            </a:r>
          </a:p>
          <a:p>
            <a:pPr lvl="1">
              <a:lnSpc>
                <a:spcPct val="200000"/>
              </a:lnSpc>
            </a:pPr>
            <a:r>
              <a:rPr lang="en-US" sz="2600" dirty="0" smtClean="0"/>
              <a:t>Convex hull CSG</a:t>
            </a:r>
            <a:endParaRPr lang="en-US" sz="2600" dirty="0"/>
          </a:p>
          <a:p>
            <a:pPr lvl="1">
              <a:lnSpc>
                <a:spcPct val="200000"/>
              </a:lnSpc>
            </a:pPr>
            <a:r>
              <a:rPr lang="en-US" sz="2600" dirty="0"/>
              <a:t>Groups of six planes either </a:t>
            </a:r>
            <a:r>
              <a:rPr lang="en-US" sz="2600" dirty="0" smtClean="0"/>
              <a:t>extended, combined </a:t>
            </a:r>
            <a:r>
              <a:rPr lang="en-US" sz="2600" dirty="0"/>
              <a:t>or subtracted</a:t>
            </a:r>
          </a:p>
          <a:p>
            <a:pPr marL="502920" indent="-457200">
              <a:buFont typeface="+mj-lt"/>
              <a:buAutoNum type="arabicPeriod"/>
            </a:pPr>
            <a:endParaRPr lang="en-US" dirty="0"/>
          </a:p>
        </p:txBody>
      </p:sp>
    </p:spTree>
    <p:extLst>
      <p:ext uri="{BB962C8B-B14F-4D97-AF65-F5344CB8AC3E}">
        <p14:creationId xmlns:p14="http://schemas.microsoft.com/office/powerpoint/2010/main" val="1766296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GI Volume</a:t>
            </a:r>
          </a:p>
        </p:txBody>
      </p:sp>
      <p:sp>
        <p:nvSpPr>
          <p:cNvPr id="3" name="Content Placeholder 2"/>
          <p:cNvSpPr>
            <a:spLocks noGrp="1"/>
          </p:cNvSpPr>
          <p:nvPr>
            <p:ph idx="1"/>
          </p:nvPr>
        </p:nvSpPr>
        <p:spPr>
          <a:solidFill>
            <a:schemeClr val="bg1">
              <a:lumMod val="85000"/>
              <a:lumOff val="15000"/>
            </a:schemeClr>
          </a:solidFill>
          <a:ln w="25400">
            <a:solidFill>
              <a:schemeClr val="accent2"/>
            </a:solidFill>
          </a:ln>
          <a:scene3d>
            <a:camera prst="orthographicFront"/>
            <a:lightRig rig="threePt" dir="t"/>
          </a:scene3d>
          <a:sp3d>
            <a:bevelT/>
          </a:sp3d>
        </p:spPr>
        <p:txBody>
          <a:bodyPr anchor="ctr" anchorCtr="0">
            <a:normAutofit/>
          </a:bodyPr>
          <a:lstStyle/>
          <a:p>
            <a:pPr marL="45720" indent="0">
              <a:buNone/>
            </a:pPr>
            <a:r>
              <a:rPr lang="en-US" sz="1400" b="1" dirty="0" err="1" smtClean="0">
                <a:solidFill>
                  <a:srgbClr val="00B0F0"/>
                </a:solidFill>
                <a:latin typeface="Courier New" panose="02070309020205020404" pitchFamily="49" charset="0"/>
                <a:cs typeface="Courier New" panose="02070309020205020404" pitchFamily="49" charset="0"/>
              </a:rPr>
              <a:t>struct</a:t>
            </a:r>
            <a:r>
              <a:rPr lang="en-US" sz="1400" dirty="0" smtClean="0">
                <a:solidFill>
                  <a:schemeClr val="bg1"/>
                </a:solidFill>
                <a:latin typeface="Courier New" panose="02070309020205020404" pitchFamily="49" charset="0"/>
                <a:cs typeface="Courier New" panose="02070309020205020404" pitchFamily="49" charset="0"/>
              </a:rPr>
              <a:t> </a:t>
            </a:r>
            <a:r>
              <a:rPr lang="en-US" sz="1400" dirty="0" err="1" smtClean="0">
                <a:solidFill>
                  <a:srgbClr val="93954D"/>
                </a:solidFill>
                <a:latin typeface="Courier New" panose="02070309020205020404" pitchFamily="49" charset="0"/>
                <a:cs typeface="Courier New" panose="02070309020205020404" pitchFamily="49" charset="0"/>
              </a:rPr>
              <a:t>PlaneGroup</a:t>
            </a:r>
            <a:r>
              <a:rPr lang="en-US" sz="1400" dirty="0" smtClean="0">
                <a:solidFill>
                  <a:schemeClr val="bg1"/>
                </a:solidFill>
                <a:latin typeface="Courier New" panose="02070309020205020404" pitchFamily="49" charset="0"/>
                <a:cs typeface="Courier New" panose="02070309020205020404" pitchFamily="49" charset="0"/>
              </a:rPr>
              <a:t> </a:t>
            </a:r>
            <a:endParaRPr lang="en-US" sz="1400" dirty="0">
              <a:solidFill>
                <a:schemeClr val="bg1"/>
              </a:solidFill>
              <a:latin typeface="Courier New" panose="02070309020205020404" pitchFamily="49" charset="0"/>
              <a:cs typeface="Courier New" panose="02070309020205020404" pitchFamily="49" charset="0"/>
            </a:endParaRPr>
          </a:p>
          <a:p>
            <a:pPr marL="45720" indent="0">
              <a:buNone/>
            </a:pPr>
            <a:r>
              <a:rPr lang="en-US" sz="1400" dirty="0">
                <a:solidFill>
                  <a:schemeClr val="tx1">
                    <a:lumMod val="85000"/>
                  </a:schemeClr>
                </a:solidFill>
                <a:latin typeface="Courier New" panose="02070309020205020404" pitchFamily="49" charset="0"/>
                <a:cs typeface="Courier New" panose="02070309020205020404" pitchFamily="49" charset="0"/>
              </a:rPr>
              <a:t>{</a:t>
            </a:r>
          </a:p>
          <a:p>
            <a:pPr marL="45720" indent="0">
              <a:buNone/>
            </a:pPr>
            <a:r>
              <a:rPr lang="en-US" sz="1400" b="1" dirty="0">
                <a:solidFill>
                  <a:srgbClr val="00B0F0"/>
                </a:solidFill>
                <a:latin typeface="Courier New" panose="02070309020205020404" pitchFamily="49" charset="0"/>
                <a:cs typeface="Courier New" panose="02070309020205020404" pitchFamily="49" charset="0"/>
              </a:rPr>
              <a:t>   float4 </a:t>
            </a:r>
            <a:r>
              <a:rPr lang="en-US" sz="1400" dirty="0" smtClean="0">
                <a:solidFill>
                  <a:srgbClr val="93954D"/>
                </a:solidFill>
                <a:latin typeface="Courier New" panose="02070309020205020404" pitchFamily="49" charset="0"/>
                <a:cs typeface="Courier New" panose="02070309020205020404" pitchFamily="49" charset="0"/>
              </a:rPr>
              <a:t>planes</a:t>
            </a:r>
            <a:r>
              <a:rPr lang="en-US" sz="1400" dirty="0" smtClean="0">
                <a:solidFill>
                  <a:schemeClr val="tx1">
                    <a:lumMod val="85000"/>
                  </a:schemeClr>
                </a:solidFill>
                <a:latin typeface="Courier New" panose="02070309020205020404" pitchFamily="49" charset="0"/>
                <a:cs typeface="Courier New" panose="02070309020205020404" pitchFamily="49" charset="0"/>
              </a:rPr>
              <a:t>[</a:t>
            </a:r>
            <a:r>
              <a:rPr lang="en-US" sz="1400" dirty="0" smtClean="0">
                <a:solidFill>
                  <a:srgbClr val="CCFF33"/>
                </a:solidFill>
                <a:latin typeface="Courier New" panose="02070309020205020404" pitchFamily="49" charset="0"/>
                <a:cs typeface="Courier New" panose="02070309020205020404" pitchFamily="49" charset="0"/>
              </a:rPr>
              <a:t>6</a:t>
            </a:r>
            <a:r>
              <a:rPr lang="en-US" sz="1400" dirty="0">
                <a:solidFill>
                  <a:schemeClr val="tx1">
                    <a:lumMod val="85000"/>
                  </a:schemeClr>
                </a:solidFill>
                <a:latin typeface="Courier New" panose="02070309020205020404" pitchFamily="49" charset="0"/>
                <a:cs typeface="Courier New" panose="02070309020205020404" pitchFamily="49" charset="0"/>
              </a:rPr>
              <a:t>]; </a:t>
            </a:r>
            <a:r>
              <a:rPr lang="en-US" sz="1400" dirty="0">
                <a:solidFill>
                  <a:srgbClr val="00B050"/>
                </a:solidFill>
                <a:latin typeface="Courier New" panose="02070309020205020404" pitchFamily="49" charset="0"/>
                <a:cs typeface="Courier New" panose="02070309020205020404" pitchFamily="49" charset="0"/>
              </a:rPr>
              <a:t>// Groups of six planes.</a:t>
            </a:r>
          </a:p>
          <a:p>
            <a:pPr marL="45720" indent="0">
              <a:buNone/>
            </a:pPr>
            <a:r>
              <a:rPr lang="en-US" sz="1400" b="1" dirty="0">
                <a:solidFill>
                  <a:srgbClr val="00B0F0"/>
                </a:solidFill>
                <a:latin typeface="Courier New" panose="02070309020205020404" pitchFamily="49" charset="0"/>
                <a:cs typeface="Courier New" panose="02070309020205020404" pitchFamily="49" charset="0"/>
              </a:rPr>
              <a:t>   bool </a:t>
            </a:r>
            <a:r>
              <a:rPr lang="en-US" sz="1400" dirty="0" smtClean="0">
                <a:solidFill>
                  <a:srgbClr val="93954D"/>
                </a:solidFill>
                <a:latin typeface="Courier New" panose="02070309020205020404" pitchFamily="49" charset="0"/>
                <a:cs typeface="Courier New" panose="02070309020205020404" pitchFamily="49" charset="0"/>
              </a:rPr>
              <a:t>subtractive</a:t>
            </a:r>
            <a:r>
              <a:rPr lang="en-US" sz="1400" dirty="0">
                <a:solidFill>
                  <a:schemeClr val="tx1">
                    <a:lumMod val="85000"/>
                  </a:schemeClr>
                </a:solidFill>
                <a:latin typeface="Courier New" panose="02070309020205020404" pitchFamily="49" charset="0"/>
                <a:cs typeface="Courier New" panose="02070309020205020404" pitchFamily="49" charset="0"/>
              </a:rPr>
              <a:t>; </a:t>
            </a:r>
            <a:r>
              <a:rPr lang="en-US" sz="1400" dirty="0">
                <a:solidFill>
                  <a:srgbClr val="00B050"/>
                </a:solidFill>
                <a:latin typeface="Courier New" panose="02070309020205020404" pitchFamily="49" charset="0"/>
                <a:cs typeface="Courier New" panose="02070309020205020404" pitchFamily="49" charset="0"/>
              </a:rPr>
              <a:t>// Per group, specifies whether it adds or subtracts.</a:t>
            </a:r>
            <a:endParaRPr lang="en-US" sz="1400" dirty="0">
              <a:solidFill>
                <a:schemeClr val="tx1">
                  <a:lumMod val="85000"/>
                </a:schemeClr>
              </a:solidFill>
              <a:latin typeface="Courier New" panose="02070309020205020404" pitchFamily="49" charset="0"/>
              <a:cs typeface="Courier New" panose="02070309020205020404" pitchFamily="49" charset="0"/>
            </a:endParaRPr>
          </a:p>
          <a:p>
            <a:pPr marL="45720" indent="0">
              <a:buNone/>
            </a:pPr>
            <a:r>
              <a:rPr lang="en-US" sz="1400" b="1" dirty="0">
                <a:solidFill>
                  <a:srgbClr val="00B0F0"/>
                </a:solidFill>
                <a:latin typeface="Courier New" panose="02070309020205020404" pitchFamily="49" charset="0"/>
                <a:cs typeface="Courier New" panose="02070309020205020404" pitchFamily="49" charset="0"/>
              </a:rPr>
              <a:t>   bool </a:t>
            </a:r>
            <a:r>
              <a:rPr lang="en-US" sz="1400" dirty="0" smtClean="0">
                <a:solidFill>
                  <a:srgbClr val="93954D"/>
                </a:solidFill>
                <a:latin typeface="Courier New" panose="02070309020205020404" pitchFamily="49" charset="0"/>
                <a:cs typeface="Courier New" panose="02070309020205020404" pitchFamily="49" charset="0"/>
              </a:rPr>
              <a:t>finished</a:t>
            </a:r>
            <a:r>
              <a:rPr lang="en-US" sz="1400" dirty="0">
                <a:solidFill>
                  <a:schemeClr val="tx1">
                    <a:lumMod val="85000"/>
                  </a:schemeClr>
                </a:solidFill>
                <a:latin typeface="Courier New" panose="02070309020205020404" pitchFamily="49" charset="0"/>
                <a:cs typeface="Courier New" panose="02070309020205020404" pitchFamily="49" charset="0"/>
              </a:rPr>
              <a:t>; </a:t>
            </a:r>
            <a:r>
              <a:rPr lang="en-US" sz="1400" dirty="0">
                <a:solidFill>
                  <a:srgbClr val="00B050"/>
                </a:solidFill>
                <a:latin typeface="Courier New" panose="02070309020205020404" pitchFamily="49" charset="0"/>
                <a:cs typeface="Courier New" panose="02070309020205020404" pitchFamily="49" charset="0"/>
              </a:rPr>
              <a:t>// Per group, whether it should be combined with the previous.</a:t>
            </a:r>
            <a:endParaRPr lang="en-US" sz="1400" dirty="0">
              <a:solidFill>
                <a:schemeClr val="tx1">
                  <a:lumMod val="85000"/>
                </a:schemeClr>
              </a:solidFill>
              <a:latin typeface="Courier New" panose="02070309020205020404" pitchFamily="49" charset="0"/>
              <a:cs typeface="Courier New" panose="02070309020205020404" pitchFamily="49" charset="0"/>
            </a:endParaRPr>
          </a:p>
          <a:p>
            <a:pPr marL="45720" indent="0">
              <a:buNone/>
            </a:pPr>
            <a:r>
              <a:rPr lang="en-US" sz="1400" dirty="0" smtClean="0">
                <a:solidFill>
                  <a:schemeClr val="tx1">
                    <a:lumMod val="85000"/>
                  </a:schemeClr>
                </a:solidFill>
                <a:latin typeface="Courier New" panose="02070309020205020404" pitchFamily="49" charset="0"/>
                <a:cs typeface="Courier New" panose="02070309020205020404" pitchFamily="49" charset="0"/>
              </a:rPr>
              <a:t>}</a:t>
            </a:r>
          </a:p>
          <a:p>
            <a:pPr marL="45720" indent="0">
              <a:buNone/>
            </a:pPr>
            <a:r>
              <a:rPr lang="en-US" sz="1400" b="1" dirty="0" err="1">
                <a:solidFill>
                  <a:srgbClr val="00B0F0"/>
                </a:solidFill>
                <a:latin typeface="Courier New" panose="02070309020205020404" pitchFamily="49" charset="0"/>
                <a:cs typeface="Courier New" panose="02070309020205020404" pitchFamily="49" charset="0"/>
              </a:rPr>
              <a:t>struct</a:t>
            </a:r>
            <a:r>
              <a:rPr lang="en-US" sz="1400" dirty="0">
                <a:solidFill>
                  <a:schemeClr val="bg1"/>
                </a:solidFill>
                <a:latin typeface="Courier New" panose="02070309020205020404" pitchFamily="49" charset="0"/>
                <a:cs typeface="Courier New" panose="02070309020205020404" pitchFamily="49" charset="0"/>
              </a:rPr>
              <a:t> </a:t>
            </a:r>
            <a:r>
              <a:rPr lang="en-US" sz="1400" dirty="0" err="1">
                <a:solidFill>
                  <a:srgbClr val="93954D"/>
                </a:solidFill>
                <a:latin typeface="Courier New" panose="02070309020205020404" pitchFamily="49" charset="0"/>
                <a:cs typeface="Courier New" panose="02070309020205020404" pitchFamily="49" charset="0"/>
              </a:rPr>
              <a:t>GIvolume</a:t>
            </a:r>
            <a:r>
              <a:rPr lang="en-US" sz="1400" dirty="0">
                <a:solidFill>
                  <a:schemeClr val="bg1"/>
                </a:solidFill>
                <a:latin typeface="Courier New" panose="02070309020205020404" pitchFamily="49" charset="0"/>
                <a:cs typeface="Courier New" panose="02070309020205020404" pitchFamily="49" charset="0"/>
              </a:rPr>
              <a:t> </a:t>
            </a:r>
          </a:p>
          <a:p>
            <a:pPr marL="45720" indent="0">
              <a:buNone/>
            </a:pPr>
            <a:r>
              <a:rPr lang="en-US" sz="1400" dirty="0">
                <a:solidFill>
                  <a:schemeClr val="tx1">
                    <a:lumMod val="85000"/>
                  </a:schemeClr>
                </a:solidFill>
                <a:latin typeface="Courier New" panose="02070309020205020404" pitchFamily="49" charset="0"/>
                <a:cs typeface="Courier New" panose="02070309020205020404" pitchFamily="49" charset="0"/>
              </a:rPr>
              <a:t>{</a:t>
            </a:r>
          </a:p>
          <a:p>
            <a:pPr marL="45720" indent="0">
              <a:buNone/>
            </a:pPr>
            <a:r>
              <a:rPr lang="en-US" sz="1400" b="1" dirty="0">
                <a:solidFill>
                  <a:srgbClr val="00B0F0"/>
                </a:solidFill>
                <a:latin typeface="Courier New" panose="02070309020205020404" pitchFamily="49" charset="0"/>
                <a:cs typeface="Courier New" panose="02070309020205020404" pitchFamily="49" charset="0"/>
              </a:rPr>
              <a:t>   </a:t>
            </a:r>
            <a:r>
              <a:rPr lang="en-US" sz="1400" b="1" dirty="0" err="1" smtClean="0">
                <a:solidFill>
                  <a:srgbClr val="00B0F0"/>
                </a:solidFill>
                <a:latin typeface="Courier New" panose="02070309020205020404" pitchFamily="49" charset="0"/>
                <a:cs typeface="Courier New" panose="02070309020205020404" pitchFamily="49" charset="0"/>
              </a:rPr>
              <a:t>PlaneGroup</a:t>
            </a:r>
            <a:r>
              <a:rPr lang="en-US" sz="1400" b="1" dirty="0" smtClean="0">
                <a:solidFill>
                  <a:srgbClr val="00B0F0"/>
                </a:solidFill>
                <a:latin typeface="Courier New" panose="02070309020205020404" pitchFamily="49" charset="0"/>
                <a:cs typeface="Courier New" panose="02070309020205020404" pitchFamily="49" charset="0"/>
              </a:rPr>
              <a:t> </a:t>
            </a:r>
            <a:r>
              <a:rPr lang="en-US" sz="1400" dirty="0" smtClean="0">
                <a:solidFill>
                  <a:schemeClr val="tx1">
                    <a:lumMod val="85000"/>
                  </a:schemeClr>
                </a:solidFill>
                <a:latin typeface="Courier New" panose="02070309020205020404" pitchFamily="49" charset="0"/>
                <a:cs typeface="Courier New" panose="02070309020205020404" pitchFamily="49" charset="0"/>
              </a:rPr>
              <a:t>*</a:t>
            </a:r>
            <a:r>
              <a:rPr lang="en-US" sz="1400" dirty="0" smtClean="0">
                <a:solidFill>
                  <a:srgbClr val="93954D"/>
                </a:solidFill>
                <a:latin typeface="Courier New" panose="02070309020205020404" pitchFamily="49" charset="0"/>
                <a:cs typeface="Courier New" panose="02070309020205020404" pitchFamily="49" charset="0"/>
              </a:rPr>
              <a:t>groups</a:t>
            </a:r>
            <a:r>
              <a:rPr lang="en-US" sz="1400" dirty="0" smtClean="0">
                <a:solidFill>
                  <a:schemeClr val="tx1">
                    <a:lumMod val="85000"/>
                  </a:schemeClr>
                </a:solidFill>
                <a:latin typeface="Courier New" panose="02070309020205020404" pitchFamily="49" charset="0"/>
                <a:cs typeface="Courier New" panose="02070309020205020404" pitchFamily="49" charset="0"/>
              </a:rPr>
              <a:t>;</a:t>
            </a:r>
            <a:endParaRPr lang="en-US" sz="1400" dirty="0">
              <a:solidFill>
                <a:srgbClr val="00B050"/>
              </a:solidFill>
              <a:latin typeface="Courier New" panose="02070309020205020404" pitchFamily="49" charset="0"/>
              <a:cs typeface="Courier New" panose="02070309020205020404" pitchFamily="49" charset="0"/>
            </a:endParaRPr>
          </a:p>
          <a:p>
            <a:pPr marL="45720" indent="0">
              <a:buNone/>
            </a:pPr>
            <a:r>
              <a:rPr lang="en-US" sz="1400" dirty="0" smtClean="0">
                <a:solidFill>
                  <a:schemeClr val="tx1">
                    <a:lumMod val="85000"/>
                  </a:schemeClr>
                </a:solidFill>
                <a:latin typeface="Courier New" panose="02070309020205020404" pitchFamily="49" charset="0"/>
                <a:cs typeface="Courier New" panose="02070309020205020404" pitchFamily="49" charset="0"/>
              </a:rPr>
              <a:t>}</a:t>
            </a:r>
            <a:endParaRPr lang="en-US" sz="1400" dirty="0">
              <a:solidFill>
                <a:schemeClr val="tx1">
                  <a:lumMod val="85000"/>
                </a:schemeClr>
              </a:solidFill>
              <a:latin typeface="Courier New" panose="02070309020205020404" pitchFamily="49" charset="0"/>
              <a:cs typeface="Courier New" panose="02070309020205020404" pitchFamily="49" charset="0"/>
            </a:endParaRPr>
          </a:p>
          <a:p>
            <a:pPr marL="45720" indent="0">
              <a:buNone/>
            </a:pPr>
            <a:endParaRPr lang="en-US" sz="1400" dirty="0">
              <a:solidFill>
                <a:schemeClr val="tx1">
                  <a:lumMod val="85000"/>
                </a:schemeClr>
              </a:solidFill>
              <a:latin typeface="Courier New" panose="02070309020205020404" pitchFamily="49" charset="0"/>
              <a:cs typeface="Courier New" panose="02070309020205020404" pitchFamily="49" charset="0"/>
            </a:endParaRPr>
          </a:p>
          <a:p>
            <a:pPr marL="45720" indent="0">
              <a:buNone/>
            </a:pPr>
            <a:r>
              <a:rPr lang="en-US" sz="1400" dirty="0">
                <a:solidFill>
                  <a:srgbClr val="00B050"/>
                </a:solidFill>
                <a:latin typeface="Courier New" panose="02070309020205020404" pitchFamily="49" charset="0"/>
                <a:cs typeface="Courier New" panose="02070309020205020404" pitchFamily="49" charset="0"/>
              </a:rPr>
              <a:t>// Blends, or “feather”, are pre-multiplied into the plane definition.</a:t>
            </a:r>
          </a:p>
          <a:p>
            <a:pPr marL="45720" indent="0">
              <a:buNone/>
            </a:pPr>
            <a:r>
              <a:rPr lang="en-US" sz="1400" dirty="0" smtClean="0">
                <a:solidFill>
                  <a:srgbClr val="93954D"/>
                </a:solidFill>
                <a:latin typeface="Courier New" panose="02070309020205020404" pitchFamily="49" charset="0"/>
                <a:cs typeface="Courier New" panose="02070309020205020404" pitchFamily="49" charset="0"/>
              </a:rPr>
              <a:t>planes</a:t>
            </a:r>
            <a:r>
              <a:rPr lang="en-US" sz="1400" dirty="0" smtClean="0">
                <a:solidFill>
                  <a:schemeClr val="tx1">
                    <a:lumMod val="85000"/>
                  </a:schemeClr>
                </a:solidFill>
                <a:latin typeface="Courier New" panose="02070309020205020404" pitchFamily="49" charset="0"/>
                <a:cs typeface="Courier New" panose="02070309020205020404" pitchFamily="49" charset="0"/>
              </a:rPr>
              <a:t>[</a:t>
            </a:r>
            <a:r>
              <a:rPr lang="en-US" sz="1400" dirty="0" err="1" smtClean="0">
                <a:solidFill>
                  <a:srgbClr val="93954D"/>
                </a:solidFill>
                <a:latin typeface="Courier New" panose="02070309020205020404" pitchFamily="49" charset="0"/>
                <a:cs typeface="Courier New" panose="02070309020205020404" pitchFamily="49" charset="0"/>
              </a:rPr>
              <a:t>i</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dirty="0">
                <a:solidFill>
                  <a:schemeClr val="accent4">
                    <a:lumMod val="60000"/>
                    <a:lumOff val="40000"/>
                  </a:schemeClr>
                </a:solidFill>
                <a:latin typeface="Courier New" panose="02070309020205020404" pitchFamily="49" charset="0"/>
                <a:cs typeface="Courier New" panose="02070309020205020404" pitchFamily="49" charset="0"/>
              </a:rPr>
              <a:t>xyz</a:t>
            </a:r>
            <a:r>
              <a:rPr lang="en-US" sz="1400" dirty="0">
                <a:solidFill>
                  <a:srgbClr val="00B05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dirty="0">
                <a:solidFill>
                  <a:srgbClr val="00B050"/>
                </a:solidFill>
                <a:latin typeface="Courier New" panose="02070309020205020404" pitchFamily="49" charset="0"/>
                <a:cs typeface="Courier New" panose="02070309020205020404" pitchFamily="49" charset="0"/>
              </a:rPr>
              <a:t> </a:t>
            </a:r>
            <a:r>
              <a:rPr lang="en-US" sz="1400" dirty="0" err="1">
                <a:solidFill>
                  <a:srgbClr val="93954D"/>
                </a:solidFill>
                <a:latin typeface="Courier New" panose="02070309020205020404" pitchFamily="49" charset="0"/>
                <a:cs typeface="Courier New" panose="02070309020205020404" pitchFamily="49" charset="0"/>
              </a:rPr>
              <a:t>planeNormal</a:t>
            </a:r>
            <a:r>
              <a:rPr lang="en-US" sz="1400" dirty="0">
                <a:solidFill>
                  <a:schemeClr val="tx1">
                    <a:lumMod val="85000"/>
                  </a:schemeClr>
                </a:solidFill>
                <a:latin typeface="Courier New" panose="02070309020205020404" pitchFamily="49" charset="0"/>
                <a:cs typeface="Courier New" panose="02070309020205020404" pitchFamily="49" charset="0"/>
              </a:rPr>
              <a:t>;</a:t>
            </a:r>
            <a:endParaRPr lang="en-US" sz="1400" dirty="0">
              <a:solidFill>
                <a:srgbClr val="00B050"/>
              </a:solidFill>
              <a:latin typeface="Courier New" panose="02070309020205020404" pitchFamily="49" charset="0"/>
              <a:cs typeface="Courier New" panose="02070309020205020404" pitchFamily="49" charset="0"/>
            </a:endParaRPr>
          </a:p>
          <a:p>
            <a:pPr marL="45720" indent="0">
              <a:buNone/>
            </a:pPr>
            <a:r>
              <a:rPr lang="en-US" sz="1400" dirty="0">
                <a:solidFill>
                  <a:srgbClr val="93954D"/>
                </a:solidFill>
                <a:latin typeface="Courier New" panose="02070309020205020404" pitchFamily="49" charset="0"/>
                <a:cs typeface="Courier New" panose="02070309020205020404" pitchFamily="49" charset="0"/>
              </a:rPr>
              <a:t>planes</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dirty="0" err="1">
                <a:solidFill>
                  <a:srgbClr val="93954D"/>
                </a:solidFill>
                <a:latin typeface="Courier New" panose="02070309020205020404" pitchFamily="49" charset="0"/>
                <a:cs typeface="Courier New" panose="02070309020205020404" pitchFamily="49" charset="0"/>
              </a:rPr>
              <a:t>i</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dirty="0">
                <a:solidFill>
                  <a:schemeClr val="accent4">
                    <a:lumMod val="60000"/>
                    <a:lumOff val="40000"/>
                  </a:schemeClr>
                </a:solidFill>
                <a:latin typeface="Courier New" panose="02070309020205020404" pitchFamily="49" charset="0"/>
                <a:cs typeface="Courier New" panose="02070309020205020404" pitchFamily="49" charset="0"/>
              </a:rPr>
              <a:t>w</a:t>
            </a:r>
            <a:r>
              <a:rPr lang="en-US" sz="1400" dirty="0">
                <a:solidFill>
                  <a:srgbClr val="00B05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dirty="0">
                <a:solidFill>
                  <a:srgbClr val="00B050"/>
                </a:solidFill>
                <a:latin typeface="Courier New" panose="02070309020205020404" pitchFamily="49" charset="0"/>
                <a:cs typeface="Courier New" panose="02070309020205020404" pitchFamily="49" charset="0"/>
              </a:rPr>
              <a:t> </a:t>
            </a:r>
            <a:r>
              <a:rPr lang="en-US" sz="1400" dirty="0" err="1">
                <a:solidFill>
                  <a:srgbClr val="93954D"/>
                </a:solidFill>
                <a:latin typeface="Courier New" panose="02070309020205020404" pitchFamily="49" charset="0"/>
                <a:cs typeface="Courier New" panose="02070309020205020404" pitchFamily="49" charset="0"/>
              </a:rPr>
              <a:t>planeOffset</a:t>
            </a:r>
            <a:r>
              <a:rPr lang="en-US" sz="1400" dirty="0">
                <a:solidFill>
                  <a:schemeClr val="tx1">
                    <a:lumMod val="85000"/>
                  </a:schemeClr>
                </a:solidFill>
                <a:latin typeface="Courier New" panose="02070309020205020404" pitchFamily="49" charset="0"/>
                <a:cs typeface="Courier New" panose="02070309020205020404" pitchFamily="49" charset="0"/>
              </a:rPr>
              <a:t>;</a:t>
            </a:r>
            <a:endParaRPr lang="en-US" sz="1400" dirty="0">
              <a:solidFill>
                <a:srgbClr val="00B050"/>
              </a:solidFill>
              <a:latin typeface="Courier New" panose="02070309020205020404" pitchFamily="49" charset="0"/>
              <a:cs typeface="Courier New" panose="02070309020205020404" pitchFamily="49" charset="0"/>
            </a:endParaRPr>
          </a:p>
          <a:p>
            <a:pPr marL="45720" indent="0">
              <a:buNone/>
            </a:pPr>
            <a:r>
              <a:rPr lang="en-US" sz="1400" dirty="0">
                <a:solidFill>
                  <a:srgbClr val="93954D"/>
                </a:solidFill>
                <a:latin typeface="Courier New" panose="02070309020205020404" pitchFamily="49" charset="0"/>
                <a:cs typeface="Courier New" panose="02070309020205020404" pitchFamily="49" charset="0"/>
              </a:rPr>
              <a:t>planes</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dirty="0" err="1">
                <a:solidFill>
                  <a:srgbClr val="93954D"/>
                </a:solidFill>
                <a:latin typeface="Courier New" panose="02070309020205020404" pitchFamily="49" charset="0"/>
                <a:cs typeface="Courier New" panose="02070309020205020404" pitchFamily="49" charset="0"/>
              </a:rPr>
              <a:t>i</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dirty="0">
                <a:solidFill>
                  <a:srgbClr val="00B050"/>
                </a:solidFill>
                <a:latin typeface="Courier New" panose="02070309020205020404" pitchFamily="49" charset="0"/>
                <a:cs typeface="Courier New" panose="02070309020205020404" pitchFamily="49" charset="0"/>
              </a:rPr>
              <a:t> </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dirty="0">
                <a:solidFill>
                  <a:srgbClr val="00B050"/>
                </a:solidFill>
                <a:latin typeface="Courier New" panose="02070309020205020404" pitchFamily="49" charset="0"/>
                <a:cs typeface="Courier New" panose="02070309020205020404" pitchFamily="49" charset="0"/>
              </a:rPr>
              <a:t> </a:t>
            </a:r>
            <a:r>
              <a:rPr lang="en-US" sz="1400" dirty="0" err="1">
                <a:solidFill>
                  <a:srgbClr val="93954D"/>
                </a:solidFill>
                <a:latin typeface="Courier New" panose="02070309020205020404" pitchFamily="49" charset="0"/>
                <a:cs typeface="Courier New" panose="02070309020205020404" pitchFamily="49" charset="0"/>
              </a:rPr>
              <a:t>blendWidth</a:t>
            </a:r>
            <a:r>
              <a:rPr lang="en-US" sz="1400" dirty="0">
                <a:solidFill>
                  <a:schemeClr val="tx1">
                    <a:lumMod val="85000"/>
                  </a:schemeClr>
                </a:solidFill>
                <a:latin typeface="Courier New" panose="02070309020205020404" pitchFamily="49" charset="0"/>
                <a:cs typeface="Courier New" panose="02070309020205020404" pitchFamily="49" charset="0"/>
              </a:rPr>
              <a:t>;</a:t>
            </a:r>
            <a:r>
              <a:rPr lang="en-US" sz="1400" dirty="0">
                <a:solidFill>
                  <a:srgbClr val="00B050"/>
                </a:solidFill>
                <a:latin typeface="Courier New" panose="02070309020205020404" pitchFamily="49" charset="0"/>
                <a:cs typeface="Courier New" panose="02070309020205020404" pitchFamily="49" charset="0"/>
              </a:rPr>
              <a:t> // Blend width is a scalar for how wide the blend is.</a:t>
            </a:r>
            <a:endParaRPr lang="en-US" sz="1400" dirty="0">
              <a:solidFill>
                <a:schemeClr val="tx1">
                  <a:lumMod val="85000"/>
                </a:schemeClr>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772660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Size?</a:t>
            </a:r>
            <a:endParaRPr lang="en-US" dirty="0"/>
          </a:p>
        </p:txBody>
      </p:sp>
      <p:sp>
        <p:nvSpPr>
          <p:cNvPr id="3" name="Content Placeholder 2"/>
          <p:cNvSpPr>
            <a:spLocks noGrp="1"/>
          </p:cNvSpPr>
          <p:nvPr>
            <p:ph idx="1"/>
          </p:nvPr>
        </p:nvSpPr>
        <p:spPr/>
        <p:txBody>
          <a:bodyPr>
            <a:normAutofit/>
          </a:bodyPr>
          <a:lstStyle/>
          <a:p>
            <a:pPr marL="45720" indent="0" algn="ctr">
              <a:buNone/>
            </a:pPr>
            <a:r>
              <a:rPr lang="en-US" sz="3600" dirty="0" smtClean="0"/>
              <a:t>[6]+[6+6+…?</a:t>
            </a:r>
          </a:p>
          <a:p>
            <a:pPr marL="45720" indent="0" algn="ctr">
              <a:buNone/>
            </a:pPr>
            <a:endParaRPr lang="en-US" sz="3600" dirty="0" smtClean="0"/>
          </a:p>
          <a:p>
            <a:pPr marL="45720" indent="0" algn="ctr">
              <a:buNone/>
            </a:pPr>
            <a:r>
              <a:rPr lang="en-US" sz="3600" dirty="0" smtClean="0"/>
              <a:t>[6]+[4+4+...?</a:t>
            </a:r>
          </a:p>
          <a:p>
            <a:pPr marL="45720" indent="0" algn="ctr">
              <a:buNone/>
            </a:pPr>
            <a:endParaRPr lang="en-US" sz="3600" dirty="0"/>
          </a:p>
          <a:p>
            <a:pPr marL="45720" indent="0" algn="ctr">
              <a:buNone/>
            </a:pPr>
            <a:r>
              <a:rPr lang="en-US" sz="3600" dirty="0" smtClean="0"/>
              <a:t>[4]+[4+4+…?</a:t>
            </a:r>
          </a:p>
          <a:p>
            <a:pPr marL="45720" indent="0" algn="ctr">
              <a:buNone/>
            </a:pPr>
            <a:endParaRPr lang="en-US" sz="3600" dirty="0"/>
          </a:p>
          <a:p>
            <a:pPr marL="45720" indent="0" algn="ctr">
              <a:buNone/>
            </a:pPr>
            <a:r>
              <a:rPr lang="en-US" sz="3600" dirty="0" smtClean="0"/>
              <a:t>[8]+[2+2+…?</a:t>
            </a:r>
            <a:endParaRPr lang="en-US" sz="3600" dirty="0"/>
          </a:p>
        </p:txBody>
      </p:sp>
    </p:spTree>
    <p:extLst>
      <p:ext uri="{BB962C8B-B14F-4D97-AF65-F5344CB8AC3E}">
        <p14:creationId xmlns:p14="http://schemas.microsoft.com/office/powerpoint/2010/main" val="41244312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Shader</a:t>
            </a:r>
            <a:r>
              <a:rPr lang="en-US" dirty="0"/>
              <a:t> Example</a:t>
            </a:r>
          </a:p>
        </p:txBody>
      </p:sp>
      <p:sp>
        <p:nvSpPr>
          <p:cNvPr id="3" name="Content Placeholder 2"/>
          <p:cNvSpPr>
            <a:spLocks noGrp="1"/>
          </p:cNvSpPr>
          <p:nvPr>
            <p:ph idx="1"/>
          </p:nvPr>
        </p:nvSpPr>
        <p:spPr>
          <a:solidFill>
            <a:schemeClr val="bg1">
              <a:lumMod val="85000"/>
              <a:lumOff val="15000"/>
            </a:schemeClr>
          </a:solidFill>
          <a:ln w="25400">
            <a:solidFill>
              <a:schemeClr val="accent2"/>
            </a:solidFill>
          </a:ln>
          <a:scene3d>
            <a:camera prst="orthographicFront"/>
            <a:lightRig rig="threePt" dir="t"/>
          </a:scene3d>
          <a:sp3d>
            <a:bevelT/>
          </a:sp3d>
        </p:spPr>
        <p:txBody>
          <a:bodyPr>
            <a:normAutofit fontScale="70000" lnSpcReduction="20000"/>
          </a:bodyPr>
          <a:lstStyle/>
          <a:p>
            <a:pPr marL="45720" indent="0">
              <a:buNone/>
            </a:pPr>
            <a:r>
              <a:rPr lang="en-US" dirty="0">
                <a:solidFill>
                  <a:srgbClr val="93954D"/>
                </a:solidFill>
                <a:latin typeface="Courier New" panose="02070309020205020404" pitchFamily="49" charset="0"/>
                <a:cs typeface="Courier New" panose="02070309020205020404" pitchFamily="49" charset="0"/>
              </a:rPr>
              <a:t>attenuation</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tx1">
                    <a:lumMod val="85000"/>
                  </a:schemeClr>
                </a:solidFill>
                <a:latin typeface="Courier New" panose="02070309020205020404" pitchFamily="49" charset="0"/>
                <a:cs typeface="Courier New" panose="02070309020205020404" pitchFamily="49" charset="0"/>
              </a:rPr>
              <a:t>= </a:t>
            </a:r>
            <a:r>
              <a:rPr lang="en-US" dirty="0">
                <a:solidFill>
                  <a:srgbClr val="CCFF33"/>
                </a:solidFill>
                <a:latin typeface="Courier New" panose="02070309020205020404" pitchFamily="49" charset="0"/>
                <a:cs typeface="Courier New" panose="02070309020205020404" pitchFamily="49" charset="0"/>
              </a:rPr>
              <a:t>0</a:t>
            </a:r>
            <a:r>
              <a:rPr lang="en-US" dirty="0">
                <a:solidFill>
                  <a:schemeClr val="tx1">
                    <a:lumMod val="85000"/>
                  </a:schemeClr>
                </a:solidFill>
                <a:latin typeface="Courier New" panose="02070309020205020404" pitchFamily="49" charset="0"/>
                <a:cs typeface="Courier New" panose="02070309020205020404" pitchFamily="49" charset="0"/>
              </a:rPr>
              <a:t>;</a:t>
            </a:r>
          </a:p>
          <a:p>
            <a:pPr marL="45720" indent="0">
              <a:buNone/>
            </a:pPr>
            <a:r>
              <a:rPr lang="en-US" dirty="0" err="1">
                <a:solidFill>
                  <a:srgbClr val="93954D"/>
                </a:solidFill>
                <a:latin typeface="Courier New" panose="02070309020205020404" pitchFamily="49" charset="0"/>
                <a:cs typeface="Courier New" panose="02070309020205020404" pitchFamily="49" charset="0"/>
              </a:rPr>
              <a:t>groupAtten</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tx1">
                    <a:lumMod val="85000"/>
                  </a:schemeClr>
                </a:solidFill>
                <a:latin typeface="Courier New" panose="02070309020205020404" pitchFamily="49" charset="0"/>
                <a:cs typeface="Courier New" panose="02070309020205020404" pitchFamily="49" charset="0"/>
              </a:rPr>
              <a:t>= </a:t>
            </a:r>
            <a:r>
              <a:rPr lang="en-US" dirty="0">
                <a:solidFill>
                  <a:srgbClr val="CCFF33"/>
                </a:solidFill>
                <a:latin typeface="Courier New" panose="02070309020205020404" pitchFamily="49" charset="0"/>
                <a:cs typeface="Courier New" panose="02070309020205020404" pitchFamily="49" charset="0"/>
              </a:rPr>
              <a:t>1</a:t>
            </a:r>
            <a:r>
              <a:rPr lang="en-US" dirty="0">
                <a:solidFill>
                  <a:schemeClr val="tx1">
                    <a:lumMod val="85000"/>
                  </a:schemeClr>
                </a:solidFill>
                <a:latin typeface="Courier New" panose="02070309020205020404" pitchFamily="49" charset="0"/>
                <a:cs typeface="Courier New" panose="02070309020205020404" pitchFamily="49" charset="0"/>
              </a:rPr>
              <a:t>;</a:t>
            </a:r>
          </a:p>
          <a:p>
            <a:pPr marL="45720" indent="0">
              <a:buNone/>
            </a:pPr>
            <a:r>
              <a:rPr lang="en-US" b="1" dirty="0">
                <a:solidFill>
                  <a:srgbClr val="00B0F0"/>
                </a:solidFill>
                <a:latin typeface="Courier New" panose="02070309020205020404" pitchFamily="49" charset="0"/>
                <a:cs typeface="Courier New" panose="02070309020205020404" pitchFamily="49" charset="0"/>
              </a:rPr>
              <a:t>for</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b="1" dirty="0" err="1">
                <a:solidFill>
                  <a:srgbClr val="00B0F0"/>
                </a:solidFill>
                <a:latin typeface="Courier New" panose="02070309020205020404" pitchFamily="49" charset="0"/>
                <a:cs typeface="Courier New" panose="02070309020205020404" pitchFamily="49" charset="0"/>
              </a:rPr>
              <a:t>int</a:t>
            </a:r>
            <a:r>
              <a:rPr lang="en-US" dirty="0">
                <a:solidFill>
                  <a:schemeClr val="bg1"/>
                </a:solidFill>
                <a:latin typeface="Courier New" panose="02070309020205020404" pitchFamily="49" charset="0"/>
                <a:cs typeface="Courier New" panose="02070309020205020404" pitchFamily="49" charset="0"/>
              </a:rPr>
              <a:t> </a:t>
            </a:r>
            <a:r>
              <a:rPr lang="en-US" dirty="0">
                <a:solidFill>
                  <a:srgbClr val="93954D"/>
                </a:solidFill>
                <a:latin typeface="Courier New" panose="02070309020205020404" pitchFamily="49" charset="0"/>
                <a:cs typeface="Courier New" panose="02070309020205020404" pitchFamily="49" charset="0"/>
              </a:rPr>
              <a:t>group</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CCFF33"/>
                </a:solidFill>
                <a:latin typeface="Courier New" panose="02070309020205020404" pitchFamily="49" charset="0"/>
                <a:cs typeface="Courier New" panose="02070309020205020404" pitchFamily="49" charset="0"/>
              </a:rPr>
              <a:t> 0</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rgbClr val="93954D"/>
                </a:solidFill>
                <a:latin typeface="Courier New" panose="02070309020205020404" pitchFamily="49" charset="0"/>
                <a:cs typeface="Courier New" panose="02070309020205020404" pitchFamily="49" charset="0"/>
              </a:rPr>
              <a:t>group</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tx1">
                    <a:lumMod val="85000"/>
                  </a:schemeClr>
                </a:solidFill>
                <a:latin typeface="Courier New" panose="02070309020205020404" pitchFamily="49" charset="0"/>
                <a:cs typeface="Courier New" panose="02070309020205020404" pitchFamily="49" charset="0"/>
              </a:rPr>
              <a:t>&lt;</a:t>
            </a:r>
            <a:r>
              <a:rPr lang="en-US" dirty="0">
                <a:solidFill>
                  <a:schemeClr val="bg1"/>
                </a:solidFill>
                <a:latin typeface="Courier New" panose="02070309020205020404" pitchFamily="49" charset="0"/>
                <a:cs typeface="Courier New" panose="02070309020205020404" pitchFamily="49" charset="0"/>
              </a:rPr>
              <a:t> </a:t>
            </a:r>
            <a:r>
              <a:rPr lang="en-US" dirty="0" err="1">
                <a:solidFill>
                  <a:srgbClr val="93954D"/>
                </a:solidFill>
                <a:latin typeface="Courier New" panose="02070309020205020404" pitchFamily="49" charset="0"/>
                <a:cs typeface="Courier New" panose="02070309020205020404" pitchFamily="49" charset="0"/>
              </a:rPr>
              <a:t>numGroups</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rgbClr val="93954D"/>
                </a:solidFill>
                <a:latin typeface="Courier New" panose="02070309020205020404" pitchFamily="49" charset="0"/>
                <a:cs typeface="Courier New" panose="02070309020205020404" pitchFamily="49" charset="0"/>
              </a:rPr>
              <a:t>group</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p>
          <a:p>
            <a:pPr marL="45720" indent="0">
              <a:buNone/>
            </a:pPr>
            <a:r>
              <a:rPr lang="en-US" dirty="0">
                <a:solidFill>
                  <a:schemeClr val="tx1">
                    <a:lumMod val="85000"/>
                  </a:schemeClr>
                </a:solidFill>
                <a:latin typeface="Courier New" panose="02070309020205020404" pitchFamily="49" charset="0"/>
                <a:cs typeface="Courier New" panose="02070309020205020404" pitchFamily="49" charset="0"/>
              </a:rPr>
              <a:t>{</a:t>
            </a:r>
          </a:p>
          <a:p>
            <a:pPr marL="45720" indent="0">
              <a:buNone/>
            </a:pPr>
            <a:r>
              <a:rPr lang="en-US" dirty="0">
                <a:solidFill>
                  <a:srgbClr val="93954D"/>
                </a:solidFill>
                <a:latin typeface="Courier New" panose="02070309020205020404" pitchFamily="49" charset="0"/>
                <a:cs typeface="Courier New" panose="02070309020205020404" pitchFamily="49" charset="0"/>
              </a:rPr>
              <a:t>   </a:t>
            </a:r>
            <a:r>
              <a:rPr lang="en-US" dirty="0" err="1">
                <a:solidFill>
                  <a:srgbClr val="93954D"/>
                </a:solidFill>
                <a:latin typeface="Courier New" panose="02070309020205020404" pitchFamily="49" charset="0"/>
                <a:cs typeface="Courier New" panose="02070309020205020404" pitchFamily="49" charset="0"/>
              </a:rPr>
              <a:t>groupAtten</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accent4">
                    <a:lumMod val="60000"/>
                    <a:lumOff val="40000"/>
                  </a:schemeClr>
                </a:solidFill>
                <a:latin typeface="Courier New" panose="02070309020205020404" pitchFamily="49" charset="0"/>
                <a:cs typeface="Courier New" panose="02070309020205020404" pitchFamily="49" charset="0"/>
              </a:rPr>
              <a:t>saturate</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accent4">
                    <a:lumMod val="60000"/>
                    <a:lumOff val="40000"/>
                  </a:schemeClr>
                </a:solidFill>
                <a:latin typeface="Courier New" panose="02070309020205020404" pitchFamily="49" charset="0"/>
                <a:cs typeface="Courier New" panose="02070309020205020404" pitchFamily="49" charset="0"/>
              </a:rPr>
              <a:t>dot</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rgbClr val="93954D"/>
                </a:solidFill>
                <a:latin typeface="Courier New" panose="02070309020205020404" pitchFamily="49" charset="0"/>
                <a:cs typeface="Courier New" panose="02070309020205020404" pitchFamily="49" charset="0"/>
              </a:rPr>
              <a:t>planes</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93954D"/>
                </a:solidFill>
                <a:latin typeface="Courier New" panose="02070309020205020404" pitchFamily="49" charset="0"/>
                <a:cs typeface="Courier New" panose="02070309020205020404" pitchFamily="49" charset="0"/>
              </a:rPr>
              <a:t>group</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CCFF33"/>
                </a:solidFill>
                <a:latin typeface="Courier New" panose="02070309020205020404" pitchFamily="49" charset="0"/>
                <a:cs typeface="Courier New" panose="02070309020205020404" pitchFamily="49" charset="0"/>
              </a:rPr>
              <a:t>0</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tx2"/>
                </a:solidFill>
                <a:latin typeface="Courier New" panose="02070309020205020404" pitchFamily="49" charset="0"/>
                <a:cs typeface="Courier New" panose="02070309020205020404" pitchFamily="49" charset="0"/>
              </a:rPr>
              <a:t>xyz</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err="1">
                <a:solidFill>
                  <a:srgbClr val="93954D"/>
                </a:solidFill>
                <a:latin typeface="Courier New" panose="02070309020205020404" pitchFamily="49" charset="0"/>
                <a:cs typeface="Courier New" panose="02070309020205020404" pitchFamily="49" charset="0"/>
              </a:rPr>
              <a:t>pos</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tx1">
                    <a:lumMod val="85000"/>
                  </a:schemeClr>
                </a:solidFill>
                <a:latin typeface="Courier New" panose="02070309020205020404" pitchFamily="49" charset="0"/>
                <a:cs typeface="Courier New" panose="02070309020205020404" pitchFamily="49" charset="0"/>
              </a:rPr>
              <a:t>) +</a:t>
            </a:r>
            <a:r>
              <a:rPr lang="en-US" dirty="0">
                <a:solidFill>
                  <a:schemeClr val="bg1"/>
                </a:solidFill>
                <a:latin typeface="Courier New" panose="02070309020205020404" pitchFamily="49" charset="0"/>
                <a:cs typeface="Courier New" panose="02070309020205020404" pitchFamily="49" charset="0"/>
              </a:rPr>
              <a:t> </a:t>
            </a:r>
            <a:r>
              <a:rPr lang="en-US" dirty="0">
                <a:solidFill>
                  <a:srgbClr val="93954D"/>
                </a:solidFill>
                <a:latin typeface="Courier New" panose="02070309020205020404" pitchFamily="49" charset="0"/>
                <a:cs typeface="Courier New" panose="02070309020205020404" pitchFamily="49" charset="0"/>
              </a:rPr>
              <a:t>planes</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93954D"/>
                </a:solidFill>
                <a:latin typeface="Courier New" panose="02070309020205020404" pitchFamily="49" charset="0"/>
                <a:cs typeface="Courier New" panose="02070309020205020404" pitchFamily="49" charset="0"/>
              </a:rPr>
              <a:t>group</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CCFF33"/>
                </a:solidFill>
                <a:latin typeface="Courier New" panose="02070309020205020404" pitchFamily="49" charset="0"/>
                <a:cs typeface="Courier New" panose="02070309020205020404" pitchFamily="49" charset="0"/>
              </a:rPr>
              <a:t>0</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tx2"/>
                </a:solidFill>
                <a:latin typeface="Courier New" panose="02070309020205020404" pitchFamily="49" charset="0"/>
                <a:cs typeface="Courier New" panose="02070309020205020404" pitchFamily="49" charset="0"/>
              </a:rPr>
              <a:t>w</a:t>
            </a:r>
            <a:r>
              <a:rPr lang="en-US" dirty="0">
                <a:solidFill>
                  <a:schemeClr val="tx1">
                    <a:lumMod val="85000"/>
                  </a:schemeClr>
                </a:solidFill>
                <a:latin typeface="Courier New" panose="02070309020205020404" pitchFamily="49" charset="0"/>
                <a:cs typeface="Courier New" panose="02070309020205020404" pitchFamily="49" charset="0"/>
              </a:rPr>
              <a:t> );</a:t>
            </a:r>
          </a:p>
          <a:p>
            <a:pPr marL="45720" indent="0">
              <a:buNone/>
            </a:pPr>
            <a:r>
              <a:rPr lang="en-US" dirty="0">
                <a:solidFill>
                  <a:srgbClr val="93954D"/>
                </a:solidFill>
                <a:latin typeface="Courier New" panose="02070309020205020404" pitchFamily="49" charset="0"/>
                <a:cs typeface="Courier New" panose="02070309020205020404" pitchFamily="49" charset="0"/>
              </a:rPr>
              <a:t>   </a:t>
            </a:r>
            <a:r>
              <a:rPr lang="en-US" dirty="0" err="1">
                <a:solidFill>
                  <a:srgbClr val="93954D"/>
                </a:solidFill>
                <a:latin typeface="Courier New" panose="02070309020205020404" pitchFamily="49" charset="0"/>
                <a:cs typeface="Courier New" panose="02070309020205020404" pitchFamily="49" charset="0"/>
              </a:rPr>
              <a:t>groupAtten</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accent4">
                    <a:lumMod val="60000"/>
                    <a:lumOff val="40000"/>
                  </a:schemeClr>
                </a:solidFill>
                <a:latin typeface="Courier New" panose="02070309020205020404" pitchFamily="49" charset="0"/>
                <a:cs typeface="Courier New" panose="02070309020205020404" pitchFamily="49" charset="0"/>
              </a:rPr>
              <a:t>saturate</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accent4">
                    <a:lumMod val="60000"/>
                    <a:lumOff val="40000"/>
                  </a:schemeClr>
                </a:solidFill>
                <a:latin typeface="Courier New" panose="02070309020205020404" pitchFamily="49" charset="0"/>
                <a:cs typeface="Courier New" panose="02070309020205020404" pitchFamily="49" charset="0"/>
              </a:rPr>
              <a:t>dot</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rgbClr val="93954D"/>
                </a:solidFill>
                <a:latin typeface="Courier New" panose="02070309020205020404" pitchFamily="49" charset="0"/>
                <a:cs typeface="Courier New" panose="02070309020205020404" pitchFamily="49" charset="0"/>
              </a:rPr>
              <a:t>planes</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93954D"/>
                </a:solidFill>
                <a:latin typeface="Courier New" panose="02070309020205020404" pitchFamily="49" charset="0"/>
                <a:cs typeface="Courier New" panose="02070309020205020404" pitchFamily="49" charset="0"/>
              </a:rPr>
              <a:t>group</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CCFF33"/>
                </a:solidFill>
                <a:latin typeface="Courier New" panose="02070309020205020404" pitchFamily="49" charset="0"/>
                <a:cs typeface="Courier New" panose="02070309020205020404" pitchFamily="49" charset="0"/>
              </a:rPr>
              <a:t>1</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tx2"/>
                </a:solidFill>
                <a:latin typeface="Courier New" panose="02070309020205020404" pitchFamily="49" charset="0"/>
                <a:cs typeface="Courier New" panose="02070309020205020404" pitchFamily="49" charset="0"/>
              </a:rPr>
              <a:t>xyz</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err="1">
                <a:solidFill>
                  <a:srgbClr val="93954D"/>
                </a:solidFill>
                <a:latin typeface="Courier New" panose="02070309020205020404" pitchFamily="49" charset="0"/>
                <a:cs typeface="Courier New" panose="02070309020205020404" pitchFamily="49" charset="0"/>
              </a:rPr>
              <a:t>pos</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tx1">
                    <a:lumMod val="85000"/>
                  </a:schemeClr>
                </a:solidFill>
                <a:latin typeface="Courier New" panose="02070309020205020404" pitchFamily="49" charset="0"/>
                <a:cs typeface="Courier New" panose="02070309020205020404" pitchFamily="49" charset="0"/>
              </a:rPr>
              <a:t>) +</a:t>
            </a:r>
            <a:r>
              <a:rPr lang="en-US" dirty="0">
                <a:solidFill>
                  <a:schemeClr val="bg1"/>
                </a:solidFill>
                <a:latin typeface="Courier New" panose="02070309020205020404" pitchFamily="49" charset="0"/>
                <a:cs typeface="Courier New" panose="02070309020205020404" pitchFamily="49" charset="0"/>
              </a:rPr>
              <a:t> </a:t>
            </a:r>
            <a:r>
              <a:rPr lang="en-US" dirty="0">
                <a:solidFill>
                  <a:srgbClr val="93954D"/>
                </a:solidFill>
                <a:latin typeface="Courier New" panose="02070309020205020404" pitchFamily="49" charset="0"/>
                <a:cs typeface="Courier New" panose="02070309020205020404" pitchFamily="49" charset="0"/>
              </a:rPr>
              <a:t>planes</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93954D"/>
                </a:solidFill>
                <a:latin typeface="Courier New" panose="02070309020205020404" pitchFamily="49" charset="0"/>
                <a:cs typeface="Courier New" panose="02070309020205020404" pitchFamily="49" charset="0"/>
              </a:rPr>
              <a:t>group</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CCFF33"/>
                </a:solidFill>
                <a:latin typeface="Courier New" panose="02070309020205020404" pitchFamily="49" charset="0"/>
                <a:cs typeface="Courier New" panose="02070309020205020404" pitchFamily="49" charset="0"/>
              </a:rPr>
              <a:t>1</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tx2"/>
                </a:solidFill>
                <a:latin typeface="Courier New" panose="02070309020205020404" pitchFamily="49" charset="0"/>
                <a:cs typeface="Courier New" panose="02070309020205020404" pitchFamily="49" charset="0"/>
              </a:rPr>
              <a:t>w</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tx1">
                    <a:lumMod val="85000"/>
                  </a:schemeClr>
                </a:solidFill>
                <a:latin typeface="Courier New" panose="02070309020205020404" pitchFamily="49" charset="0"/>
                <a:cs typeface="Courier New" panose="02070309020205020404" pitchFamily="49" charset="0"/>
              </a:rPr>
              <a:t>);</a:t>
            </a:r>
            <a:endParaRPr lang="en-US" dirty="0">
              <a:solidFill>
                <a:schemeClr val="bg1"/>
              </a:solidFill>
              <a:latin typeface="Courier New" panose="02070309020205020404" pitchFamily="49" charset="0"/>
              <a:cs typeface="Courier New" panose="02070309020205020404" pitchFamily="49" charset="0"/>
            </a:endParaRPr>
          </a:p>
          <a:p>
            <a:pPr marL="45720" indent="0">
              <a:buNone/>
            </a:pPr>
            <a:r>
              <a:rPr lang="en-US" dirty="0">
                <a:solidFill>
                  <a:srgbClr val="93954D"/>
                </a:solidFill>
                <a:latin typeface="Courier New" panose="02070309020205020404" pitchFamily="49" charset="0"/>
                <a:cs typeface="Courier New" panose="02070309020205020404" pitchFamily="49" charset="0"/>
              </a:rPr>
              <a:t>   </a:t>
            </a:r>
            <a:r>
              <a:rPr lang="en-US" dirty="0" err="1">
                <a:solidFill>
                  <a:srgbClr val="93954D"/>
                </a:solidFill>
                <a:latin typeface="Courier New" panose="02070309020205020404" pitchFamily="49" charset="0"/>
                <a:cs typeface="Courier New" panose="02070309020205020404" pitchFamily="49" charset="0"/>
              </a:rPr>
              <a:t>groupAtten</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accent4">
                    <a:lumMod val="60000"/>
                    <a:lumOff val="40000"/>
                  </a:schemeClr>
                </a:solidFill>
                <a:latin typeface="Courier New" panose="02070309020205020404" pitchFamily="49" charset="0"/>
                <a:cs typeface="Courier New" panose="02070309020205020404" pitchFamily="49" charset="0"/>
              </a:rPr>
              <a:t>saturate</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accent4">
                    <a:lumMod val="60000"/>
                    <a:lumOff val="40000"/>
                  </a:schemeClr>
                </a:solidFill>
                <a:latin typeface="Courier New" panose="02070309020205020404" pitchFamily="49" charset="0"/>
                <a:cs typeface="Courier New" panose="02070309020205020404" pitchFamily="49" charset="0"/>
              </a:rPr>
              <a:t>dot</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rgbClr val="93954D"/>
                </a:solidFill>
                <a:latin typeface="Courier New" panose="02070309020205020404" pitchFamily="49" charset="0"/>
                <a:cs typeface="Courier New" panose="02070309020205020404" pitchFamily="49" charset="0"/>
              </a:rPr>
              <a:t>planes</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93954D"/>
                </a:solidFill>
                <a:latin typeface="Courier New" panose="02070309020205020404" pitchFamily="49" charset="0"/>
                <a:cs typeface="Courier New" panose="02070309020205020404" pitchFamily="49" charset="0"/>
              </a:rPr>
              <a:t>group</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CCFF33"/>
                </a:solidFill>
                <a:latin typeface="Courier New" panose="02070309020205020404" pitchFamily="49" charset="0"/>
                <a:cs typeface="Courier New" panose="02070309020205020404" pitchFamily="49" charset="0"/>
              </a:rPr>
              <a:t>2</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tx2"/>
                </a:solidFill>
                <a:latin typeface="Courier New" panose="02070309020205020404" pitchFamily="49" charset="0"/>
                <a:cs typeface="Courier New" panose="02070309020205020404" pitchFamily="49" charset="0"/>
              </a:rPr>
              <a:t>xyz</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err="1">
                <a:solidFill>
                  <a:srgbClr val="93954D"/>
                </a:solidFill>
                <a:latin typeface="Courier New" panose="02070309020205020404" pitchFamily="49" charset="0"/>
                <a:cs typeface="Courier New" panose="02070309020205020404" pitchFamily="49" charset="0"/>
              </a:rPr>
              <a:t>pos</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tx1">
                    <a:lumMod val="85000"/>
                  </a:schemeClr>
                </a:solidFill>
                <a:latin typeface="Courier New" panose="02070309020205020404" pitchFamily="49" charset="0"/>
                <a:cs typeface="Courier New" panose="02070309020205020404" pitchFamily="49" charset="0"/>
              </a:rPr>
              <a:t>) +</a:t>
            </a:r>
            <a:r>
              <a:rPr lang="en-US" dirty="0">
                <a:solidFill>
                  <a:schemeClr val="bg1"/>
                </a:solidFill>
                <a:latin typeface="Courier New" panose="02070309020205020404" pitchFamily="49" charset="0"/>
                <a:cs typeface="Courier New" panose="02070309020205020404" pitchFamily="49" charset="0"/>
              </a:rPr>
              <a:t> </a:t>
            </a:r>
            <a:r>
              <a:rPr lang="en-US" dirty="0">
                <a:solidFill>
                  <a:srgbClr val="93954D"/>
                </a:solidFill>
                <a:latin typeface="Courier New" panose="02070309020205020404" pitchFamily="49" charset="0"/>
                <a:cs typeface="Courier New" panose="02070309020205020404" pitchFamily="49" charset="0"/>
              </a:rPr>
              <a:t>planes</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93954D"/>
                </a:solidFill>
                <a:latin typeface="Courier New" panose="02070309020205020404" pitchFamily="49" charset="0"/>
                <a:cs typeface="Courier New" panose="02070309020205020404" pitchFamily="49" charset="0"/>
              </a:rPr>
              <a:t>group</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CCFF33"/>
                </a:solidFill>
                <a:latin typeface="Courier New" panose="02070309020205020404" pitchFamily="49" charset="0"/>
                <a:cs typeface="Courier New" panose="02070309020205020404" pitchFamily="49" charset="0"/>
              </a:rPr>
              <a:t>2</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tx2"/>
                </a:solidFill>
                <a:latin typeface="Courier New" panose="02070309020205020404" pitchFamily="49" charset="0"/>
                <a:cs typeface="Courier New" panose="02070309020205020404" pitchFamily="49" charset="0"/>
              </a:rPr>
              <a:t>w</a:t>
            </a:r>
            <a:r>
              <a:rPr lang="en-US" dirty="0">
                <a:solidFill>
                  <a:schemeClr val="tx1">
                    <a:lumMod val="85000"/>
                  </a:schemeClr>
                </a:solidFill>
                <a:latin typeface="Courier New" panose="02070309020205020404" pitchFamily="49" charset="0"/>
                <a:cs typeface="Courier New" panose="02070309020205020404" pitchFamily="49" charset="0"/>
              </a:rPr>
              <a:t> );</a:t>
            </a:r>
            <a:endParaRPr lang="en-US" dirty="0">
              <a:solidFill>
                <a:schemeClr val="bg1"/>
              </a:solidFill>
              <a:latin typeface="Courier New" panose="02070309020205020404" pitchFamily="49" charset="0"/>
              <a:cs typeface="Courier New" panose="02070309020205020404" pitchFamily="49" charset="0"/>
            </a:endParaRPr>
          </a:p>
          <a:p>
            <a:pPr marL="45720" indent="0">
              <a:buNone/>
            </a:pPr>
            <a:r>
              <a:rPr lang="en-US" dirty="0">
                <a:solidFill>
                  <a:srgbClr val="93954D"/>
                </a:solidFill>
                <a:latin typeface="Courier New" panose="02070309020205020404" pitchFamily="49" charset="0"/>
                <a:cs typeface="Courier New" panose="02070309020205020404" pitchFamily="49" charset="0"/>
              </a:rPr>
              <a:t>   </a:t>
            </a:r>
            <a:r>
              <a:rPr lang="en-US" dirty="0" err="1">
                <a:solidFill>
                  <a:srgbClr val="93954D"/>
                </a:solidFill>
                <a:latin typeface="Courier New" panose="02070309020205020404" pitchFamily="49" charset="0"/>
                <a:cs typeface="Courier New" panose="02070309020205020404" pitchFamily="49" charset="0"/>
              </a:rPr>
              <a:t>groupAtten</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accent4">
                    <a:lumMod val="60000"/>
                    <a:lumOff val="40000"/>
                  </a:schemeClr>
                </a:solidFill>
                <a:latin typeface="Courier New" panose="02070309020205020404" pitchFamily="49" charset="0"/>
                <a:cs typeface="Courier New" panose="02070309020205020404" pitchFamily="49" charset="0"/>
              </a:rPr>
              <a:t>saturate</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accent4">
                    <a:lumMod val="60000"/>
                    <a:lumOff val="40000"/>
                  </a:schemeClr>
                </a:solidFill>
                <a:latin typeface="Courier New" panose="02070309020205020404" pitchFamily="49" charset="0"/>
                <a:cs typeface="Courier New" panose="02070309020205020404" pitchFamily="49" charset="0"/>
              </a:rPr>
              <a:t>dot</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rgbClr val="93954D"/>
                </a:solidFill>
                <a:latin typeface="Courier New" panose="02070309020205020404" pitchFamily="49" charset="0"/>
                <a:cs typeface="Courier New" panose="02070309020205020404" pitchFamily="49" charset="0"/>
              </a:rPr>
              <a:t>planes</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93954D"/>
                </a:solidFill>
                <a:latin typeface="Courier New" panose="02070309020205020404" pitchFamily="49" charset="0"/>
                <a:cs typeface="Courier New" panose="02070309020205020404" pitchFamily="49" charset="0"/>
              </a:rPr>
              <a:t>group</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CCFF33"/>
                </a:solidFill>
                <a:latin typeface="Courier New" panose="02070309020205020404" pitchFamily="49" charset="0"/>
                <a:cs typeface="Courier New" panose="02070309020205020404" pitchFamily="49" charset="0"/>
              </a:rPr>
              <a:t>3</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tx2"/>
                </a:solidFill>
                <a:latin typeface="Courier New" panose="02070309020205020404" pitchFamily="49" charset="0"/>
                <a:cs typeface="Courier New" panose="02070309020205020404" pitchFamily="49" charset="0"/>
              </a:rPr>
              <a:t>xyz</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err="1">
                <a:solidFill>
                  <a:srgbClr val="93954D"/>
                </a:solidFill>
                <a:latin typeface="Courier New" panose="02070309020205020404" pitchFamily="49" charset="0"/>
                <a:cs typeface="Courier New" panose="02070309020205020404" pitchFamily="49" charset="0"/>
              </a:rPr>
              <a:t>pos</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tx1">
                    <a:lumMod val="85000"/>
                  </a:schemeClr>
                </a:solidFill>
                <a:latin typeface="Courier New" panose="02070309020205020404" pitchFamily="49" charset="0"/>
                <a:cs typeface="Courier New" panose="02070309020205020404" pitchFamily="49" charset="0"/>
              </a:rPr>
              <a:t>) +</a:t>
            </a:r>
            <a:r>
              <a:rPr lang="en-US" dirty="0">
                <a:solidFill>
                  <a:schemeClr val="bg1"/>
                </a:solidFill>
                <a:latin typeface="Courier New" panose="02070309020205020404" pitchFamily="49" charset="0"/>
                <a:cs typeface="Courier New" panose="02070309020205020404" pitchFamily="49" charset="0"/>
              </a:rPr>
              <a:t> </a:t>
            </a:r>
            <a:r>
              <a:rPr lang="en-US" dirty="0">
                <a:solidFill>
                  <a:srgbClr val="93954D"/>
                </a:solidFill>
                <a:latin typeface="Courier New" panose="02070309020205020404" pitchFamily="49" charset="0"/>
                <a:cs typeface="Courier New" panose="02070309020205020404" pitchFamily="49" charset="0"/>
              </a:rPr>
              <a:t>planes</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93954D"/>
                </a:solidFill>
                <a:latin typeface="Courier New" panose="02070309020205020404" pitchFamily="49" charset="0"/>
                <a:cs typeface="Courier New" panose="02070309020205020404" pitchFamily="49" charset="0"/>
              </a:rPr>
              <a:t>group</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CCFF33"/>
                </a:solidFill>
                <a:latin typeface="Courier New" panose="02070309020205020404" pitchFamily="49" charset="0"/>
                <a:cs typeface="Courier New" panose="02070309020205020404" pitchFamily="49" charset="0"/>
              </a:rPr>
              <a:t>3</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tx2"/>
                </a:solidFill>
                <a:latin typeface="Courier New" panose="02070309020205020404" pitchFamily="49" charset="0"/>
                <a:cs typeface="Courier New" panose="02070309020205020404" pitchFamily="49" charset="0"/>
              </a:rPr>
              <a:t>w</a:t>
            </a:r>
            <a:r>
              <a:rPr lang="en-US" dirty="0">
                <a:solidFill>
                  <a:schemeClr val="tx1">
                    <a:lumMod val="85000"/>
                  </a:schemeClr>
                </a:solidFill>
                <a:latin typeface="Courier New" panose="02070309020205020404" pitchFamily="49" charset="0"/>
                <a:cs typeface="Courier New" panose="02070309020205020404" pitchFamily="49" charset="0"/>
              </a:rPr>
              <a:t> );</a:t>
            </a:r>
            <a:endParaRPr lang="en-US" dirty="0">
              <a:solidFill>
                <a:schemeClr val="bg1"/>
              </a:solidFill>
              <a:latin typeface="Courier New" panose="02070309020205020404" pitchFamily="49" charset="0"/>
              <a:cs typeface="Courier New" panose="02070309020205020404" pitchFamily="49" charset="0"/>
            </a:endParaRPr>
          </a:p>
          <a:p>
            <a:pPr marL="45720" indent="0">
              <a:buNone/>
            </a:pPr>
            <a:r>
              <a:rPr lang="en-US" dirty="0">
                <a:solidFill>
                  <a:srgbClr val="93954D"/>
                </a:solidFill>
                <a:latin typeface="Courier New" panose="02070309020205020404" pitchFamily="49" charset="0"/>
                <a:cs typeface="Courier New" panose="02070309020205020404" pitchFamily="49" charset="0"/>
              </a:rPr>
              <a:t>   </a:t>
            </a:r>
            <a:r>
              <a:rPr lang="en-US" dirty="0" err="1">
                <a:solidFill>
                  <a:srgbClr val="93954D"/>
                </a:solidFill>
                <a:latin typeface="Courier New" panose="02070309020205020404" pitchFamily="49" charset="0"/>
                <a:cs typeface="Courier New" panose="02070309020205020404" pitchFamily="49" charset="0"/>
              </a:rPr>
              <a:t>groupAtten</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accent4">
                    <a:lumMod val="60000"/>
                    <a:lumOff val="40000"/>
                  </a:schemeClr>
                </a:solidFill>
                <a:latin typeface="Courier New" panose="02070309020205020404" pitchFamily="49" charset="0"/>
                <a:cs typeface="Courier New" panose="02070309020205020404" pitchFamily="49" charset="0"/>
              </a:rPr>
              <a:t>saturate</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accent4">
                    <a:lumMod val="60000"/>
                    <a:lumOff val="40000"/>
                  </a:schemeClr>
                </a:solidFill>
                <a:latin typeface="Courier New" panose="02070309020205020404" pitchFamily="49" charset="0"/>
                <a:cs typeface="Courier New" panose="02070309020205020404" pitchFamily="49" charset="0"/>
              </a:rPr>
              <a:t>dot</a:t>
            </a:r>
            <a:r>
              <a:rPr lang="en-US" dirty="0">
                <a:solidFill>
                  <a:schemeClr val="tx1">
                    <a:lumMod val="85000"/>
                  </a:schemeClr>
                </a:solidFill>
                <a:latin typeface="Courier New" panose="02070309020205020404" pitchFamily="49" charset="0"/>
                <a:cs typeface="Courier New" panose="02070309020205020404" pitchFamily="49" charset="0"/>
              </a:rPr>
              <a:t>( </a:t>
            </a:r>
            <a:r>
              <a:rPr lang="en-US" dirty="0">
                <a:solidFill>
                  <a:srgbClr val="93954D"/>
                </a:solidFill>
                <a:latin typeface="Courier New" panose="02070309020205020404" pitchFamily="49" charset="0"/>
                <a:cs typeface="Courier New" panose="02070309020205020404" pitchFamily="49" charset="0"/>
              </a:rPr>
              <a:t>planes</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93954D"/>
                </a:solidFill>
                <a:latin typeface="Courier New" panose="02070309020205020404" pitchFamily="49" charset="0"/>
                <a:cs typeface="Courier New" panose="02070309020205020404" pitchFamily="49" charset="0"/>
              </a:rPr>
              <a:t>group</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CCFF33"/>
                </a:solidFill>
                <a:latin typeface="Courier New" panose="02070309020205020404" pitchFamily="49" charset="0"/>
                <a:cs typeface="Courier New" panose="02070309020205020404" pitchFamily="49" charset="0"/>
              </a:rPr>
              <a:t>4</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tx2"/>
                </a:solidFill>
                <a:latin typeface="Courier New" panose="02070309020205020404" pitchFamily="49" charset="0"/>
                <a:cs typeface="Courier New" panose="02070309020205020404" pitchFamily="49" charset="0"/>
              </a:rPr>
              <a:t>xyz</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err="1">
                <a:solidFill>
                  <a:srgbClr val="93954D"/>
                </a:solidFill>
                <a:latin typeface="Courier New" panose="02070309020205020404" pitchFamily="49" charset="0"/>
                <a:cs typeface="Courier New" panose="02070309020205020404" pitchFamily="49" charset="0"/>
              </a:rPr>
              <a:t>pos</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tx1">
                    <a:lumMod val="85000"/>
                  </a:schemeClr>
                </a:solidFill>
                <a:latin typeface="Courier New" panose="02070309020205020404" pitchFamily="49" charset="0"/>
                <a:cs typeface="Courier New" panose="02070309020205020404" pitchFamily="49" charset="0"/>
              </a:rPr>
              <a:t>) +</a:t>
            </a:r>
            <a:r>
              <a:rPr lang="en-US" dirty="0">
                <a:solidFill>
                  <a:schemeClr val="bg1"/>
                </a:solidFill>
                <a:latin typeface="Courier New" panose="02070309020205020404" pitchFamily="49" charset="0"/>
                <a:cs typeface="Courier New" panose="02070309020205020404" pitchFamily="49" charset="0"/>
              </a:rPr>
              <a:t> </a:t>
            </a:r>
            <a:r>
              <a:rPr lang="en-US" dirty="0">
                <a:solidFill>
                  <a:srgbClr val="93954D"/>
                </a:solidFill>
                <a:latin typeface="Courier New" panose="02070309020205020404" pitchFamily="49" charset="0"/>
                <a:cs typeface="Courier New" panose="02070309020205020404" pitchFamily="49" charset="0"/>
              </a:rPr>
              <a:t>planes</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93954D"/>
                </a:solidFill>
                <a:latin typeface="Courier New" panose="02070309020205020404" pitchFamily="49" charset="0"/>
                <a:cs typeface="Courier New" panose="02070309020205020404" pitchFamily="49" charset="0"/>
              </a:rPr>
              <a:t>group</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CCFF33"/>
                </a:solidFill>
                <a:latin typeface="Courier New" panose="02070309020205020404" pitchFamily="49" charset="0"/>
                <a:cs typeface="Courier New" panose="02070309020205020404" pitchFamily="49" charset="0"/>
              </a:rPr>
              <a:t>4</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tx2"/>
                </a:solidFill>
                <a:latin typeface="Courier New" panose="02070309020205020404" pitchFamily="49" charset="0"/>
                <a:cs typeface="Courier New" panose="02070309020205020404" pitchFamily="49" charset="0"/>
              </a:rPr>
              <a:t>w</a:t>
            </a:r>
            <a:r>
              <a:rPr lang="en-US" dirty="0">
                <a:solidFill>
                  <a:schemeClr val="tx1">
                    <a:lumMod val="85000"/>
                  </a:schemeClr>
                </a:solidFill>
                <a:latin typeface="Courier New" panose="02070309020205020404" pitchFamily="49" charset="0"/>
                <a:cs typeface="Courier New" panose="02070309020205020404" pitchFamily="49" charset="0"/>
              </a:rPr>
              <a:t> );</a:t>
            </a:r>
            <a:endParaRPr lang="en-US" dirty="0">
              <a:solidFill>
                <a:schemeClr val="bg1"/>
              </a:solidFill>
              <a:latin typeface="Courier New" panose="02070309020205020404" pitchFamily="49" charset="0"/>
              <a:cs typeface="Courier New" panose="02070309020205020404" pitchFamily="49" charset="0"/>
            </a:endParaRPr>
          </a:p>
          <a:p>
            <a:pPr marL="45720" indent="0">
              <a:buNone/>
            </a:pPr>
            <a:r>
              <a:rPr lang="en-US" dirty="0">
                <a:solidFill>
                  <a:srgbClr val="93954D"/>
                </a:solidFill>
                <a:latin typeface="Courier New" panose="02070309020205020404" pitchFamily="49" charset="0"/>
                <a:cs typeface="Courier New" panose="02070309020205020404" pitchFamily="49" charset="0"/>
              </a:rPr>
              <a:t>   </a:t>
            </a:r>
            <a:r>
              <a:rPr lang="en-US" dirty="0" err="1">
                <a:solidFill>
                  <a:srgbClr val="93954D"/>
                </a:solidFill>
                <a:latin typeface="Courier New" panose="02070309020205020404" pitchFamily="49" charset="0"/>
                <a:cs typeface="Courier New" panose="02070309020205020404" pitchFamily="49" charset="0"/>
              </a:rPr>
              <a:t>groupAtten</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accent4">
                    <a:lumMod val="60000"/>
                    <a:lumOff val="40000"/>
                  </a:schemeClr>
                </a:solidFill>
                <a:latin typeface="Courier New" panose="02070309020205020404" pitchFamily="49" charset="0"/>
                <a:cs typeface="Courier New" panose="02070309020205020404" pitchFamily="49" charset="0"/>
              </a:rPr>
              <a:t>saturate</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accent4">
                    <a:lumMod val="60000"/>
                    <a:lumOff val="40000"/>
                  </a:schemeClr>
                </a:solidFill>
                <a:latin typeface="Courier New" panose="02070309020205020404" pitchFamily="49" charset="0"/>
                <a:cs typeface="Courier New" panose="02070309020205020404" pitchFamily="49" charset="0"/>
              </a:rPr>
              <a:t>dot</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rgbClr val="93954D"/>
                </a:solidFill>
                <a:latin typeface="Courier New" panose="02070309020205020404" pitchFamily="49" charset="0"/>
                <a:cs typeface="Courier New" panose="02070309020205020404" pitchFamily="49" charset="0"/>
              </a:rPr>
              <a:t>planes</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93954D"/>
                </a:solidFill>
                <a:latin typeface="Courier New" panose="02070309020205020404" pitchFamily="49" charset="0"/>
                <a:cs typeface="Courier New" panose="02070309020205020404" pitchFamily="49" charset="0"/>
              </a:rPr>
              <a:t>group</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CCFF33"/>
                </a:solidFill>
                <a:latin typeface="Courier New" panose="02070309020205020404" pitchFamily="49" charset="0"/>
                <a:cs typeface="Courier New" panose="02070309020205020404" pitchFamily="49" charset="0"/>
              </a:rPr>
              <a:t>5</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tx2"/>
                </a:solidFill>
                <a:latin typeface="Courier New" panose="02070309020205020404" pitchFamily="49" charset="0"/>
                <a:cs typeface="Courier New" panose="02070309020205020404" pitchFamily="49" charset="0"/>
              </a:rPr>
              <a:t>xyz</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err="1">
                <a:solidFill>
                  <a:srgbClr val="93954D"/>
                </a:solidFill>
                <a:latin typeface="Courier New" panose="02070309020205020404" pitchFamily="49" charset="0"/>
                <a:cs typeface="Courier New" panose="02070309020205020404" pitchFamily="49" charset="0"/>
              </a:rPr>
              <a:t>pos</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tx1">
                    <a:lumMod val="85000"/>
                  </a:schemeClr>
                </a:solidFill>
                <a:latin typeface="Courier New" panose="02070309020205020404" pitchFamily="49" charset="0"/>
                <a:cs typeface="Courier New" panose="02070309020205020404" pitchFamily="49" charset="0"/>
              </a:rPr>
              <a:t>) +</a:t>
            </a:r>
            <a:r>
              <a:rPr lang="en-US" dirty="0">
                <a:solidFill>
                  <a:schemeClr val="bg1"/>
                </a:solidFill>
                <a:latin typeface="Courier New" panose="02070309020205020404" pitchFamily="49" charset="0"/>
                <a:cs typeface="Courier New" panose="02070309020205020404" pitchFamily="49" charset="0"/>
              </a:rPr>
              <a:t> </a:t>
            </a:r>
            <a:r>
              <a:rPr lang="en-US" dirty="0">
                <a:solidFill>
                  <a:srgbClr val="93954D"/>
                </a:solidFill>
                <a:latin typeface="Courier New" panose="02070309020205020404" pitchFamily="49" charset="0"/>
                <a:cs typeface="Courier New" panose="02070309020205020404" pitchFamily="49" charset="0"/>
              </a:rPr>
              <a:t>planes</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93954D"/>
                </a:solidFill>
                <a:latin typeface="Courier New" panose="02070309020205020404" pitchFamily="49" charset="0"/>
                <a:cs typeface="Courier New" panose="02070309020205020404" pitchFamily="49" charset="0"/>
              </a:rPr>
              <a:t>group</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CCFF33"/>
                </a:solidFill>
                <a:latin typeface="Courier New" panose="02070309020205020404" pitchFamily="49" charset="0"/>
                <a:cs typeface="Courier New" panose="02070309020205020404" pitchFamily="49" charset="0"/>
              </a:rPr>
              <a:t>5</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tx2"/>
                </a:solidFill>
                <a:latin typeface="Courier New" panose="02070309020205020404" pitchFamily="49" charset="0"/>
                <a:cs typeface="Courier New" panose="02070309020205020404" pitchFamily="49" charset="0"/>
              </a:rPr>
              <a:t>w</a:t>
            </a:r>
            <a:r>
              <a:rPr lang="en-US" dirty="0">
                <a:solidFill>
                  <a:schemeClr val="tx1">
                    <a:lumMod val="85000"/>
                  </a:schemeClr>
                </a:solidFill>
                <a:latin typeface="Courier New" panose="02070309020205020404" pitchFamily="49" charset="0"/>
                <a:cs typeface="Courier New" panose="02070309020205020404" pitchFamily="49" charset="0"/>
              </a:rPr>
              <a:t> );</a:t>
            </a:r>
            <a:endParaRPr lang="en-US" dirty="0">
              <a:solidFill>
                <a:schemeClr val="bg1"/>
              </a:solidFill>
              <a:latin typeface="Courier New" panose="02070309020205020404" pitchFamily="49" charset="0"/>
              <a:cs typeface="Courier New" panose="02070309020205020404" pitchFamily="49" charset="0"/>
            </a:endParaRPr>
          </a:p>
          <a:p>
            <a:pPr marL="45720" indent="0">
              <a:buNone/>
            </a:pPr>
            <a:r>
              <a:rPr lang="en-US" b="1" dirty="0">
                <a:solidFill>
                  <a:srgbClr val="00B0F0"/>
                </a:solidFill>
                <a:latin typeface="Courier New" panose="02070309020205020404" pitchFamily="49" charset="0"/>
                <a:cs typeface="Courier New" panose="02070309020205020404" pitchFamily="49" charset="0"/>
              </a:rPr>
              <a:t>   if</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rgbClr val="93954D"/>
                </a:solidFill>
                <a:latin typeface="Courier New" panose="02070309020205020404" pitchFamily="49" charset="0"/>
                <a:cs typeface="Courier New" panose="02070309020205020404" pitchFamily="49" charset="0"/>
              </a:rPr>
              <a:t>finished</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93954D"/>
                </a:solidFill>
                <a:latin typeface="Courier New" panose="02070309020205020404" pitchFamily="49" charset="0"/>
                <a:cs typeface="Courier New" panose="02070309020205020404" pitchFamily="49" charset="0"/>
              </a:rPr>
              <a:t>group</a:t>
            </a:r>
            <a:r>
              <a:rPr lang="en-US" dirty="0">
                <a:solidFill>
                  <a:schemeClr val="tx1">
                    <a:lumMod val="85000"/>
                  </a:schemeClr>
                </a:solidFill>
                <a:latin typeface="Courier New" panose="02070309020205020404" pitchFamily="49" charset="0"/>
                <a:cs typeface="Courier New" panose="02070309020205020404" pitchFamily="49" charset="0"/>
              </a:rPr>
              <a:t>] )</a:t>
            </a:r>
          </a:p>
          <a:p>
            <a:pPr marL="45720" indent="0">
              <a:buNone/>
            </a:pPr>
            <a:r>
              <a:rPr lang="en-US" dirty="0">
                <a:solidFill>
                  <a:schemeClr val="tx1">
                    <a:lumMod val="85000"/>
                  </a:schemeClr>
                </a:solidFill>
                <a:latin typeface="Courier New" panose="02070309020205020404" pitchFamily="49" charset="0"/>
                <a:cs typeface="Courier New" panose="02070309020205020404" pitchFamily="49" charset="0"/>
              </a:rPr>
              <a:t>   {</a:t>
            </a:r>
          </a:p>
          <a:p>
            <a:pPr marL="45720" indent="0">
              <a:buNone/>
            </a:pPr>
            <a:r>
              <a:rPr lang="en-US" b="1" dirty="0">
                <a:solidFill>
                  <a:srgbClr val="00B0F0"/>
                </a:solidFill>
                <a:latin typeface="Courier New" panose="02070309020205020404" pitchFamily="49" charset="0"/>
                <a:cs typeface="Courier New" panose="02070309020205020404" pitchFamily="49" charset="0"/>
              </a:rPr>
              <a:t>      if</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rgbClr val="93954D"/>
                </a:solidFill>
                <a:latin typeface="Courier New" panose="02070309020205020404" pitchFamily="49" charset="0"/>
                <a:cs typeface="Courier New" panose="02070309020205020404" pitchFamily="49" charset="0"/>
              </a:rPr>
              <a:t>subtractive</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rgbClr val="93954D"/>
                </a:solidFill>
                <a:latin typeface="Courier New" panose="02070309020205020404" pitchFamily="49" charset="0"/>
                <a:cs typeface="Courier New" panose="02070309020205020404" pitchFamily="49" charset="0"/>
              </a:rPr>
              <a:t>group</a:t>
            </a:r>
            <a:r>
              <a:rPr lang="en-US" dirty="0">
                <a:solidFill>
                  <a:schemeClr val="tx1">
                    <a:lumMod val="85000"/>
                  </a:schemeClr>
                </a:solidFill>
                <a:latin typeface="Courier New" panose="02070309020205020404" pitchFamily="49" charset="0"/>
                <a:cs typeface="Courier New" panose="02070309020205020404" pitchFamily="49" charset="0"/>
              </a:rPr>
              <a:t>] )</a:t>
            </a:r>
          </a:p>
          <a:p>
            <a:pPr marL="45720" indent="0">
              <a:buNone/>
            </a:pPr>
            <a:r>
              <a:rPr lang="en-US" dirty="0">
                <a:solidFill>
                  <a:srgbClr val="93954D"/>
                </a:solidFill>
                <a:latin typeface="Courier New" panose="02070309020205020404" pitchFamily="49" charset="0"/>
                <a:cs typeface="Courier New" panose="02070309020205020404" pitchFamily="49" charset="0"/>
              </a:rPr>
              <a:t>         attenuation</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accent4">
                    <a:lumMod val="60000"/>
                    <a:lumOff val="40000"/>
                  </a:schemeClr>
                </a:solidFill>
                <a:latin typeface="Courier New" panose="02070309020205020404" pitchFamily="49" charset="0"/>
                <a:cs typeface="Courier New" panose="02070309020205020404" pitchFamily="49" charset="0"/>
              </a:rPr>
              <a:t>max</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rgbClr val="93954D"/>
                </a:solidFill>
                <a:latin typeface="Courier New" panose="02070309020205020404" pitchFamily="49" charset="0"/>
                <a:cs typeface="Courier New" panose="02070309020205020404" pitchFamily="49" charset="0"/>
              </a:rPr>
              <a:t>attenuation</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err="1">
                <a:solidFill>
                  <a:srgbClr val="93954D"/>
                </a:solidFill>
                <a:latin typeface="Courier New" panose="02070309020205020404" pitchFamily="49" charset="0"/>
                <a:cs typeface="Courier New" panose="02070309020205020404" pitchFamily="49" charset="0"/>
              </a:rPr>
              <a:t>groupAtten</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tx1">
                    <a:lumMod val="85000"/>
                  </a:schemeClr>
                </a:solidFill>
                <a:latin typeface="Courier New" panose="02070309020205020404" pitchFamily="49" charset="0"/>
                <a:cs typeface="Courier New" panose="02070309020205020404" pitchFamily="49" charset="0"/>
              </a:rPr>
              <a:t>);</a:t>
            </a:r>
          </a:p>
          <a:p>
            <a:pPr marL="45720" indent="0">
              <a:buNone/>
            </a:pPr>
            <a:r>
              <a:rPr lang="en-US" b="1" dirty="0">
                <a:solidFill>
                  <a:srgbClr val="00B0F0"/>
                </a:solidFill>
                <a:latin typeface="Courier New" panose="02070309020205020404" pitchFamily="49" charset="0"/>
                <a:cs typeface="Courier New" panose="02070309020205020404" pitchFamily="49" charset="0"/>
              </a:rPr>
              <a:t>      else</a:t>
            </a:r>
          </a:p>
          <a:p>
            <a:pPr marL="45720" indent="0">
              <a:buNone/>
            </a:pPr>
            <a:r>
              <a:rPr lang="en-US" dirty="0">
                <a:solidFill>
                  <a:srgbClr val="93954D"/>
                </a:solidFill>
                <a:latin typeface="Courier New" panose="02070309020205020404" pitchFamily="49" charset="0"/>
                <a:cs typeface="Courier New" panose="02070309020205020404" pitchFamily="49" charset="0"/>
              </a:rPr>
              <a:t>         attenuation</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rgbClr val="CCFF33"/>
                </a:solidFill>
                <a:latin typeface="Courier New" panose="02070309020205020404" pitchFamily="49" charset="0"/>
                <a:cs typeface="Courier New" panose="02070309020205020404" pitchFamily="49" charset="0"/>
              </a:rPr>
              <a:t>1.0f</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err="1">
                <a:solidFill>
                  <a:srgbClr val="93954D"/>
                </a:solidFill>
                <a:latin typeface="Courier New" panose="02070309020205020404" pitchFamily="49" charset="0"/>
                <a:cs typeface="Courier New" panose="02070309020205020404" pitchFamily="49" charset="0"/>
              </a:rPr>
              <a:t>groupAtten</a:t>
            </a:r>
            <a:r>
              <a:rPr lang="en-US" dirty="0">
                <a:solidFill>
                  <a:schemeClr val="tx1">
                    <a:lumMod val="85000"/>
                  </a:schemeClr>
                </a:solidFill>
                <a:latin typeface="Courier New" panose="02070309020205020404" pitchFamily="49" charset="0"/>
                <a:cs typeface="Courier New" panose="02070309020205020404" pitchFamily="49" charset="0"/>
              </a:rPr>
              <a:t>;</a:t>
            </a:r>
            <a:endParaRPr lang="en-US" dirty="0">
              <a:solidFill>
                <a:schemeClr val="bg1"/>
              </a:solidFill>
              <a:latin typeface="Courier New" panose="02070309020205020404" pitchFamily="49" charset="0"/>
              <a:cs typeface="Courier New" panose="02070309020205020404" pitchFamily="49" charset="0"/>
            </a:endParaRPr>
          </a:p>
          <a:p>
            <a:pPr marL="45720" indent="0">
              <a:buNone/>
            </a:pPr>
            <a:r>
              <a:rPr lang="en-US" dirty="0">
                <a:solidFill>
                  <a:srgbClr val="93954D"/>
                </a:solidFill>
                <a:latin typeface="Courier New" panose="02070309020205020404" pitchFamily="49" charset="0"/>
                <a:cs typeface="Courier New" panose="02070309020205020404" pitchFamily="49" charset="0"/>
              </a:rPr>
              <a:t>      </a:t>
            </a:r>
            <a:r>
              <a:rPr lang="en-US" dirty="0" err="1">
                <a:solidFill>
                  <a:srgbClr val="93954D"/>
                </a:solidFill>
                <a:latin typeface="Courier New" panose="02070309020205020404" pitchFamily="49" charset="0"/>
                <a:cs typeface="Courier New" panose="02070309020205020404" pitchFamily="49" charset="0"/>
              </a:rPr>
              <a:t>groupAtten</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rgbClr val="CCFF33"/>
                </a:solidFill>
                <a:latin typeface="Courier New" panose="02070309020205020404" pitchFamily="49" charset="0"/>
                <a:cs typeface="Courier New" panose="02070309020205020404" pitchFamily="49" charset="0"/>
              </a:rPr>
              <a:t>1</a:t>
            </a:r>
            <a:r>
              <a:rPr lang="en-US" dirty="0">
                <a:solidFill>
                  <a:schemeClr val="tx1">
                    <a:lumMod val="85000"/>
                  </a:schemeClr>
                </a:solidFill>
                <a:latin typeface="Courier New" panose="02070309020205020404" pitchFamily="49" charset="0"/>
                <a:cs typeface="Courier New" panose="02070309020205020404" pitchFamily="49" charset="0"/>
              </a:rPr>
              <a:t>;</a:t>
            </a:r>
            <a:endParaRPr lang="en-US" dirty="0">
              <a:solidFill>
                <a:schemeClr val="bg1"/>
              </a:solidFill>
              <a:latin typeface="Courier New" panose="02070309020205020404" pitchFamily="49" charset="0"/>
              <a:cs typeface="Courier New" panose="02070309020205020404" pitchFamily="49" charset="0"/>
            </a:endParaRPr>
          </a:p>
          <a:p>
            <a:pPr marL="45720" indent="0">
              <a:buNone/>
            </a:pPr>
            <a:r>
              <a:rPr lang="en-US" dirty="0">
                <a:solidFill>
                  <a:schemeClr val="tx1">
                    <a:lumMod val="85000"/>
                  </a:schemeClr>
                </a:solidFill>
                <a:latin typeface="Courier New" panose="02070309020205020404" pitchFamily="49" charset="0"/>
                <a:cs typeface="Courier New" panose="02070309020205020404" pitchFamily="49" charset="0"/>
              </a:rPr>
              <a:t>   }</a:t>
            </a:r>
          </a:p>
          <a:p>
            <a:pPr marL="45720" indent="0">
              <a:buNone/>
            </a:pPr>
            <a:r>
              <a:rPr lang="en-US" dirty="0">
                <a:solidFill>
                  <a:schemeClr val="tx1">
                    <a:lumMod val="85000"/>
                  </a:schemeClr>
                </a:solidFill>
                <a:latin typeface="Courier New" panose="02070309020205020404" pitchFamily="49" charset="0"/>
                <a:cs typeface="Courier New" panose="02070309020205020404" pitchFamily="49" charset="0"/>
              </a:rPr>
              <a:t>}</a:t>
            </a:r>
          </a:p>
          <a:p>
            <a:pPr marL="45720" indent="0">
              <a:buNone/>
            </a:pPr>
            <a:r>
              <a:rPr lang="en-US" b="1" dirty="0">
                <a:solidFill>
                  <a:srgbClr val="00B0F0"/>
                </a:solidFill>
                <a:latin typeface="Courier New" panose="02070309020205020404" pitchFamily="49" charset="0"/>
                <a:cs typeface="Courier New" panose="02070309020205020404" pitchFamily="49" charset="0"/>
              </a:rPr>
              <a:t>return</a:t>
            </a:r>
            <a:r>
              <a:rPr lang="en-US" dirty="0">
                <a:solidFill>
                  <a:schemeClr val="bg1"/>
                </a:solidFill>
                <a:latin typeface="Courier New" panose="02070309020205020404" pitchFamily="49" charset="0"/>
                <a:cs typeface="Courier New" panose="02070309020205020404" pitchFamily="49" charset="0"/>
              </a:rPr>
              <a:t> </a:t>
            </a:r>
            <a:r>
              <a:rPr lang="en-US" dirty="0">
                <a:solidFill>
                  <a:schemeClr val="accent4">
                    <a:lumMod val="60000"/>
                    <a:lumOff val="40000"/>
                  </a:schemeClr>
                </a:solidFill>
                <a:latin typeface="Courier New" panose="02070309020205020404" pitchFamily="49" charset="0"/>
                <a:cs typeface="Courier New" panose="02070309020205020404" pitchFamily="49" charset="0"/>
              </a:rPr>
              <a:t>saturate</a:t>
            </a:r>
            <a:r>
              <a:rPr lang="en-US" dirty="0">
                <a:solidFill>
                  <a:schemeClr val="tx1">
                    <a:lumMod val="85000"/>
                  </a:schemeClr>
                </a:solidFill>
                <a:latin typeface="Courier New" panose="02070309020205020404" pitchFamily="49" charset="0"/>
                <a:cs typeface="Courier New" panose="02070309020205020404" pitchFamily="49" charset="0"/>
              </a:rPr>
              <a:t>(</a:t>
            </a:r>
            <a:r>
              <a:rPr lang="en-US" dirty="0">
                <a:solidFill>
                  <a:schemeClr val="bg1"/>
                </a:solidFill>
                <a:latin typeface="Courier New" panose="02070309020205020404" pitchFamily="49" charset="0"/>
                <a:cs typeface="Courier New" panose="02070309020205020404" pitchFamily="49" charset="0"/>
              </a:rPr>
              <a:t> </a:t>
            </a:r>
            <a:r>
              <a:rPr lang="en-US" dirty="0">
                <a:solidFill>
                  <a:srgbClr val="93954D"/>
                </a:solidFill>
                <a:latin typeface="Courier New" panose="02070309020205020404" pitchFamily="49" charset="0"/>
                <a:cs typeface="Courier New" panose="02070309020205020404" pitchFamily="49" charset="0"/>
              </a:rPr>
              <a:t>attenuation</a:t>
            </a:r>
            <a:r>
              <a:rPr lang="en-US" dirty="0">
                <a:solidFill>
                  <a:schemeClr val="tx1">
                    <a:lumMod val="85000"/>
                  </a:schemeClr>
                </a:solidFill>
                <a:latin typeface="Courier New" panose="02070309020205020404" pitchFamily="49" charset="0"/>
                <a:cs typeface="Courier New" panose="02070309020205020404" pitchFamily="49" charset="0"/>
              </a:rPr>
              <a:t> );</a:t>
            </a:r>
            <a:endParaRPr lang="en-US" dirty="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210241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Not K-DOPs?</a:t>
            </a:r>
            <a:endParaRPr lang="en-US" dirty="0"/>
          </a:p>
        </p:txBody>
      </p:sp>
      <p:sp>
        <p:nvSpPr>
          <p:cNvPr id="3" name="Content Placeholder 2"/>
          <p:cNvSpPr>
            <a:spLocks noGrp="1"/>
          </p:cNvSpPr>
          <p:nvPr>
            <p:ph idx="1"/>
          </p:nvPr>
        </p:nvSpPr>
        <p:spPr/>
        <p:txBody>
          <a:bodyPr>
            <a:normAutofit/>
          </a:bodyPr>
          <a:lstStyle/>
          <a:p>
            <a:pPr marL="45720" indent="0" algn="ctr">
              <a:buNone/>
            </a:pPr>
            <a:r>
              <a:rPr lang="en-US" sz="3600" dirty="0" smtClean="0"/>
              <a:t>KDOP – </a:t>
            </a:r>
            <a:r>
              <a:rPr lang="en-US" sz="3600" i="1" dirty="0" smtClean="0"/>
              <a:t>k</a:t>
            </a:r>
            <a:r>
              <a:rPr lang="en-US" sz="3600" dirty="0" smtClean="0"/>
              <a:t>-sided Discrete Oriented Polytope</a:t>
            </a:r>
          </a:p>
          <a:p>
            <a:pPr marL="45720" indent="0" algn="ctr">
              <a:buNone/>
            </a:pPr>
            <a:endParaRPr lang="en-US" sz="3600" dirty="0"/>
          </a:p>
          <a:p>
            <a:pPr marL="45720" indent="0" algn="ctr">
              <a:buNone/>
            </a:pPr>
            <a:r>
              <a:rPr lang="en-US" sz="3600" dirty="0" smtClean="0"/>
              <a:t>Pairs of planes or slabs</a:t>
            </a:r>
          </a:p>
          <a:p>
            <a:pPr marL="45720" indent="0" algn="ctr">
              <a:buNone/>
            </a:pPr>
            <a:r>
              <a:rPr lang="en-US" sz="3600" dirty="0" smtClean="0"/>
              <a:t>Instead of individual planes</a:t>
            </a:r>
            <a:endParaRPr lang="en-US" sz="3600" dirty="0"/>
          </a:p>
        </p:txBody>
      </p:sp>
      <p:sp>
        <p:nvSpPr>
          <p:cNvPr id="4" name="TextBox 3"/>
          <p:cNvSpPr txBox="1"/>
          <p:nvPr/>
        </p:nvSpPr>
        <p:spPr>
          <a:xfrm>
            <a:off x="1219200" y="1447680"/>
            <a:ext cx="9753600" cy="4876920"/>
          </a:xfrm>
          <a:prstGeom prst="rect">
            <a:avLst/>
          </a:prstGeom>
        </p:spPr>
        <p:txBody>
          <a:bodyPr vert="horz" wrap="square" lIns="91440" tIns="45720" rIns="91440" bIns="45720" rtlCol="0" anchor="ctr" anchorCtr="0">
            <a:noAutofit/>
          </a:bodyPr>
          <a:lstStyle/>
          <a:p>
            <a:pPr algn="ctr"/>
            <a:r>
              <a:rPr lang="en-US" sz="20000" baseline="0" dirty="0" smtClean="0">
                <a:solidFill>
                  <a:srgbClr val="FF0000"/>
                </a:solidFill>
                <a:latin typeface="+mj-lt"/>
              </a:rPr>
              <a:t>X</a:t>
            </a:r>
          </a:p>
        </p:txBody>
      </p:sp>
    </p:spTree>
    <p:extLst>
      <p:ext uri="{BB962C8B-B14F-4D97-AF65-F5344CB8AC3E}">
        <p14:creationId xmlns:p14="http://schemas.microsoft.com/office/powerpoint/2010/main" val="181465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Runtime Implementation</a:t>
            </a:r>
          </a:p>
        </p:txBody>
      </p:sp>
      <p:sp>
        <p:nvSpPr>
          <p:cNvPr id="3" name="Content Placeholder 2"/>
          <p:cNvSpPr>
            <a:spLocks noGrp="1"/>
          </p:cNvSpPr>
          <p:nvPr>
            <p:ph idx="1"/>
          </p:nvPr>
        </p:nvSpPr>
        <p:spPr/>
        <p:txBody>
          <a:bodyPr/>
          <a:lstStyle/>
          <a:p>
            <a:pPr marL="560070" indent="-514350">
              <a:lnSpc>
                <a:spcPct val="200000"/>
              </a:lnSpc>
              <a:buFont typeface="+mj-lt"/>
              <a:buAutoNum type="arabicPeriod" startAt="3"/>
            </a:pPr>
            <a:r>
              <a:rPr lang="en-US" sz="2800" dirty="0"/>
              <a:t>Sample three ambient cube values depending on normal</a:t>
            </a:r>
          </a:p>
          <a:p>
            <a:pPr marL="560070" indent="-514350">
              <a:lnSpc>
                <a:spcPct val="200000"/>
              </a:lnSpc>
              <a:buFont typeface="+mj-lt"/>
              <a:buAutoNum type="arabicPeriod" startAt="3"/>
            </a:pPr>
            <a:r>
              <a:rPr lang="en-US" sz="2800" dirty="0" smtClean="0"/>
              <a:t>Blend </a:t>
            </a:r>
            <a:r>
              <a:rPr lang="en-US" sz="2800" dirty="0"/>
              <a:t>results between all volumes</a:t>
            </a:r>
          </a:p>
          <a:p>
            <a:endParaRPr lang="en-US" dirty="0"/>
          </a:p>
        </p:txBody>
      </p:sp>
    </p:spTree>
    <p:extLst>
      <p:ext uri="{BB962C8B-B14F-4D97-AF65-F5344CB8AC3E}">
        <p14:creationId xmlns:p14="http://schemas.microsoft.com/office/powerpoint/2010/main" val="1519236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err="1" smtClean="0"/>
              <a:t>Lightmap</a:t>
            </a:r>
            <a:r>
              <a:rPr lang="en-US" dirty="0" smtClean="0"/>
              <a:t> Downsides</a:t>
            </a:r>
            <a:r>
              <a:rPr lang="en-US" dirty="0"/>
              <a:t/>
            </a:r>
            <a:br>
              <a:rPr lang="en-US" dirty="0"/>
            </a:br>
            <a:endParaRPr lang="en-US" dirty="0"/>
          </a:p>
        </p:txBody>
      </p:sp>
      <p:sp>
        <p:nvSpPr>
          <p:cNvPr id="6" name="Content Placeholder 5"/>
          <p:cNvSpPr>
            <a:spLocks noGrp="1"/>
          </p:cNvSpPr>
          <p:nvPr>
            <p:ph idx="1"/>
          </p:nvPr>
        </p:nvSpPr>
        <p:spPr/>
        <p:txBody>
          <a:bodyPr>
            <a:noAutofit/>
          </a:bodyPr>
          <a:lstStyle/>
          <a:p>
            <a:pPr>
              <a:lnSpc>
                <a:spcPct val="200000"/>
              </a:lnSpc>
            </a:pPr>
            <a:r>
              <a:rPr lang="en-US" sz="3600" dirty="0" smtClean="0"/>
              <a:t>Works </a:t>
            </a:r>
            <a:r>
              <a:rPr lang="en-US" sz="3600" dirty="0"/>
              <a:t>poorly on </a:t>
            </a:r>
            <a:r>
              <a:rPr lang="en-US" sz="3600" dirty="0" smtClean="0"/>
              <a:t>detailed</a:t>
            </a:r>
            <a:br>
              <a:rPr lang="en-US" sz="3600" dirty="0" smtClean="0"/>
            </a:br>
            <a:r>
              <a:rPr lang="en-US" sz="3600" dirty="0" smtClean="0"/>
              <a:t>or intersecting geometry</a:t>
            </a:r>
            <a:endParaRPr lang="en-US" sz="36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000" y="1614054"/>
            <a:ext cx="4710546" cy="4710546"/>
          </a:xfrm>
          <a:prstGeom prst="rect">
            <a:avLst/>
          </a:prstGeom>
        </p:spPr>
      </p:pic>
    </p:spTree>
    <p:custDataLst>
      <p:tags r:id="rId1"/>
    </p:custDataLst>
    <p:extLst>
      <p:ext uri="{BB962C8B-B14F-4D97-AF65-F5344CB8AC3E}">
        <p14:creationId xmlns:p14="http://schemas.microsoft.com/office/powerpoint/2010/main" val="2100231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Challenges</a:t>
            </a:r>
            <a:endParaRPr lang="en-US" dirty="0"/>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2436650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Problem: </a:t>
            </a:r>
            <a:r>
              <a:rPr lang="en-US" dirty="0" smtClean="0"/>
              <a:t>Geo </a:t>
            </a:r>
            <a:r>
              <a:rPr lang="en-US" dirty="0"/>
              <a:t>Within </a:t>
            </a:r>
            <a:r>
              <a:rPr lang="en-US" dirty="0" smtClean="0"/>
              <a:t>Voxels</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0794" y="1447800"/>
            <a:ext cx="8690411" cy="4876799"/>
          </a:xfrm>
        </p:spPr>
      </p:pic>
    </p:spTree>
    <p:extLst>
      <p:ext uri="{BB962C8B-B14F-4D97-AF65-F5344CB8AC3E}">
        <p14:creationId xmlns:p14="http://schemas.microsoft.com/office/powerpoint/2010/main" val="2766892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t="4981" b="4981"/>
          <a:stretch>
            <a:fillRect/>
          </a:stretch>
        </p:blipFill>
        <p:spPr/>
      </p:pic>
      <p:sp>
        <p:nvSpPr>
          <p:cNvPr id="5" name="Text Placeholder 4"/>
          <p:cNvSpPr>
            <a:spLocks noGrp="1"/>
          </p:cNvSpPr>
          <p:nvPr>
            <p:ph type="body" sz="quarter" idx="13"/>
          </p:nvPr>
        </p:nvSpPr>
        <p:spPr/>
        <p:txBody>
          <a:bodyPr/>
          <a:lstStyle/>
          <a:p>
            <a:r>
              <a:rPr lang="en-US" dirty="0"/>
              <a:t>Solution: Smart Centers</a:t>
            </a:r>
          </a:p>
        </p:txBody>
      </p:sp>
    </p:spTree>
    <p:extLst>
      <p:ext uri="{BB962C8B-B14F-4D97-AF65-F5344CB8AC3E}">
        <p14:creationId xmlns:p14="http://schemas.microsoft.com/office/powerpoint/2010/main" val="2000302426"/>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1"/>
          </p:nvPr>
        </p:nvPicPr>
        <p:blipFill>
          <a:blip r:embed="rId3">
            <a:extLst>
              <a:ext uri="{28A0092B-C50C-407E-A947-70E740481C1C}">
                <a14:useLocalDpi xmlns:a14="http://schemas.microsoft.com/office/drawing/2010/main" val="0"/>
              </a:ext>
            </a:extLst>
          </a:blip>
          <a:srcRect l="3613" r="3613"/>
          <a:stretch>
            <a:fillRect/>
          </a:stretch>
        </p:blipFill>
        <p:spPr/>
      </p:pic>
      <p:sp>
        <p:nvSpPr>
          <p:cNvPr id="3" name="Text Placeholder 2"/>
          <p:cNvSpPr>
            <a:spLocks noGrp="1"/>
          </p:cNvSpPr>
          <p:nvPr>
            <p:ph type="body" sz="quarter" idx="13"/>
          </p:nvPr>
        </p:nvSpPr>
        <p:spPr/>
        <p:txBody>
          <a:bodyPr>
            <a:normAutofit/>
          </a:bodyPr>
          <a:lstStyle/>
          <a:p>
            <a:r>
              <a:rPr lang="en-US" dirty="0" smtClean="0"/>
              <a:t>Invalidate </a:t>
            </a:r>
            <a:r>
              <a:rPr lang="en-US" dirty="0"/>
              <a:t>Near Geometry</a:t>
            </a:r>
          </a:p>
        </p:txBody>
      </p:sp>
    </p:spTree>
    <p:extLst>
      <p:ext uri="{BB962C8B-B14F-4D97-AF65-F5344CB8AC3E}">
        <p14:creationId xmlns:p14="http://schemas.microsoft.com/office/powerpoint/2010/main" val="183093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1"/>
          </p:nvPr>
        </p:nvPicPr>
        <p:blipFill>
          <a:blip r:embed="rId3">
            <a:extLst>
              <a:ext uri="{28A0092B-C50C-407E-A947-70E740481C1C}">
                <a14:useLocalDpi xmlns:a14="http://schemas.microsoft.com/office/drawing/2010/main" val="0"/>
              </a:ext>
            </a:extLst>
          </a:blip>
          <a:srcRect l="3613" r="3613"/>
          <a:stretch>
            <a:fillRect/>
          </a:stretch>
        </p:blipFill>
        <p:spPr/>
      </p:pic>
      <p:sp>
        <p:nvSpPr>
          <p:cNvPr id="3" name="Text Placeholder 2"/>
          <p:cNvSpPr>
            <a:spLocks noGrp="1"/>
          </p:cNvSpPr>
          <p:nvPr>
            <p:ph type="body" sz="quarter" idx="13"/>
          </p:nvPr>
        </p:nvSpPr>
        <p:spPr/>
        <p:txBody>
          <a:bodyPr/>
          <a:lstStyle/>
          <a:p>
            <a:r>
              <a:rPr lang="en-US" dirty="0" smtClean="0"/>
              <a:t>Empty Space Skip</a:t>
            </a:r>
            <a:endParaRPr lang="en-US" dirty="0"/>
          </a:p>
        </p:txBody>
      </p:sp>
    </p:spTree>
    <p:extLst>
      <p:ext uri="{BB962C8B-B14F-4D97-AF65-F5344CB8AC3E}">
        <p14:creationId xmlns:p14="http://schemas.microsoft.com/office/powerpoint/2010/main" val="444244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1"/>
          </p:nvPr>
        </p:nvPicPr>
        <p:blipFill>
          <a:blip r:embed="rId3">
            <a:extLst>
              <a:ext uri="{28A0092B-C50C-407E-A947-70E740481C1C}">
                <a14:useLocalDpi xmlns:a14="http://schemas.microsoft.com/office/drawing/2010/main" val="0"/>
              </a:ext>
            </a:extLst>
          </a:blip>
          <a:srcRect l="3613" r="3613"/>
          <a:stretch>
            <a:fillRect/>
          </a:stretch>
        </p:blipFill>
        <p:spPr/>
      </p:pic>
      <p:sp>
        <p:nvSpPr>
          <p:cNvPr id="3" name="Text Placeholder 2"/>
          <p:cNvSpPr>
            <a:spLocks noGrp="1"/>
          </p:cNvSpPr>
          <p:nvPr>
            <p:ph type="body" sz="quarter" idx="13"/>
          </p:nvPr>
        </p:nvSpPr>
        <p:spPr/>
        <p:txBody>
          <a:bodyPr>
            <a:normAutofit/>
          </a:bodyPr>
          <a:lstStyle/>
          <a:p>
            <a:r>
              <a:rPr lang="en-US" dirty="0" smtClean="0">
                <a:ea typeface="+mj-ea"/>
                <a:cs typeface="+mj-cs"/>
              </a:rPr>
              <a:t>Problem: Seams</a:t>
            </a:r>
            <a:endParaRPr lang="en-US" dirty="0">
              <a:ea typeface="+mj-ea"/>
              <a:cs typeface="+mj-cs"/>
            </a:endParaRPr>
          </a:p>
        </p:txBody>
      </p:sp>
    </p:spTree>
    <p:extLst>
      <p:ext uri="{BB962C8B-B14F-4D97-AF65-F5344CB8AC3E}">
        <p14:creationId xmlns:p14="http://schemas.microsoft.com/office/powerpoint/2010/main" val="424061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1"/>
          </p:nvPr>
        </p:nvPicPr>
        <p:blipFill>
          <a:blip r:embed="rId3">
            <a:extLst>
              <a:ext uri="{28A0092B-C50C-407E-A947-70E740481C1C}">
                <a14:useLocalDpi xmlns:a14="http://schemas.microsoft.com/office/drawing/2010/main" val="0"/>
              </a:ext>
            </a:extLst>
          </a:blip>
          <a:srcRect l="3613" r="3613"/>
          <a:stretch>
            <a:fillRect/>
          </a:stretch>
        </p:blipFill>
        <p:spPr/>
      </p:pic>
      <p:sp>
        <p:nvSpPr>
          <p:cNvPr id="3" name="Text Placeholder 2"/>
          <p:cNvSpPr>
            <a:spLocks noGrp="1"/>
          </p:cNvSpPr>
          <p:nvPr>
            <p:ph type="body" sz="quarter" idx="13"/>
          </p:nvPr>
        </p:nvSpPr>
        <p:spPr/>
        <p:txBody>
          <a:bodyPr>
            <a:normAutofit fontScale="92500"/>
          </a:bodyPr>
          <a:lstStyle/>
          <a:p>
            <a:r>
              <a:rPr lang="en-US" dirty="0" smtClean="0"/>
              <a:t>Solution: Volume Smoothing</a:t>
            </a:r>
            <a:endParaRPr lang="en-US" dirty="0"/>
          </a:p>
        </p:txBody>
      </p:sp>
    </p:spTree>
    <p:extLst>
      <p:ext uri="{BB962C8B-B14F-4D97-AF65-F5344CB8AC3E}">
        <p14:creationId xmlns:p14="http://schemas.microsoft.com/office/powerpoint/2010/main" val="2210606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1"/>
          </p:nvPr>
        </p:nvPicPr>
        <p:blipFill>
          <a:blip r:embed="rId3">
            <a:extLst>
              <a:ext uri="{28A0092B-C50C-407E-A947-70E740481C1C}">
                <a14:useLocalDpi xmlns:a14="http://schemas.microsoft.com/office/drawing/2010/main" val="0"/>
              </a:ext>
            </a:extLst>
          </a:blip>
          <a:srcRect l="3613" r="3613"/>
          <a:stretch>
            <a:fillRect/>
          </a:stretch>
        </p:blipFill>
        <p:spPr/>
      </p:pic>
      <p:sp>
        <p:nvSpPr>
          <p:cNvPr id="3" name="Text Placeholder 2"/>
          <p:cNvSpPr>
            <a:spLocks noGrp="1"/>
          </p:cNvSpPr>
          <p:nvPr>
            <p:ph type="body" sz="quarter" idx="13"/>
          </p:nvPr>
        </p:nvSpPr>
        <p:spPr/>
        <p:txBody>
          <a:bodyPr>
            <a:normAutofit/>
          </a:bodyPr>
          <a:lstStyle/>
          <a:p>
            <a:r>
              <a:rPr lang="en-US" dirty="0" smtClean="0"/>
              <a:t>Careful </a:t>
            </a:r>
            <a:r>
              <a:rPr lang="en-US" dirty="0"/>
              <a:t>Lighting Artistry</a:t>
            </a:r>
          </a:p>
          <a:p>
            <a:endParaRPr lang="en-US" dirty="0"/>
          </a:p>
        </p:txBody>
      </p:sp>
    </p:spTree>
    <p:extLst>
      <p:ext uri="{BB962C8B-B14F-4D97-AF65-F5344CB8AC3E}">
        <p14:creationId xmlns:p14="http://schemas.microsoft.com/office/powerpoint/2010/main" val="2834834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 Volumes?</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4985" r="4985"/>
          <a:stretch>
            <a:fillRect/>
          </a:stretch>
        </p:blipFill>
        <p:spPr/>
      </p:pic>
      <p:sp>
        <p:nvSpPr>
          <p:cNvPr id="4" name="Text Placeholder 3"/>
          <p:cNvSpPr>
            <a:spLocks noGrp="1"/>
          </p:cNvSpPr>
          <p:nvPr>
            <p:ph type="body" sz="half" idx="2"/>
          </p:nvPr>
        </p:nvSpPr>
        <p:spPr/>
        <p:txBody>
          <a:bodyPr/>
          <a:lstStyle/>
          <a:p>
            <a:r>
              <a:rPr lang="en-US" dirty="0" smtClean="0"/>
              <a:t>“Do-Everything </a:t>
            </a:r>
            <a:r>
              <a:rPr lang="en-US" dirty="0"/>
              <a:t>Button”</a:t>
            </a:r>
          </a:p>
        </p:txBody>
      </p:sp>
    </p:spTree>
    <p:extLst>
      <p:ext uri="{BB962C8B-B14F-4D97-AF65-F5344CB8AC3E}">
        <p14:creationId xmlns:p14="http://schemas.microsoft.com/office/powerpoint/2010/main" val="190466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1219200" y="2743200"/>
            <a:ext cx="4755920" cy="621792"/>
          </a:xfrm>
        </p:spPr>
        <p:txBody>
          <a:bodyPr/>
          <a:lstStyle/>
          <a:p>
            <a:pPr algn="ctr"/>
            <a:r>
              <a:rPr lang="en-US" dirty="0"/>
              <a:t>Volume Blending And Density</a:t>
            </a:r>
          </a:p>
        </p:txBody>
      </p:sp>
      <p:sp>
        <p:nvSpPr>
          <p:cNvPr id="7" name="Text Placeholder 6"/>
          <p:cNvSpPr>
            <a:spLocks noGrp="1"/>
          </p:cNvSpPr>
          <p:nvPr>
            <p:ph type="body" sz="quarter" idx="3"/>
          </p:nvPr>
        </p:nvSpPr>
        <p:spPr>
          <a:xfrm>
            <a:off x="6242304" y="2743200"/>
            <a:ext cx="4753972" cy="621792"/>
          </a:xfrm>
        </p:spPr>
        <p:txBody>
          <a:bodyPr/>
          <a:lstStyle/>
          <a:p>
            <a:pPr algn="ctr"/>
            <a:r>
              <a:rPr lang="en-US" dirty="0"/>
              <a:t>Volume Overdraw Per Tile</a:t>
            </a:r>
          </a:p>
        </p:txBody>
      </p:sp>
      <p:sp>
        <p:nvSpPr>
          <p:cNvPr id="5" name="Title 4"/>
          <p:cNvSpPr>
            <a:spLocks noGrp="1"/>
          </p:cNvSpPr>
          <p:nvPr>
            <p:ph type="title"/>
          </p:nvPr>
        </p:nvSpPr>
        <p:spPr/>
        <p:txBody>
          <a:bodyPr/>
          <a:lstStyle/>
          <a:p>
            <a:pPr algn="ctr"/>
            <a:r>
              <a:rPr lang="en-US" dirty="0"/>
              <a:t>Debug Tools</a:t>
            </a:r>
          </a:p>
        </p:txBody>
      </p:sp>
      <p:pic>
        <p:nvPicPr>
          <p:cNvPr id="10" name="Content Placeholder 9"/>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264110" y="3382963"/>
            <a:ext cx="4664742" cy="2954337"/>
          </a:xfrm>
        </p:spPr>
      </p:pic>
      <p:pic>
        <p:nvPicPr>
          <p:cNvPr id="11" name="Content Placeholder 10"/>
          <p:cNvPicPr>
            <a:picLocks noGrp="1" noChangeAspect="1"/>
          </p:cNvPicPr>
          <p:nvPr>
            <p:ph sz="quarter" idx="14"/>
          </p:nvPr>
        </p:nvPicPr>
        <p:blipFill>
          <a:blip r:embed="rId4" cstate="print">
            <a:extLst>
              <a:ext uri="{28A0092B-C50C-407E-A947-70E740481C1C}">
                <a14:useLocalDpi xmlns:a14="http://schemas.microsoft.com/office/drawing/2010/main" val="0"/>
              </a:ext>
            </a:extLst>
          </a:blip>
          <a:stretch>
            <a:fillRect/>
          </a:stretch>
        </p:blipFill>
        <p:spPr>
          <a:xfrm>
            <a:off x="6297776" y="3382963"/>
            <a:ext cx="4643110" cy="2954337"/>
          </a:xfrm>
        </p:spPr>
      </p:pic>
    </p:spTree>
    <p:extLst>
      <p:ext uri="{BB962C8B-B14F-4D97-AF65-F5344CB8AC3E}">
        <p14:creationId xmlns:p14="http://schemas.microsoft.com/office/powerpoint/2010/main" val="88011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err="1" smtClean="0"/>
              <a:t>Lightmap</a:t>
            </a:r>
            <a:r>
              <a:rPr lang="en-US" dirty="0" smtClean="0"/>
              <a:t> Downsides</a:t>
            </a:r>
            <a:r>
              <a:rPr lang="en-US" dirty="0"/>
              <a:t/>
            </a:r>
            <a:br>
              <a:rPr lang="en-US" dirty="0"/>
            </a:br>
            <a:endParaRPr lang="en-US" dirty="0"/>
          </a:p>
        </p:txBody>
      </p:sp>
      <p:sp>
        <p:nvSpPr>
          <p:cNvPr id="6" name="Content Placeholder 5"/>
          <p:cNvSpPr>
            <a:spLocks noGrp="1"/>
          </p:cNvSpPr>
          <p:nvPr>
            <p:ph idx="1"/>
          </p:nvPr>
        </p:nvSpPr>
        <p:spPr/>
        <p:txBody>
          <a:bodyPr>
            <a:noAutofit/>
          </a:bodyPr>
          <a:lstStyle/>
          <a:p>
            <a:pPr>
              <a:lnSpc>
                <a:spcPct val="200000"/>
              </a:lnSpc>
            </a:pPr>
            <a:r>
              <a:rPr lang="en-US" sz="3600" dirty="0" smtClean="0"/>
              <a:t>Doesn’t </a:t>
            </a:r>
            <a:r>
              <a:rPr lang="en-US" sz="3600" dirty="0"/>
              <a:t>work at all </a:t>
            </a:r>
            <a:r>
              <a:rPr lang="en-US" sz="3600" dirty="0" smtClean="0"/>
              <a:t>on</a:t>
            </a:r>
            <a:br>
              <a:rPr lang="en-US" sz="3600" dirty="0" smtClean="0"/>
            </a:br>
            <a:r>
              <a:rPr lang="en-US" sz="3600" dirty="0" smtClean="0"/>
              <a:t>dynamic geometry</a:t>
            </a:r>
            <a:endParaRPr lang="en-US" sz="36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000" y="1614054"/>
            <a:ext cx="4710546" cy="4710546"/>
          </a:xfrm>
          <a:prstGeom prst="rect">
            <a:avLst/>
          </a:prstGeom>
        </p:spPr>
      </p:pic>
    </p:spTree>
    <p:custDataLst>
      <p:tags r:id="rId1"/>
    </p:custDataLst>
    <p:extLst>
      <p:ext uri="{BB962C8B-B14F-4D97-AF65-F5344CB8AC3E}">
        <p14:creationId xmlns:p14="http://schemas.microsoft.com/office/powerpoint/2010/main" val="1289531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1"/>
          </p:nvPr>
        </p:nvPicPr>
        <p:blipFill>
          <a:blip r:embed="rId3">
            <a:extLst>
              <a:ext uri="{28A0092B-C50C-407E-A947-70E740481C1C}">
                <a14:useLocalDpi xmlns:a14="http://schemas.microsoft.com/office/drawing/2010/main" val="0"/>
              </a:ext>
            </a:extLst>
          </a:blip>
          <a:srcRect l="3613" r="3613"/>
          <a:stretch>
            <a:fillRect/>
          </a:stretch>
        </p:blipFill>
        <p:spPr/>
      </p:pic>
      <p:sp>
        <p:nvSpPr>
          <p:cNvPr id="3" name="Text Placeholder 2"/>
          <p:cNvSpPr>
            <a:spLocks noGrp="1"/>
          </p:cNvSpPr>
          <p:nvPr>
            <p:ph type="body" sz="quarter" idx="13"/>
          </p:nvPr>
        </p:nvSpPr>
        <p:spPr/>
        <p:txBody>
          <a:bodyPr/>
          <a:lstStyle/>
          <a:p>
            <a:r>
              <a:rPr lang="en-US" dirty="0"/>
              <a:t>Reflections</a:t>
            </a:r>
          </a:p>
        </p:txBody>
      </p:sp>
    </p:spTree>
    <p:extLst>
      <p:ext uri="{BB962C8B-B14F-4D97-AF65-F5344CB8AC3E}">
        <p14:creationId xmlns:p14="http://schemas.microsoft.com/office/powerpoint/2010/main" val="1906139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3613" r="3613"/>
          <a:stretch>
            <a:fillRect/>
          </a:stretch>
        </p:blipFill>
        <p:spPr/>
      </p:pic>
      <p:sp>
        <p:nvSpPr>
          <p:cNvPr id="3" name="Text Placeholder 2"/>
          <p:cNvSpPr>
            <a:spLocks noGrp="1"/>
          </p:cNvSpPr>
          <p:nvPr>
            <p:ph type="body" sz="quarter" idx="13"/>
          </p:nvPr>
        </p:nvSpPr>
        <p:spPr/>
        <p:txBody>
          <a:bodyPr/>
          <a:lstStyle/>
          <a:p>
            <a:r>
              <a:rPr lang="en-US" dirty="0"/>
              <a:t>Reflection Planes</a:t>
            </a:r>
          </a:p>
        </p:txBody>
      </p:sp>
      <p:sp>
        <p:nvSpPr>
          <p:cNvPr id="4" name="TextBox 3"/>
          <p:cNvSpPr txBox="1"/>
          <p:nvPr/>
        </p:nvSpPr>
        <p:spPr>
          <a:xfrm>
            <a:off x="5645426" y="323850"/>
            <a:ext cx="3763617" cy="914400"/>
          </a:xfrm>
          <a:prstGeom prst="rect">
            <a:avLst/>
          </a:prstGeom>
        </p:spPr>
        <p:txBody>
          <a:bodyPr vert="horz" wrap="square" lIns="91440" tIns="45720" rIns="91440" bIns="45720" rtlCol="0" anchor="ctr">
            <a:noAutofit/>
          </a:bodyPr>
          <a:lstStyle/>
          <a:p>
            <a:r>
              <a:rPr lang="en-US" sz="1000" dirty="0" smtClean="0"/>
              <a:t>[LAGARDE12]</a:t>
            </a:r>
            <a:endParaRPr lang="en-US" sz="1000" dirty="0"/>
          </a:p>
        </p:txBody>
      </p:sp>
    </p:spTree>
    <p:extLst>
      <p:ext uri="{BB962C8B-B14F-4D97-AF65-F5344CB8AC3E}">
        <p14:creationId xmlns:p14="http://schemas.microsoft.com/office/powerpoint/2010/main" val="3658632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1"/>
          </p:nvPr>
        </p:nvPicPr>
        <p:blipFill>
          <a:blip r:embed="rId3">
            <a:extLst>
              <a:ext uri="{28A0092B-C50C-407E-A947-70E740481C1C}">
                <a14:useLocalDpi xmlns:a14="http://schemas.microsoft.com/office/drawing/2010/main" val="0"/>
              </a:ext>
            </a:extLst>
          </a:blip>
          <a:srcRect l="3613" r="3613"/>
          <a:stretch>
            <a:fillRect/>
          </a:stretch>
        </p:blipFill>
        <p:spPr/>
      </p:pic>
      <p:sp>
        <p:nvSpPr>
          <p:cNvPr id="3" name="Text Placeholder 2"/>
          <p:cNvSpPr>
            <a:spLocks noGrp="1"/>
          </p:cNvSpPr>
          <p:nvPr>
            <p:ph type="body" sz="quarter" idx="13"/>
          </p:nvPr>
        </p:nvSpPr>
        <p:spPr/>
        <p:txBody>
          <a:bodyPr/>
          <a:lstStyle/>
          <a:p>
            <a:r>
              <a:rPr lang="en-US" dirty="0"/>
              <a:t>Clever Artistry</a:t>
            </a:r>
          </a:p>
        </p:txBody>
      </p:sp>
    </p:spTree>
    <p:extLst>
      <p:ext uri="{BB962C8B-B14F-4D97-AF65-F5344CB8AC3E}">
        <p14:creationId xmlns:p14="http://schemas.microsoft.com/office/powerpoint/2010/main" val="3558190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Reflection Plane Parallax</a:t>
            </a:r>
            <a:endParaRPr lang="en-US" dirty="0"/>
          </a:p>
        </p:txBody>
      </p:sp>
      <p:sp>
        <p:nvSpPr>
          <p:cNvPr id="5" name="Content Placeholder 4"/>
          <p:cNvSpPr>
            <a:spLocks noGrp="1"/>
          </p:cNvSpPr>
          <p:nvPr>
            <p:ph idx="1"/>
          </p:nvPr>
        </p:nvSpPr>
        <p:spPr/>
        <p:txBody>
          <a:bodyPr>
            <a:normAutofit/>
          </a:bodyPr>
          <a:lstStyle/>
          <a:p>
            <a:endParaRPr lang="en-US" dirty="0"/>
          </a:p>
        </p:txBody>
      </p:sp>
      <p:sp>
        <p:nvSpPr>
          <p:cNvPr id="6" name="Content Placeholder 2"/>
          <p:cNvSpPr txBox="1">
            <a:spLocks/>
          </p:cNvSpPr>
          <p:nvPr/>
        </p:nvSpPr>
        <p:spPr>
          <a:xfrm>
            <a:off x="1219200" y="2654897"/>
            <a:ext cx="9753600" cy="2462605"/>
          </a:xfrm>
          <a:prstGeom prst="rect">
            <a:avLst/>
          </a:prstGeom>
          <a:solidFill>
            <a:schemeClr val="bg1">
              <a:lumMod val="85000"/>
              <a:lumOff val="15000"/>
            </a:schemeClr>
          </a:solidFill>
          <a:ln w="25400">
            <a:solidFill>
              <a:schemeClr val="accent2"/>
            </a:solidFill>
          </a:ln>
          <a:scene3d>
            <a:camera prst="orthographicFront"/>
            <a:lightRig rig="threePt" dir="t"/>
          </a:scene3d>
          <a:sp3d>
            <a:bevelT/>
          </a:sp3d>
        </p:spPr>
        <p:txBody>
          <a:bodyPr vert="horz" lIns="91440" tIns="45720" rIns="91440" bIns="45720" rtlCol="0" anchor="ctr" anchorCtr="0">
            <a:normAutofit fontScale="70000" lnSpcReduction="20000"/>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45720" indent="0">
              <a:buNone/>
            </a:pPr>
            <a:r>
              <a:rPr lang="en-US" sz="2100" b="1" dirty="0">
                <a:solidFill>
                  <a:srgbClr val="00B0F0"/>
                </a:solidFill>
                <a:latin typeface="Courier New" panose="02070309020205020404" pitchFamily="49" charset="0"/>
                <a:cs typeface="Courier New" panose="02070309020205020404" pitchFamily="49" charset="0"/>
              </a:rPr>
              <a:t>float</a:t>
            </a:r>
            <a:r>
              <a:rPr lang="en-US" sz="2100" dirty="0">
                <a:solidFill>
                  <a:schemeClr val="tx1">
                    <a:lumMod val="85000"/>
                  </a:schemeClr>
                </a:solidFill>
                <a:latin typeface="Courier New" panose="02070309020205020404" pitchFamily="49" charset="0"/>
                <a:cs typeface="Courier New" panose="02070309020205020404" pitchFamily="49" charset="0"/>
              </a:rPr>
              <a:t> </a:t>
            </a:r>
            <a:r>
              <a:rPr lang="en-US" sz="2100" dirty="0" err="1">
                <a:solidFill>
                  <a:srgbClr val="93954D"/>
                </a:solidFill>
                <a:latin typeface="Courier New" panose="02070309020205020404" pitchFamily="49" charset="0"/>
                <a:cs typeface="Courier New" panose="02070309020205020404" pitchFamily="49" charset="0"/>
              </a:rPr>
              <a:t>reflectionMip</a:t>
            </a:r>
            <a:r>
              <a:rPr lang="en-US" sz="2100" dirty="0">
                <a:solidFill>
                  <a:schemeClr val="tx1">
                    <a:lumMod val="85000"/>
                  </a:schemeClr>
                </a:solidFill>
                <a:latin typeface="Courier New" panose="02070309020205020404" pitchFamily="49" charset="0"/>
                <a:cs typeface="Courier New" panose="02070309020205020404" pitchFamily="49" charset="0"/>
              </a:rPr>
              <a:t> = ( </a:t>
            </a:r>
            <a:r>
              <a:rPr lang="en-US" dirty="0">
                <a:solidFill>
                  <a:srgbClr val="CCFF33"/>
                </a:solidFill>
                <a:latin typeface="Courier New" panose="02070309020205020404" pitchFamily="49" charset="0"/>
                <a:cs typeface="Courier New" panose="02070309020205020404" pitchFamily="49" charset="0"/>
              </a:rPr>
              <a:t>1</a:t>
            </a:r>
            <a:r>
              <a:rPr lang="en-US" sz="2100" dirty="0">
                <a:solidFill>
                  <a:schemeClr val="tx1">
                    <a:lumMod val="85000"/>
                  </a:schemeClr>
                </a:solidFill>
                <a:latin typeface="Courier New" panose="02070309020205020404" pitchFamily="49" charset="0"/>
                <a:cs typeface="Courier New" panose="02070309020205020404" pitchFamily="49" charset="0"/>
              </a:rPr>
              <a:t> – </a:t>
            </a:r>
            <a:r>
              <a:rPr lang="en-US" sz="2100" dirty="0">
                <a:solidFill>
                  <a:srgbClr val="93954D"/>
                </a:solidFill>
                <a:latin typeface="Courier New" panose="02070309020205020404" pitchFamily="49" charset="0"/>
                <a:cs typeface="Courier New" panose="02070309020205020404" pitchFamily="49" charset="0"/>
              </a:rPr>
              <a:t>gloss</a:t>
            </a:r>
            <a:r>
              <a:rPr lang="en-US" sz="2100" dirty="0">
                <a:solidFill>
                  <a:schemeClr val="tx1">
                    <a:lumMod val="85000"/>
                  </a:schemeClr>
                </a:solidFill>
                <a:latin typeface="Courier New" panose="02070309020205020404" pitchFamily="49" charset="0"/>
                <a:cs typeface="Courier New" panose="02070309020205020404" pitchFamily="49" charset="0"/>
              </a:rPr>
              <a:t> ) * </a:t>
            </a:r>
            <a:r>
              <a:rPr lang="en-US" sz="2100" dirty="0" err="1">
                <a:solidFill>
                  <a:srgbClr val="93954D"/>
                </a:solidFill>
                <a:latin typeface="Courier New" panose="02070309020205020404" pitchFamily="49" charset="0"/>
                <a:cs typeface="Courier New" panose="02070309020205020404" pitchFamily="49" charset="0"/>
              </a:rPr>
              <a:t>numMips</a:t>
            </a:r>
            <a:r>
              <a:rPr lang="en-US" sz="2100" dirty="0">
                <a:solidFill>
                  <a:schemeClr val="tx1">
                    <a:lumMod val="85000"/>
                  </a:schemeClr>
                </a:solidFill>
                <a:latin typeface="Courier New" panose="02070309020205020404" pitchFamily="49" charset="0"/>
                <a:cs typeface="Courier New" panose="02070309020205020404" pitchFamily="49" charset="0"/>
              </a:rPr>
              <a:t>;</a:t>
            </a:r>
          </a:p>
          <a:p>
            <a:pPr marL="45720" indent="0">
              <a:buNone/>
            </a:pPr>
            <a:endParaRPr lang="en-US" sz="2100" dirty="0">
              <a:solidFill>
                <a:schemeClr val="tx1">
                  <a:lumMod val="85000"/>
                </a:schemeClr>
              </a:solidFill>
              <a:latin typeface="Courier New" panose="02070309020205020404" pitchFamily="49" charset="0"/>
              <a:cs typeface="Courier New" panose="02070309020205020404" pitchFamily="49" charset="0"/>
            </a:endParaRPr>
          </a:p>
          <a:p>
            <a:pPr marL="45720" indent="0">
              <a:buNone/>
            </a:pPr>
            <a:r>
              <a:rPr lang="en-US" sz="2400" dirty="0">
                <a:solidFill>
                  <a:srgbClr val="00B050"/>
                </a:solidFill>
                <a:latin typeface="Courier New" panose="02070309020205020404" pitchFamily="49" charset="0"/>
                <a:cs typeface="Courier New" panose="02070309020205020404" pitchFamily="49" charset="0"/>
              </a:rPr>
              <a:t>// as things get rougher “fade off” parallax correction</a:t>
            </a:r>
          </a:p>
          <a:p>
            <a:pPr marL="45720" indent="0">
              <a:buNone/>
            </a:pPr>
            <a:r>
              <a:rPr lang="en-US" sz="2400" dirty="0">
                <a:solidFill>
                  <a:srgbClr val="00B050"/>
                </a:solidFill>
                <a:latin typeface="Courier New" panose="02070309020205020404" pitchFamily="49" charset="0"/>
                <a:cs typeface="Courier New" panose="02070309020205020404" pitchFamily="49" charset="0"/>
              </a:rPr>
              <a:t>// by pushing out intersection planes</a:t>
            </a:r>
          </a:p>
          <a:p>
            <a:pPr marL="45720" indent="0">
              <a:buNone/>
            </a:pPr>
            <a:r>
              <a:rPr lang="en-US" sz="2100" b="1" dirty="0">
                <a:solidFill>
                  <a:srgbClr val="00B0F0"/>
                </a:solidFill>
                <a:latin typeface="Courier New" panose="02070309020205020404" pitchFamily="49" charset="0"/>
                <a:cs typeface="Courier New" panose="02070309020205020404" pitchFamily="49" charset="0"/>
              </a:rPr>
              <a:t>float</a:t>
            </a:r>
            <a:r>
              <a:rPr lang="en-US" sz="2100" dirty="0">
                <a:solidFill>
                  <a:schemeClr val="tx1">
                    <a:lumMod val="85000"/>
                  </a:schemeClr>
                </a:solidFill>
                <a:latin typeface="Courier New" panose="02070309020205020404" pitchFamily="49" charset="0"/>
                <a:cs typeface="Courier New" panose="02070309020205020404" pitchFamily="49" charset="0"/>
              </a:rPr>
              <a:t> </a:t>
            </a:r>
            <a:r>
              <a:rPr lang="en-US" sz="2100" dirty="0" err="1">
                <a:solidFill>
                  <a:srgbClr val="93954D"/>
                </a:solidFill>
                <a:latin typeface="Courier New" panose="02070309020205020404" pitchFamily="49" charset="0"/>
                <a:cs typeface="Courier New" panose="02070309020205020404" pitchFamily="49" charset="0"/>
              </a:rPr>
              <a:t>minDist</a:t>
            </a:r>
            <a:r>
              <a:rPr lang="en-US" sz="2100" dirty="0">
                <a:solidFill>
                  <a:schemeClr val="tx1">
                    <a:lumMod val="85000"/>
                  </a:schemeClr>
                </a:solidFill>
                <a:latin typeface="Courier New" panose="02070309020205020404" pitchFamily="49" charset="0"/>
                <a:cs typeface="Courier New" panose="02070309020205020404" pitchFamily="49" charset="0"/>
              </a:rPr>
              <a:t> = </a:t>
            </a:r>
            <a:r>
              <a:rPr lang="en-US" dirty="0">
                <a:solidFill>
                  <a:schemeClr val="accent4">
                    <a:lumMod val="60000"/>
                    <a:lumOff val="40000"/>
                  </a:schemeClr>
                </a:solidFill>
                <a:latin typeface="Courier New" panose="02070309020205020404" pitchFamily="49" charset="0"/>
                <a:cs typeface="Courier New" panose="02070309020205020404" pitchFamily="49" charset="0"/>
              </a:rPr>
              <a:t>saturate</a:t>
            </a:r>
            <a:r>
              <a:rPr lang="en-US" sz="2100" dirty="0">
                <a:solidFill>
                  <a:schemeClr val="tx1">
                    <a:lumMod val="85000"/>
                  </a:schemeClr>
                </a:solidFill>
                <a:latin typeface="Courier New" panose="02070309020205020404" pitchFamily="49" charset="0"/>
                <a:cs typeface="Courier New" panose="02070309020205020404" pitchFamily="49" charset="0"/>
              </a:rPr>
              <a:t>( ( </a:t>
            </a:r>
            <a:r>
              <a:rPr lang="en-US" sz="2100" dirty="0" err="1">
                <a:solidFill>
                  <a:srgbClr val="93954D"/>
                </a:solidFill>
                <a:latin typeface="Courier New" panose="02070309020205020404" pitchFamily="49" charset="0"/>
                <a:cs typeface="Courier New" panose="02070309020205020404" pitchFamily="49" charset="0"/>
              </a:rPr>
              <a:t>reflectionMip</a:t>
            </a:r>
            <a:r>
              <a:rPr lang="en-US" sz="2100" dirty="0">
                <a:solidFill>
                  <a:schemeClr val="tx1">
                    <a:lumMod val="85000"/>
                  </a:schemeClr>
                </a:solidFill>
                <a:latin typeface="Courier New" panose="02070309020205020404" pitchFamily="49" charset="0"/>
                <a:cs typeface="Courier New" panose="02070309020205020404" pitchFamily="49" charset="0"/>
              </a:rPr>
              <a:t> – </a:t>
            </a:r>
            <a:r>
              <a:rPr lang="en-US" dirty="0">
                <a:solidFill>
                  <a:srgbClr val="CCFF33"/>
                </a:solidFill>
                <a:latin typeface="Courier New" panose="02070309020205020404" pitchFamily="49" charset="0"/>
                <a:cs typeface="Courier New" panose="02070309020205020404" pitchFamily="49" charset="0"/>
              </a:rPr>
              <a:t>2.5</a:t>
            </a:r>
            <a:r>
              <a:rPr lang="en-US" sz="2100" dirty="0">
                <a:solidFill>
                  <a:schemeClr val="tx1">
                    <a:lumMod val="85000"/>
                  </a:schemeClr>
                </a:solidFill>
                <a:latin typeface="Courier New" panose="02070309020205020404" pitchFamily="49" charset="0"/>
                <a:cs typeface="Courier New" panose="02070309020205020404" pitchFamily="49" charset="0"/>
              </a:rPr>
              <a:t> ) / ( </a:t>
            </a:r>
            <a:r>
              <a:rPr lang="en-US" sz="2100" dirty="0" err="1">
                <a:solidFill>
                  <a:srgbClr val="93954D"/>
                </a:solidFill>
                <a:latin typeface="Courier New" panose="02070309020205020404" pitchFamily="49" charset="0"/>
                <a:cs typeface="Courier New" panose="02070309020205020404" pitchFamily="49" charset="0"/>
              </a:rPr>
              <a:t>numMips</a:t>
            </a:r>
            <a:r>
              <a:rPr lang="en-US" sz="2100" dirty="0">
                <a:solidFill>
                  <a:schemeClr val="tx1">
                    <a:lumMod val="85000"/>
                  </a:schemeClr>
                </a:solidFill>
                <a:latin typeface="Courier New" panose="02070309020205020404" pitchFamily="49" charset="0"/>
                <a:cs typeface="Courier New" panose="02070309020205020404" pitchFamily="49" charset="0"/>
              </a:rPr>
              <a:t> – </a:t>
            </a:r>
            <a:r>
              <a:rPr lang="en-US" dirty="0">
                <a:solidFill>
                  <a:srgbClr val="CCFF33"/>
                </a:solidFill>
                <a:latin typeface="Courier New" panose="02070309020205020404" pitchFamily="49" charset="0"/>
                <a:cs typeface="Courier New" panose="02070309020205020404" pitchFamily="49" charset="0"/>
              </a:rPr>
              <a:t>2.5</a:t>
            </a:r>
            <a:r>
              <a:rPr lang="en-US" sz="2100" dirty="0">
                <a:solidFill>
                  <a:schemeClr val="tx1">
                    <a:lumMod val="85000"/>
                  </a:schemeClr>
                </a:solidFill>
                <a:latin typeface="Courier New" panose="02070309020205020404" pitchFamily="49" charset="0"/>
                <a:cs typeface="Courier New" panose="02070309020205020404" pitchFamily="49" charset="0"/>
              </a:rPr>
              <a:t> ) ) * </a:t>
            </a:r>
            <a:r>
              <a:rPr lang="en-US" dirty="0">
                <a:solidFill>
                  <a:srgbClr val="CCFF33"/>
                </a:solidFill>
                <a:latin typeface="Courier New" panose="02070309020205020404" pitchFamily="49" charset="0"/>
                <a:cs typeface="Courier New" panose="02070309020205020404" pitchFamily="49" charset="0"/>
              </a:rPr>
              <a:t>100</a:t>
            </a:r>
            <a:r>
              <a:rPr lang="en-US" sz="2100" dirty="0">
                <a:solidFill>
                  <a:schemeClr val="tx1">
                    <a:lumMod val="85000"/>
                  </a:schemeClr>
                </a:solidFill>
                <a:latin typeface="Courier New" panose="02070309020205020404" pitchFamily="49" charset="0"/>
                <a:cs typeface="Courier New" panose="02070309020205020404" pitchFamily="49" charset="0"/>
              </a:rPr>
              <a:t>;</a:t>
            </a:r>
          </a:p>
          <a:p>
            <a:pPr marL="45720" indent="0">
              <a:buNone/>
            </a:pPr>
            <a:r>
              <a:rPr lang="en-US" sz="2100" dirty="0" err="1">
                <a:solidFill>
                  <a:srgbClr val="93954D"/>
                </a:solidFill>
                <a:latin typeface="Courier New" panose="02070309020205020404" pitchFamily="49" charset="0"/>
                <a:cs typeface="Courier New" panose="02070309020205020404" pitchFamily="49" charset="0"/>
              </a:rPr>
              <a:t>distanceToPlane</a:t>
            </a:r>
            <a:r>
              <a:rPr lang="en-US" sz="2100" dirty="0">
                <a:solidFill>
                  <a:schemeClr val="tx1">
                    <a:lumMod val="85000"/>
                  </a:schemeClr>
                </a:solidFill>
                <a:latin typeface="Courier New" panose="02070309020205020404" pitchFamily="49" charset="0"/>
                <a:cs typeface="Courier New" panose="02070309020205020404" pitchFamily="49" charset="0"/>
              </a:rPr>
              <a:t> = </a:t>
            </a:r>
            <a:r>
              <a:rPr lang="en-US" dirty="0">
                <a:solidFill>
                  <a:schemeClr val="accent4">
                    <a:lumMod val="60000"/>
                    <a:lumOff val="40000"/>
                  </a:schemeClr>
                </a:solidFill>
                <a:latin typeface="Courier New" panose="02070309020205020404" pitchFamily="49" charset="0"/>
                <a:cs typeface="Courier New" panose="02070309020205020404" pitchFamily="49" charset="0"/>
              </a:rPr>
              <a:t>max</a:t>
            </a:r>
            <a:r>
              <a:rPr lang="en-US" sz="2100" dirty="0">
                <a:solidFill>
                  <a:schemeClr val="tx1">
                    <a:lumMod val="85000"/>
                  </a:schemeClr>
                </a:solidFill>
                <a:latin typeface="Courier New" panose="02070309020205020404" pitchFamily="49" charset="0"/>
                <a:cs typeface="Courier New" panose="02070309020205020404" pitchFamily="49" charset="0"/>
              </a:rPr>
              <a:t>( </a:t>
            </a:r>
            <a:r>
              <a:rPr lang="en-US" dirty="0">
                <a:solidFill>
                  <a:schemeClr val="accent4">
                    <a:lumMod val="60000"/>
                    <a:lumOff val="40000"/>
                  </a:schemeClr>
                </a:solidFill>
                <a:latin typeface="Courier New" panose="02070309020205020404" pitchFamily="49" charset="0"/>
                <a:cs typeface="Courier New" panose="02070309020205020404" pitchFamily="49" charset="0"/>
              </a:rPr>
              <a:t>abs</a:t>
            </a:r>
            <a:r>
              <a:rPr lang="en-US" sz="2100" dirty="0">
                <a:solidFill>
                  <a:schemeClr val="tx1">
                    <a:lumMod val="85000"/>
                  </a:schemeClr>
                </a:solidFill>
                <a:latin typeface="Courier New" panose="02070309020205020404" pitchFamily="49" charset="0"/>
                <a:cs typeface="Courier New" panose="02070309020205020404" pitchFamily="49" charset="0"/>
              </a:rPr>
              <a:t>( </a:t>
            </a:r>
            <a:r>
              <a:rPr lang="en-US" sz="2100" dirty="0" err="1">
                <a:solidFill>
                  <a:srgbClr val="93954D"/>
                </a:solidFill>
                <a:latin typeface="Courier New" panose="02070309020205020404" pitchFamily="49" charset="0"/>
                <a:cs typeface="Courier New" panose="02070309020205020404" pitchFamily="49" charset="0"/>
              </a:rPr>
              <a:t>distanceToPlane</a:t>
            </a:r>
            <a:r>
              <a:rPr lang="en-US" sz="2100" dirty="0">
                <a:solidFill>
                  <a:schemeClr val="tx1">
                    <a:lumMod val="85000"/>
                  </a:schemeClr>
                </a:solidFill>
                <a:latin typeface="Courier New" panose="02070309020205020404" pitchFamily="49" charset="0"/>
                <a:cs typeface="Courier New" panose="02070309020205020404" pitchFamily="49" charset="0"/>
              </a:rPr>
              <a:t> ), </a:t>
            </a:r>
            <a:r>
              <a:rPr lang="en-US" sz="2100" dirty="0" err="1">
                <a:solidFill>
                  <a:srgbClr val="93954D"/>
                </a:solidFill>
                <a:latin typeface="Courier New" panose="02070309020205020404" pitchFamily="49" charset="0"/>
                <a:cs typeface="Courier New" panose="02070309020205020404" pitchFamily="49" charset="0"/>
              </a:rPr>
              <a:t>minDist</a:t>
            </a:r>
            <a:r>
              <a:rPr lang="en-US" sz="2100" dirty="0">
                <a:solidFill>
                  <a:schemeClr val="tx1">
                    <a:lumMod val="85000"/>
                  </a:schemeClr>
                </a:solidFill>
                <a:latin typeface="Courier New" panose="02070309020205020404" pitchFamily="49" charset="0"/>
                <a:cs typeface="Courier New" panose="02070309020205020404" pitchFamily="49" charset="0"/>
              </a:rPr>
              <a:t> );</a:t>
            </a:r>
          </a:p>
          <a:p>
            <a:pPr marL="45720" indent="0">
              <a:buNone/>
            </a:pPr>
            <a:endParaRPr lang="en-US" sz="2100" dirty="0">
              <a:solidFill>
                <a:schemeClr val="tx1">
                  <a:lumMod val="85000"/>
                </a:schemeClr>
              </a:solidFill>
              <a:latin typeface="Courier New" panose="02070309020205020404" pitchFamily="49" charset="0"/>
              <a:cs typeface="Courier New" panose="02070309020205020404" pitchFamily="49" charset="0"/>
            </a:endParaRPr>
          </a:p>
          <a:p>
            <a:pPr marL="45720" indent="0">
              <a:buNone/>
            </a:pPr>
            <a:r>
              <a:rPr lang="en-US" sz="2100" b="1" dirty="0">
                <a:solidFill>
                  <a:srgbClr val="00B0F0"/>
                </a:solidFill>
                <a:latin typeface="Courier New" panose="02070309020205020404" pitchFamily="49" charset="0"/>
                <a:cs typeface="Courier New" panose="02070309020205020404" pitchFamily="49" charset="0"/>
              </a:rPr>
              <a:t>float</a:t>
            </a:r>
            <a:r>
              <a:rPr lang="en-US" sz="2100" dirty="0">
                <a:solidFill>
                  <a:schemeClr val="tx1">
                    <a:lumMod val="85000"/>
                  </a:schemeClr>
                </a:solidFill>
                <a:latin typeface="Courier New" panose="02070309020205020404" pitchFamily="49" charset="0"/>
                <a:cs typeface="Courier New" panose="02070309020205020404" pitchFamily="49" charset="0"/>
              </a:rPr>
              <a:t> </a:t>
            </a:r>
            <a:r>
              <a:rPr lang="en-US" sz="2100" dirty="0" err="1">
                <a:solidFill>
                  <a:srgbClr val="93954D"/>
                </a:solidFill>
                <a:latin typeface="Courier New" panose="02070309020205020404" pitchFamily="49" charset="0"/>
                <a:cs typeface="Courier New" panose="02070309020205020404" pitchFamily="49" charset="0"/>
              </a:rPr>
              <a:t>intersectionDist</a:t>
            </a:r>
            <a:r>
              <a:rPr lang="en-US" sz="2100" dirty="0">
                <a:solidFill>
                  <a:schemeClr val="tx1">
                    <a:lumMod val="85000"/>
                  </a:schemeClr>
                </a:solidFill>
                <a:latin typeface="Courier New" panose="02070309020205020404" pitchFamily="49" charset="0"/>
                <a:cs typeface="Courier New" panose="02070309020205020404" pitchFamily="49" charset="0"/>
              </a:rPr>
              <a:t> = </a:t>
            </a:r>
            <a:r>
              <a:rPr lang="en-US" dirty="0">
                <a:solidFill>
                  <a:schemeClr val="accent4">
                    <a:lumMod val="60000"/>
                    <a:lumOff val="40000"/>
                  </a:schemeClr>
                </a:solidFill>
                <a:latin typeface="Courier New" panose="02070309020205020404" pitchFamily="49" charset="0"/>
                <a:cs typeface="Courier New" panose="02070309020205020404" pitchFamily="49" charset="0"/>
              </a:rPr>
              <a:t>abs</a:t>
            </a:r>
            <a:r>
              <a:rPr lang="en-US" sz="2100" dirty="0">
                <a:solidFill>
                  <a:schemeClr val="tx1">
                    <a:lumMod val="85000"/>
                  </a:schemeClr>
                </a:solidFill>
                <a:latin typeface="Courier New" panose="02070309020205020404" pitchFamily="49" charset="0"/>
                <a:cs typeface="Courier New" panose="02070309020205020404" pitchFamily="49" charset="0"/>
              </a:rPr>
              <a:t>( </a:t>
            </a:r>
            <a:r>
              <a:rPr lang="en-US" sz="2100" dirty="0" err="1">
                <a:solidFill>
                  <a:srgbClr val="93954D"/>
                </a:solidFill>
                <a:latin typeface="Courier New" panose="02070309020205020404" pitchFamily="49" charset="0"/>
                <a:cs typeface="Courier New" panose="02070309020205020404" pitchFamily="49" charset="0"/>
              </a:rPr>
              <a:t>distanceToPlane</a:t>
            </a:r>
            <a:r>
              <a:rPr lang="en-US" sz="2100" dirty="0">
                <a:solidFill>
                  <a:schemeClr val="tx1">
                    <a:lumMod val="85000"/>
                  </a:schemeClr>
                </a:solidFill>
                <a:latin typeface="Courier New" panose="02070309020205020404" pitchFamily="49" charset="0"/>
                <a:cs typeface="Courier New" panose="02070309020205020404" pitchFamily="49" charset="0"/>
              </a:rPr>
              <a:t> / -</a:t>
            </a:r>
            <a:r>
              <a:rPr lang="en-US" dirty="0">
                <a:solidFill>
                  <a:schemeClr val="accent4">
                    <a:lumMod val="60000"/>
                    <a:lumOff val="40000"/>
                  </a:schemeClr>
                </a:solidFill>
                <a:latin typeface="Courier New" panose="02070309020205020404" pitchFamily="49" charset="0"/>
                <a:cs typeface="Courier New" panose="02070309020205020404" pitchFamily="49" charset="0"/>
              </a:rPr>
              <a:t>dot</a:t>
            </a:r>
            <a:r>
              <a:rPr lang="en-US" sz="2100" dirty="0">
                <a:solidFill>
                  <a:schemeClr val="tx1">
                    <a:lumMod val="85000"/>
                  </a:schemeClr>
                </a:solidFill>
                <a:latin typeface="Courier New" panose="02070309020205020404" pitchFamily="49" charset="0"/>
                <a:cs typeface="Courier New" panose="02070309020205020404" pitchFamily="49" charset="0"/>
              </a:rPr>
              <a:t>( </a:t>
            </a:r>
            <a:r>
              <a:rPr lang="en-US" sz="2100" dirty="0">
                <a:solidFill>
                  <a:srgbClr val="93954D"/>
                </a:solidFill>
                <a:latin typeface="Courier New" panose="02070309020205020404" pitchFamily="49" charset="0"/>
                <a:cs typeface="Courier New" panose="02070309020205020404" pitchFamily="49" charset="0"/>
              </a:rPr>
              <a:t>direction</a:t>
            </a:r>
            <a:r>
              <a:rPr lang="en-US" sz="2100" dirty="0">
                <a:solidFill>
                  <a:schemeClr val="tx1">
                    <a:lumMod val="85000"/>
                  </a:schemeClr>
                </a:solidFill>
                <a:latin typeface="Courier New" panose="02070309020205020404" pitchFamily="49" charset="0"/>
                <a:cs typeface="Courier New" panose="02070309020205020404" pitchFamily="49" charset="0"/>
              </a:rPr>
              <a:t>, </a:t>
            </a:r>
            <a:r>
              <a:rPr lang="en-US" sz="2100" dirty="0" err="1" smtClean="0">
                <a:solidFill>
                  <a:srgbClr val="93954D"/>
                </a:solidFill>
                <a:latin typeface="Courier New" panose="02070309020205020404" pitchFamily="49" charset="0"/>
                <a:cs typeface="Courier New" panose="02070309020205020404" pitchFamily="49" charset="0"/>
              </a:rPr>
              <a:t>plane</a:t>
            </a:r>
            <a:r>
              <a:rPr lang="en-US" sz="2100" dirty="0" err="1">
                <a:solidFill>
                  <a:schemeClr val="tx1">
                    <a:lumMod val="85000"/>
                  </a:schemeClr>
                </a:solidFill>
                <a:latin typeface="Courier New" panose="02070309020205020404" pitchFamily="49" charset="0"/>
                <a:cs typeface="Courier New" panose="02070309020205020404" pitchFamily="49" charset="0"/>
              </a:rPr>
              <a:t>.</a:t>
            </a:r>
            <a:r>
              <a:rPr lang="en-US" sz="2100" dirty="0" err="1" smtClean="0">
                <a:solidFill>
                  <a:srgbClr val="93954D"/>
                </a:solidFill>
                <a:latin typeface="Courier New" panose="02070309020205020404" pitchFamily="49" charset="0"/>
                <a:cs typeface="Courier New" panose="02070309020205020404" pitchFamily="49" charset="0"/>
              </a:rPr>
              <a:t>xyz</a:t>
            </a:r>
            <a:r>
              <a:rPr lang="en-US" sz="2100" dirty="0" smtClean="0">
                <a:solidFill>
                  <a:schemeClr val="tx1">
                    <a:lumMod val="85000"/>
                  </a:schemeClr>
                </a:solidFill>
                <a:latin typeface="Courier New" panose="02070309020205020404" pitchFamily="49" charset="0"/>
                <a:cs typeface="Courier New" panose="02070309020205020404" pitchFamily="49" charset="0"/>
              </a:rPr>
              <a:t> </a:t>
            </a:r>
            <a:r>
              <a:rPr lang="en-US" sz="2100" dirty="0">
                <a:solidFill>
                  <a:schemeClr val="tx1">
                    <a:lumMod val="85000"/>
                  </a:schemeClr>
                </a:solidFill>
                <a:latin typeface="Courier New" panose="02070309020205020404" pitchFamily="49" charset="0"/>
                <a:cs typeface="Courier New" panose="02070309020205020404" pitchFamily="49" charset="0"/>
              </a:rPr>
              <a:t>) </a:t>
            </a:r>
            <a:r>
              <a:rPr lang="en-US" sz="2100" dirty="0" smtClean="0">
                <a:solidFill>
                  <a:schemeClr val="tx1">
                    <a:lumMod val="85000"/>
                  </a:schemeClr>
                </a:solidFill>
                <a:latin typeface="Courier New" panose="02070309020205020404" pitchFamily="49" charset="0"/>
                <a:cs typeface="Courier New" panose="02070309020205020404" pitchFamily="49" charset="0"/>
              </a:rPr>
              <a:t>);</a:t>
            </a:r>
            <a:endParaRPr lang="en-US" sz="2100" dirty="0">
              <a:solidFill>
                <a:schemeClr val="tx1">
                  <a:lumMod val="85000"/>
                </a:schemeClr>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352768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l="3613" r="3613"/>
          <a:stretch>
            <a:fillRect/>
          </a:stretch>
        </p:blipFill>
        <p:spPr/>
      </p:pic>
      <p:sp>
        <p:nvSpPr>
          <p:cNvPr id="5" name="Text Placeholder 4"/>
          <p:cNvSpPr>
            <a:spLocks noGrp="1"/>
          </p:cNvSpPr>
          <p:nvPr>
            <p:ph type="body" sz="quarter" idx="13"/>
          </p:nvPr>
        </p:nvSpPr>
        <p:spPr/>
        <p:txBody>
          <a:bodyPr/>
          <a:lstStyle/>
          <a:p>
            <a:r>
              <a:rPr lang="en-US" dirty="0" smtClean="0"/>
              <a:t>Parallax Fade Out</a:t>
            </a:r>
            <a:endParaRPr lang="en-US" dirty="0"/>
          </a:p>
        </p:txBody>
      </p:sp>
    </p:spTree>
    <p:extLst>
      <p:ext uri="{BB962C8B-B14F-4D97-AF65-F5344CB8AC3E}">
        <p14:creationId xmlns:p14="http://schemas.microsoft.com/office/powerpoint/2010/main" val="2876544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t="5195" b="5195"/>
          <a:stretch>
            <a:fillRect/>
          </a:stretch>
        </p:blipFill>
        <p:spPr/>
      </p:pic>
      <p:sp>
        <p:nvSpPr>
          <p:cNvPr id="5" name="Text Placeholder 4"/>
          <p:cNvSpPr>
            <a:spLocks noGrp="1"/>
          </p:cNvSpPr>
          <p:nvPr>
            <p:ph type="body" sz="quarter" idx="13"/>
          </p:nvPr>
        </p:nvSpPr>
        <p:spPr>
          <a:xfrm>
            <a:off x="1320800" y="323849"/>
            <a:ext cx="6354618" cy="1047751"/>
          </a:xfrm>
        </p:spPr>
        <p:txBody>
          <a:bodyPr>
            <a:normAutofit fontScale="77500" lnSpcReduction="20000"/>
          </a:bodyPr>
          <a:lstStyle/>
          <a:p>
            <a:r>
              <a:rPr lang="en-US" dirty="0" smtClean="0"/>
              <a:t>Reflection Brightness Correction</a:t>
            </a:r>
            <a:endParaRPr lang="en-US" dirty="0"/>
          </a:p>
          <a:p>
            <a:r>
              <a:rPr lang="en-US" sz="2600" dirty="0" smtClean="0">
                <a:solidFill>
                  <a:schemeClr val="tx1"/>
                </a:solidFill>
                <a:latin typeface="+mn-lt"/>
              </a:rPr>
              <a:t>[LAZAROV13]</a:t>
            </a:r>
            <a:endParaRPr lang="en-US" sz="2600" dirty="0">
              <a:solidFill>
                <a:schemeClr val="tx1"/>
              </a:solidFill>
              <a:latin typeface="+mn-lt"/>
            </a:endParaRPr>
          </a:p>
        </p:txBody>
      </p:sp>
    </p:spTree>
    <p:extLst>
      <p:ext uri="{BB962C8B-B14F-4D97-AF65-F5344CB8AC3E}">
        <p14:creationId xmlns:p14="http://schemas.microsoft.com/office/powerpoint/2010/main" val="3134740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t="4985" b="4985"/>
          <a:stretch>
            <a:fillRect/>
          </a:stretch>
        </p:blipFill>
        <p:spPr/>
      </p:pic>
      <p:sp>
        <p:nvSpPr>
          <p:cNvPr id="5" name="Text Placeholder 4"/>
          <p:cNvSpPr>
            <a:spLocks noGrp="1"/>
          </p:cNvSpPr>
          <p:nvPr>
            <p:ph type="body" sz="quarter" idx="13"/>
          </p:nvPr>
        </p:nvSpPr>
        <p:spPr/>
        <p:txBody>
          <a:bodyPr>
            <a:normAutofit fontScale="77500" lnSpcReduction="20000"/>
          </a:bodyPr>
          <a:lstStyle/>
          <a:p>
            <a:r>
              <a:rPr lang="en-US" dirty="0" smtClean="0"/>
              <a:t>Reflection Brightness Correction</a:t>
            </a:r>
            <a:endParaRPr lang="en-US" dirty="0"/>
          </a:p>
        </p:txBody>
      </p:sp>
    </p:spTree>
    <p:extLst>
      <p:ext uri="{BB962C8B-B14F-4D97-AF65-F5344CB8AC3E}">
        <p14:creationId xmlns:p14="http://schemas.microsoft.com/office/powerpoint/2010/main" val="258156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Max specular brightness is just a guess based on angle and gloss</a:t>
            </a:r>
          </a:p>
          <a:p>
            <a:r>
              <a:rPr lang="en-US" dirty="0" smtClean="0"/>
              <a:t>The light mostly probably came from a certain direction and area</a:t>
            </a:r>
          </a:p>
          <a:p>
            <a:r>
              <a:rPr lang="en-US" dirty="0" smtClean="0"/>
              <a:t>This defines a cone of a certain size</a:t>
            </a:r>
          </a:p>
          <a:p>
            <a:r>
              <a:rPr lang="en-US" dirty="0" smtClean="0"/>
              <a:t>Actual numbers determined experimentally</a:t>
            </a:r>
          </a:p>
          <a:p>
            <a:endParaRPr lang="en-US" dirty="0" smtClean="0"/>
          </a:p>
          <a:p>
            <a:r>
              <a:rPr lang="en-US" dirty="0" smtClean="0"/>
              <a:t>We know the diffuse light is a function of what’s in the specular map</a:t>
            </a:r>
          </a:p>
          <a:p>
            <a:r>
              <a:rPr lang="en-US" dirty="0" smtClean="0"/>
              <a:t>Assume a maximum specular brightness that created this diffuse brightness</a:t>
            </a:r>
          </a:p>
          <a:p>
            <a:r>
              <a:rPr lang="en-US" dirty="0" smtClean="0"/>
              <a:t>Adjust the sampled specular against the theoretical maximum</a:t>
            </a:r>
            <a:endParaRPr lang="en-US" dirty="0"/>
          </a:p>
        </p:txBody>
      </p:sp>
      <p:sp>
        <p:nvSpPr>
          <p:cNvPr id="5" name="Content Placeholder 2"/>
          <p:cNvSpPr txBox="1">
            <a:spLocks/>
          </p:cNvSpPr>
          <p:nvPr/>
        </p:nvSpPr>
        <p:spPr>
          <a:xfrm>
            <a:off x="1154544" y="1447800"/>
            <a:ext cx="9970656" cy="2459181"/>
          </a:xfrm>
          <a:prstGeom prst="rect">
            <a:avLst/>
          </a:prstGeom>
          <a:solidFill>
            <a:schemeClr val="bg1">
              <a:lumMod val="85000"/>
              <a:lumOff val="15000"/>
            </a:schemeClr>
          </a:solidFill>
          <a:ln w="25400">
            <a:solidFill>
              <a:schemeClr val="accent2"/>
            </a:solidFill>
          </a:ln>
          <a:scene3d>
            <a:camera prst="orthographicFront"/>
            <a:lightRig rig="threePt" dir="t"/>
          </a:scene3d>
          <a:sp3d>
            <a:bevelT/>
          </a:sp3d>
        </p:spPr>
        <p:txBody>
          <a:bodyPr vert="horz" lIns="91440" tIns="45720" rIns="91440" bIns="45720" rtlCol="0" anchor="ctr" anchorCtr="0">
            <a:norm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45720" indent="0">
              <a:buNone/>
            </a:pPr>
            <a:r>
              <a:rPr lang="en-US" b="1" dirty="0" smtClean="0">
                <a:solidFill>
                  <a:srgbClr val="00B0F0"/>
                </a:solidFill>
                <a:latin typeface="Courier New" panose="02070309020205020404" pitchFamily="49" charset="0"/>
                <a:cs typeface="Courier New" panose="02070309020205020404" pitchFamily="49" charset="0"/>
              </a:rPr>
              <a:t>float </a:t>
            </a:r>
            <a:r>
              <a:rPr lang="en-US" dirty="0" err="1">
                <a:solidFill>
                  <a:srgbClr val="93954D"/>
                </a:solidFill>
                <a:latin typeface="Courier New" panose="02070309020205020404" pitchFamily="49" charset="0"/>
                <a:cs typeface="Courier New" panose="02070309020205020404" pitchFamily="49" charset="0"/>
              </a:rPr>
              <a:t>maximumSpecValue</a:t>
            </a:r>
            <a:r>
              <a:rPr lang="en-US" b="1" dirty="0" smtClean="0">
                <a:solidFill>
                  <a:srgbClr val="00B0F0"/>
                </a:solidFill>
                <a:latin typeface="Courier New" panose="02070309020205020404" pitchFamily="49" charset="0"/>
                <a:cs typeface="Courier New" panose="02070309020205020404" pitchFamily="49" charset="0"/>
              </a:rPr>
              <a:t> </a:t>
            </a:r>
            <a:r>
              <a:rPr lang="en-US" dirty="0">
                <a:solidFill>
                  <a:schemeClr val="tx1">
                    <a:lumMod val="85000"/>
                  </a:schemeClr>
                </a:solidFill>
                <a:latin typeface="Courier New" panose="02070309020205020404" pitchFamily="49" charset="0"/>
                <a:cs typeface="Courier New" panose="02070309020205020404" pitchFamily="49" charset="0"/>
              </a:rPr>
              <a:t>=</a:t>
            </a:r>
            <a:r>
              <a:rPr lang="en-US" b="1" dirty="0">
                <a:solidFill>
                  <a:srgbClr val="00B0F0"/>
                </a:solidFill>
                <a:latin typeface="Courier New" panose="02070309020205020404" pitchFamily="49" charset="0"/>
                <a:cs typeface="Courier New" panose="02070309020205020404" pitchFamily="49" charset="0"/>
              </a:rPr>
              <a:t> </a:t>
            </a:r>
            <a:r>
              <a:rPr lang="pt-BR" dirty="0">
                <a:solidFill>
                  <a:schemeClr val="accent4">
                    <a:lumMod val="60000"/>
                    <a:lumOff val="40000"/>
                  </a:schemeClr>
                </a:solidFill>
                <a:latin typeface="Courier New" panose="02070309020205020404" pitchFamily="49" charset="0"/>
                <a:cs typeface="Courier New" panose="02070309020205020404" pitchFamily="49" charset="0"/>
              </a:rPr>
              <a:t>max3</a:t>
            </a:r>
            <a:r>
              <a:rPr lang="pt-BR" dirty="0">
                <a:solidFill>
                  <a:schemeClr val="tx1">
                    <a:lumMod val="85000"/>
                  </a:schemeClr>
                </a:solidFill>
                <a:latin typeface="Courier New" panose="02070309020205020404" pitchFamily="49" charset="0"/>
                <a:cs typeface="Courier New" panose="02070309020205020404" pitchFamily="49" charset="0"/>
              </a:rPr>
              <a:t>(</a:t>
            </a:r>
            <a:r>
              <a:rPr lang="pt-BR" b="1" dirty="0" smtClean="0">
                <a:solidFill>
                  <a:srgbClr val="00B0F0"/>
                </a:solidFill>
                <a:latin typeface="Courier New" panose="02070309020205020404" pitchFamily="49" charset="0"/>
                <a:cs typeface="Courier New" panose="02070309020205020404" pitchFamily="49" charset="0"/>
              </a:rPr>
              <a:t> </a:t>
            </a:r>
            <a:r>
              <a:rPr lang="pt-BR" dirty="0">
                <a:solidFill>
                  <a:srgbClr val="CCFF33"/>
                </a:solidFill>
                <a:latin typeface="Courier New" panose="02070309020205020404" pitchFamily="49" charset="0"/>
                <a:cs typeface="Courier New" panose="02070309020205020404" pitchFamily="49" charset="0"/>
              </a:rPr>
              <a:t>1.26816</a:t>
            </a:r>
            <a:r>
              <a:rPr lang="pt-BR" dirty="0">
                <a:solidFill>
                  <a:schemeClr val="tx1">
                    <a:lumMod val="85000"/>
                  </a:schemeClr>
                </a:solidFill>
                <a:latin typeface="Courier New" panose="02070309020205020404" pitchFamily="49" charset="0"/>
                <a:cs typeface="Courier New" panose="02070309020205020404" pitchFamily="49" charset="0"/>
              </a:rPr>
              <a:t>,</a:t>
            </a:r>
          </a:p>
          <a:p>
            <a:pPr marL="45720" indent="0">
              <a:buNone/>
            </a:pPr>
            <a:r>
              <a:rPr lang="pt-BR" b="1" dirty="0" smtClean="0">
                <a:solidFill>
                  <a:srgbClr val="00B0F0"/>
                </a:solidFill>
                <a:latin typeface="Courier New" panose="02070309020205020404" pitchFamily="49" charset="0"/>
                <a:cs typeface="Courier New" panose="02070309020205020404" pitchFamily="49" charset="0"/>
              </a:rPr>
              <a:t>   </a:t>
            </a:r>
            <a:r>
              <a:rPr lang="pt-BR" dirty="0">
                <a:solidFill>
                  <a:srgbClr val="CCFF33"/>
                </a:solidFill>
                <a:latin typeface="Courier New" panose="02070309020205020404" pitchFamily="49" charset="0"/>
                <a:cs typeface="Courier New" panose="02070309020205020404" pitchFamily="49" charset="0"/>
              </a:rPr>
              <a:t>9.13681</a:t>
            </a:r>
            <a:r>
              <a:rPr lang="pt-BR" b="1" dirty="0" smtClean="0">
                <a:solidFill>
                  <a:srgbClr val="00B0F0"/>
                </a:solidFill>
                <a:latin typeface="Courier New" panose="02070309020205020404" pitchFamily="49" charset="0"/>
                <a:cs typeface="Courier New" panose="02070309020205020404" pitchFamily="49" charset="0"/>
              </a:rPr>
              <a:t> </a:t>
            </a:r>
            <a:r>
              <a:rPr lang="pt-BR" dirty="0">
                <a:solidFill>
                  <a:schemeClr val="tx1">
                    <a:lumMod val="85000"/>
                  </a:schemeClr>
                </a:solidFill>
                <a:latin typeface="Courier New" panose="02070309020205020404" pitchFamily="49" charset="0"/>
                <a:cs typeface="Courier New" panose="02070309020205020404" pitchFamily="49" charset="0"/>
              </a:rPr>
              <a:t>*</a:t>
            </a:r>
            <a:r>
              <a:rPr lang="pt-BR" b="1" dirty="0">
                <a:solidFill>
                  <a:srgbClr val="00B0F0"/>
                </a:solidFill>
                <a:latin typeface="Courier New" panose="02070309020205020404" pitchFamily="49" charset="0"/>
                <a:cs typeface="Courier New" panose="02070309020205020404" pitchFamily="49" charset="0"/>
              </a:rPr>
              <a:t> </a:t>
            </a:r>
            <a:r>
              <a:rPr lang="pt-BR" dirty="0">
                <a:solidFill>
                  <a:schemeClr val="accent4">
                    <a:lumMod val="60000"/>
                    <a:lumOff val="40000"/>
                  </a:schemeClr>
                </a:solidFill>
                <a:latin typeface="Courier New" panose="02070309020205020404" pitchFamily="49" charset="0"/>
                <a:cs typeface="Courier New" panose="02070309020205020404" pitchFamily="49" charset="0"/>
              </a:rPr>
              <a:t>exp2</a:t>
            </a:r>
            <a:r>
              <a:rPr lang="pt-BR" dirty="0">
                <a:solidFill>
                  <a:schemeClr val="tx1">
                    <a:lumMod val="85000"/>
                  </a:schemeClr>
                </a:solidFill>
                <a:latin typeface="Courier New" panose="02070309020205020404" pitchFamily="49" charset="0"/>
                <a:cs typeface="Courier New" panose="02070309020205020404" pitchFamily="49" charset="0"/>
              </a:rPr>
              <a:t>(</a:t>
            </a:r>
            <a:r>
              <a:rPr lang="pt-BR" b="1" dirty="0" smtClean="0">
                <a:solidFill>
                  <a:srgbClr val="00B0F0"/>
                </a:solidFill>
                <a:latin typeface="Courier New" panose="02070309020205020404" pitchFamily="49" charset="0"/>
                <a:cs typeface="Courier New" panose="02070309020205020404" pitchFamily="49" charset="0"/>
              </a:rPr>
              <a:t> </a:t>
            </a:r>
            <a:r>
              <a:rPr lang="pt-BR" dirty="0">
                <a:solidFill>
                  <a:srgbClr val="CCFF33"/>
                </a:solidFill>
                <a:latin typeface="Courier New" panose="02070309020205020404" pitchFamily="49" charset="0"/>
                <a:cs typeface="Courier New" panose="02070309020205020404" pitchFamily="49" charset="0"/>
              </a:rPr>
              <a:t>6.85741</a:t>
            </a:r>
            <a:r>
              <a:rPr lang="pt-BR" b="1" dirty="0" smtClean="0">
                <a:solidFill>
                  <a:srgbClr val="00B0F0"/>
                </a:solidFill>
                <a:latin typeface="Courier New" panose="02070309020205020404" pitchFamily="49" charset="0"/>
                <a:cs typeface="Courier New" panose="02070309020205020404" pitchFamily="49" charset="0"/>
              </a:rPr>
              <a:t> </a:t>
            </a:r>
            <a:r>
              <a:rPr lang="pt-BR" dirty="0">
                <a:solidFill>
                  <a:schemeClr val="tx1">
                    <a:lumMod val="85000"/>
                  </a:schemeClr>
                </a:solidFill>
                <a:latin typeface="Courier New" panose="02070309020205020404" pitchFamily="49" charset="0"/>
                <a:cs typeface="Courier New" panose="02070309020205020404" pitchFamily="49" charset="0"/>
              </a:rPr>
              <a:t>-</a:t>
            </a:r>
            <a:r>
              <a:rPr lang="pt-BR" b="1" dirty="0">
                <a:solidFill>
                  <a:srgbClr val="00B0F0"/>
                </a:solidFill>
                <a:latin typeface="Courier New" panose="02070309020205020404" pitchFamily="49" charset="0"/>
                <a:cs typeface="Courier New" panose="02070309020205020404" pitchFamily="49" charset="0"/>
              </a:rPr>
              <a:t> </a:t>
            </a:r>
            <a:r>
              <a:rPr lang="pt-BR" dirty="0">
                <a:solidFill>
                  <a:srgbClr val="CCFF33"/>
                </a:solidFill>
                <a:latin typeface="Courier New" panose="02070309020205020404" pitchFamily="49" charset="0"/>
                <a:cs typeface="Courier New" panose="02070309020205020404" pitchFamily="49" charset="0"/>
              </a:rPr>
              <a:t>2</a:t>
            </a:r>
            <a:r>
              <a:rPr lang="pt-BR" b="1" dirty="0">
                <a:solidFill>
                  <a:srgbClr val="00B0F0"/>
                </a:solidFill>
                <a:latin typeface="Courier New" panose="02070309020205020404" pitchFamily="49" charset="0"/>
                <a:cs typeface="Courier New" panose="02070309020205020404" pitchFamily="49" charset="0"/>
              </a:rPr>
              <a:t> </a:t>
            </a:r>
            <a:r>
              <a:rPr lang="pt-BR" dirty="0">
                <a:solidFill>
                  <a:schemeClr val="tx1">
                    <a:lumMod val="85000"/>
                  </a:schemeClr>
                </a:solidFill>
                <a:latin typeface="Courier New" panose="02070309020205020404" pitchFamily="49" charset="0"/>
                <a:cs typeface="Courier New" panose="02070309020205020404" pitchFamily="49" charset="0"/>
              </a:rPr>
              <a:t>*</a:t>
            </a:r>
            <a:r>
              <a:rPr lang="pt-BR" b="1" dirty="0">
                <a:solidFill>
                  <a:srgbClr val="00B0F0"/>
                </a:solidFill>
                <a:latin typeface="Courier New" panose="02070309020205020404" pitchFamily="49" charset="0"/>
                <a:cs typeface="Courier New" panose="02070309020205020404" pitchFamily="49" charset="0"/>
              </a:rPr>
              <a:t> </a:t>
            </a:r>
            <a:r>
              <a:rPr lang="pt-BR" dirty="0">
                <a:solidFill>
                  <a:srgbClr val="93954D"/>
                </a:solidFill>
                <a:latin typeface="Courier New" panose="02070309020205020404" pitchFamily="49" charset="0"/>
                <a:cs typeface="Courier New" panose="02070309020205020404" pitchFamily="49" charset="0"/>
              </a:rPr>
              <a:t>mip</a:t>
            </a:r>
            <a:r>
              <a:rPr lang="pt-BR" b="1" dirty="0" smtClean="0">
                <a:solidFill>
                  <a:srgbClr val="00B0F0"/>
                </a:solidFill>
                <a:latin typeface="Courier New" panose="02070309020205020404" pitchFamily="49" charset="0"/>
                <a:cs typeface="Courier New" panose="02070309020205020404" pitchFamily="49" charset="0"/>
              </a:rPr>
              <a:t> </a:t>
            </a:r>
            <a:r>
              <a:rPr lang="pt-BR" dirty="0">
                <a:solidFill>
                  <a:schemeClr val="tx1">
                    <a:lumMod val="85000"/>
                  </a:schemeClr>
                </a:solidFill>
                <a:latin typeface="Courier New" panose="02070309020205020404" pitchFamily="49" charset="0"/>
                <a:cs typeface="Courier New" panose="02070309020205020404" pitchFamily="49" charset="0"/>
              </a:rPr>
              <a:t>)</a:t>
            </a:r>
            <a:r>
              <a:rPr lang="pt-BR" b="1" dirty="0" smtClean="0">
                <a:solidFill>
                  <a:srgbClr val="00B0F0"/>
                </a:solidFill>
                <a:latin typeface="Courier New" panose="02070309020205020404" pitchFamily="49" charset="0"/>
                <a:cs typeface="Courier New" panose="02070309020205020404" pitchFamily="49" charset="0"/>
              </a:rPr>
              <a:t> </a:t>
            </a:r>
            <a:r>
              <a:rPr lang="pt-BR" dirty="0">
                <a:solidFill>
                  <a:schemeClr val="tx1">
                    <a:lumMod val="85000"/>
                  </a:schemeClr>
                </a:solidFill>
                <a:latin typeface="Courier New" panose="02070309020205020404" pitchFamily="49" charset="0"/>
                <a:cs typeface="Courier New" panose="02070309020205020404" pitchFamily="49" charset="0"/>
              </a:rPr>
              <a:t>*</a:t>
            </a:r>
            <a:r>
              <a:rPr lang="pt-BR" b="1" dirty="0">
                <a:solidFill>
                  <a:srgbClr val="00B0F0"/>
                </a:solidFill>
                <a:latin typeface="Courier New" panose="02070309020205020404" pitchFamily="49" charset="0"/>
                <a:cs typeface="Courier New" panose="02070309020205020404" pitchFamily="49" charset="0"/>
              </a:rPr>
              <a:t> </a:t>
            </a:r>
            <a:r>
              <a:rPr lang="pt-BR" dirty="0">
                <a:solidFill>
                  <a:srgbClr val="93954D"/>
                </a:solidFill>
                <a:latin typeface="Courier New" panose="02070309020205020404" pitchFamily="49" charset="0"/>
                <a:cs typeface="Courier New" panose="02070309020205020404" pitchFamily="49" charset="0"/>
              </a:rPr>
              <a:t>nDotV</a:t>
            </a:r>
            <a:r>
              <a:rPr lang="pt-BR" dirty="0">
                <a:solidFill>
                  <a:schemeClr val="tx1">
                    <a:lumMod val="85000"/>
                  </a:schemeClr>
                </a:solidFill>
                <a:latin typeface="Courier New" panose="02070309020205020404" pitchFamily="49" charset="0"/>
                <a:cs typeface="Courier New" panose="02070309020205020404" pitchFamily="49" charset="0"/>
              </a:rPr>
              <a:t>,</a:t>
            </a:r>
          </a:p>
          <a:p>
            <a:pPr marL="45720" indent="0">
              <a:buNone/>
            </a:pPr>
            <a:r>
              <a:rPr lang="pt-BR" b="1" dirty="0" smtClean="0">
                <a:solidFill>
                  <a:srgbClr val="00B0F0"/>
                </a:solidFill>
                <a:latin typeface="Courier New" panose="02070309020205020404" pitchFamily="49" charset="0"/>
                <a:cs typeface="Courier New" panose="02070309020205020404" pitchFamily="49" charset="0"/>
              </a:rPr>
              <a:t>   </a:t>
            </a:r>
            <a:r>
              <a:rPr lang="pt-BR" dirty="0">
                <a:solidFill>
                  <a:srgbClr val="CCFF33"/>
                </a:solidFill>
                <a:latin typeface="Courier New" panose="02070309020205020404" pitchFamily="49" charset="0"/>
                <a:cs typeface="Courier New" panose="02070309020205020404" pitchFamily="49" charset="0"/>
              </a:rPr>
              <a:t>9.70809</a:t>
            </a:r>
            <a:r>
              <a:rPr lang="pt-BR" b="1" dirty="0" smtClean="0">
                <a:solidFill>
                  <a:srgbClr val="00B0F0"/>
                </a:solidFill>
                <a:latin typeface="Courier New" panose="02070309020205020404" pitchFamily="49" charset="0"/>
                <a:cs typeface="Courier New" panose="02070309020205020404" pitchFamily="49" charset="0"/>
              </a:rPr>
              <a:t> </a:t>
            </a:r>
            <a:r>
              <a:rPr lang="pt-BR" dirty="0">
                <a:solidFill>
                  <a:schemeClr val="tx1">
                    <a:lumMod val="85000"/>
                  </a:schemeClr>
                </a:solidFill>
                <a:latin typeface="Courier New" panose="02070309020205020404" pitchFamily="49" charset="0"/>
                <a:cs typeface="Courier New" panose="02070309020205020404" pitchFamily="49" charset="0"/>
              </a:rPr>
              <a:t>*</a:t>
            </a:r>
            <a:r>
              <a:rPr lang="pt-BR" b="1" dirty="0">
                <a:solidFill>
                  <a:srgbClr val="00B0F0"/>
                </a:solidFill>
                <a:latin typeface="Courier New" panose="02070309020205020404" pitchFamily="49" charset="0"/>
                <a:cs typeface="Courier New" panose="02070309020205020404" pitchFamily="49" charset="0"/>
              </a:rPr>
              <a:t> </a:t>
            </a:r>
            <a:r>
              <a:rPr lang="pt-BR" dirty="0">
                <a:solidFill>
                  <a:schemeClr val="accent4">
                    <a:lumMod val="60000"/>
                    <a:lumOff val="40000"/>
                  </a:schemeClr>
                </a:solidFill>
                <a:latin typeface="Courier New" panose="02070309020205020404" pitchFamily="49" charset="0"/>
                <a:cs typeface="Courier New" panose="02070309020205020404" pitchFamily="49" charset="0"/>
              </a:rPr>
              <a:t>exp2</a:t>
            </a:r>
            <a:r>
              <a:rPr lang="pt-BR" dirty="0">
                <a:solidFill>
                  <a:schemeClr val="tx1">
                    <a:lumMod val="85000"/>
                  </a:schemeClr>
                </a:solidFill>
                <a:latin typeface="Courier New" panose="02070309020205020404" pitchFamily="49" charset="0"/>
                <a:cs typeface="Courier New" panose="02070309020205020404" pitchFamily="49" charset="0"/>
              </a:rPr>
              <a:t>(</a:t>
            </a:r>
            <a:r>
              <a:rPr lang="pt-BR" b="1" dirty="0" smtClean="0">
                <a:solidFill>
                  <a:srgbClr val="00B0F0"/>
                </a:solidFill>
                <a:latin typeface="Courier New" panose="02070309020205020404" pitchFamily="49" charset="0"/>
                <a:cs typeface="Courier New" panose="02070309020205020404" pitchFamily="49" charset="0"/>
              </a:rPr>
              <a:t> </a:t>
            </a:r>
            <a:r>
              <a:rPr lang="pt-BR" dirty="0">
                <a:solidFill>
                  <a:srgbClr val="CCFF33"/>
                </a:solidFill>
                <a:latin typeface="Courier New" panose="02070309020205020404" pitchFamily="49" charset="0"/>
                <a:cs typeface="Courier New" panose="02070309020205020404" pitchFamily="49" charset="0"/>
              </a:rPr>
              <a:t>7.085</a:t>
            </a:r>
            <a:r>
              <a:rPr lang="pt-BR" b="1" dirty="0" smtClean="0">
                <a:solidFill>
                  <a:srgbClr val="00B0F0"/>
                </a:solidFill>
                <a:latin typeface="Courier New" panose="02070309020205020404" pitchFamily="49" charset="0"/>
                <a:cs typeface="Courier New" panose="02070309020205020404" pitchFamily="49" charset="0"/>
              </a:rPr>
              <a:t> </a:t>
            </a:r>
            <a:r>
              <a:rPr lang="pt-BR" dirty="0">
                <a:solidFill>
                  <a:schemeClr val="tx1">
                    <a:lumMod val="85000"/>
                  </a:schemeClr>
                </a:solidFill>
                <a:latin typeface="Courier New" panose="02070309020205020404" pitchFamily="49" charset="0"/>
                <a:cs typeface="Courier New" panose="02070309020205020404" pitchFamily="49" charset="0"/>
              </a:rPr>
              <a:t>-</a:t>
            </a:r>
            <a:r>
              <a:rPr lang="pt-BR" b="1" dirty="0">
                <a:solidFill>
                  <a:srgbClr val="00B0F0"/>
                </a:solidFill>
                <a:latin typeface="Courier New" panose="02070309020205020404" pitchFamily="49" charset="0"/>
                <a:cs typeface="Courier New" panose="02070309020205020404" pitchFamily="49" charset="0"/>
              </a:rPr>
              <a:t> </a:t>
            </a:r>
            <a:r>
              <a:rPr lang="pt-BR" dirty="0">
                <a:solidFill>
                  <a:srgbClr val="93954D"/>
                </a:solidFill>
                <a:latin typeface="Courier New" panose="02070309020205020404" pitchFamily="49" charset="0"/>
                <a:cs typeface="Courier New" panose="02070309020205020404" pitchFamily="49" charset="0"/>
              </a:rPr>
              <a:t>mip</a:t>
            </a:r>
            <a:r>
              <a:rPr lang="pt-BR" b="1" dirty="0" smtClean="0">
                <a:solidFill>
                  <a:srgbClr val="00B0F0"/>
                </a:solidFill>
                <a:latin typeface="Courier New" panose="02070309020205020404" pitchFamily="49" charset="0"/>
                <a:cs typeface="Courier New" panose="02070309020205020404" pitchFamily="49" charset="0"/>
              </a:rPr>
              <a:t> </a:t>
            </a:r>
            <a:r>
              <a:rPr lang="pt-BR" dirty="0">
                <a:solidFill>
                  <a:schemeClr val="tx1">
                    <a:lumMod val="85000"/>
                  </a:schemeClr>
                </a:solidFill>
                <a:latin typeface="Courier New" panose="02070309020205020404" pitchFamily="49" charset="0"/>
                <a:cs typeface="Courier New" panose="02070309020205020404" pitchFamily="49" charset="0"/>
              </a:rPr>
              <a:t>-</a:t>
            </a:r>
            <a:r>
              <a:rPr lang="pt-BR" b="1" dirty="0">
                <a:solidFill>
                  <a:srgbClr val="00B0F0"/>
                </a:solidFill>
                <a:latin typeface="Courier New" panose="02070309020205020404" pitchFamily="49" charset="0"/>
                <a:cs typeface="Courier New" panose="02070309020205020404" pitchFamily="49" charset="0"/>
              </a:rPr>
              <a:t> </a:t>
            </a:r>
            <a:r>
              <a:rPr lang="pt-BR" dirty="0">
                <a:solidFill>
                  <a:srgbClr val="CCFF33"/>
                </a:solidFill>
                <a:latin typeface="Courier New" panose="02070309020205020404" pitchFamily="49" charset="0"/>
                <a:cs typeface="Courier New" panose="02070309020205020404" pitchFamily="49" charset="0"/>
              </a:rPr>
              <a:t>0.403181</a:t>
            </a:r>
            <a:r>
              <a:rPr lang="pt-BR" b="1" dirty="0">
                <a:solidFill>
                  <a:srgbClr val="00B0F0"/>
                </a:solidFill>
                <a:latin typeface="Courier New" panose="02070309020205020404" pitchFamily="49" charset="0"/>
                <a:cs typeface="Courier New" panose="02070309020205020404" pitchFamily="49" charset="0"/>
              </a:rPr>
              <a:t> </a:t>
            </a:r>
            <a:r>
              <a:rPr lang="pt-BR" dirty="0">
                <a:solidFill>
                  <a:schemeClr val="tx1">
                    <a:lumMod val="85000"/>
                  </a:schemeClr>
                </a:solidFill>
                <a:latin typeface="Courier New" panose="02070309020205020404" pitchFamily="49" charset="0"/>
                <a:cs typeface="Courier New" panose="02070309020205020404" pitchFamily="49" charset="0"/>
              </a:rPr>
              <a:t>*</a:t>
            </a:r>
            <a:r>
              <a:rPr lang="pt-BR" b="1" dirty="0">
                <a:solidFill>
                  <a:srgbClr val="00B0F0"/>
                </a:solidFill>
                <a:latin typeface="Courier New" panose="02070309020205020404" pitchFamily="49" charset="0"/>
                <a:cs typeface="Courier New" panose="02070309020205020404" pitchFamily="49" charset="0"/>
              </a:rPr>
              <a:t> </a:t>
            </a:r>
            <a:r>
              <a:rPr lang="pt-BR" dirty="0" smtClean="0">
                <a:solidFill>
                  <a:srgbClr val="93954D"/>
                </a:solidFill>
                <a:latin typeface="Courier New" panose="02070309020205020404" pitchFamily="49" charset="0"/>
                <a:cs typeface="Courier New" panose="02070309020205020404" pitchFamily="49" charset="0"/>
              </a:rPr>
              <a:t>mip</a:t>
            </a:r>
            <a:r>
              <a:rPr lang="pt-BR" baseline="30000" dirty="0" smtClean="0">
                <a:solidFill>
                  <a:schemeClr val="tx1">
                    <a:lumMod val="85000"/>
                  </a:schemeClr>
                </a:solidFill>
                <a:latin typeface="Courier New" panose="02070309020205020404" pitchFamily="49" charset="0"/>
                <a:cs typeface="Courier New" panose="02070309020205020404" pitchFamily="49" charset="0"/>
              </a:rPr>
              <a:t>2</a:t>
            </a:r>
            <a:r>
              <a:rPr lang="pt-BR" dirty="0" smtClean="0">
                <a:solidFill>
                  <a:schemeClr val="tx1">
                    <a:lumMod val="85000"/>
                  </a:schemeClr>
                </a:solidFill>
                <a:latin typeface="Courier New" panose="02070309020205020404" pitchFamily="49" charset="0"/>
                <a:cs typeface="Courier New" panose="02070309020205020404" pitchFamily="49" charset="0"/>
              </a:rPr>
              <a:t>) </a:t>
            </a:r>
            <a:r>
              <a:rPr lang="pt-BR" dirty="0">
                <a:solidFill>
                  <a:schemeClr val="tx1">
                    <a:lumMod val="85000"/>
                  </a:schemeClr>
                </a:solidFill>
                <a:latin typeface="Courier New" panose="02070309020205020404" pitchFamily="49" charset="0"/>
                <a:cs typeface="Courier New" panose="02070309020205020404" pitchFamily="49" charset="0"/>
              </a:rPr>
              <a:t>*</a:t>
            </a:r>
            <a:r>
              <a:rPr lang="pt-BR" b="1" dirty="0">
                <a:solidFill>
                  <a:srgbClr val="00B0F0"/>
                </a:solidFill>
                <a:latin typeface="Courier New" panose="02070309020205020404" pitchFamily="49" charset="0"/>
                <a:cs typeface="Courier New" panose="02070309020205020404" pitchFamily="49" charset="0"/>
              </a:rPr>
              <a:t> </a:t>
            </a:r>
            <a:r>
              <a:rPr lang="pt-BR" dirty="0">
                <a:solidFill>
                  <a:srgbClr val="93954D"/>
                </a:solidFill>
                <a:latin typeface="Courier New" panose="02070309020205020404" pitchFamily="49" charset="0"/>
                <a:cs typeface="Courier New" panose="02070309020205020404" pitchFamily="49" charset="0"/>
              </a:rPr>
              <a:t>nDotV</a:t>
            </a:r>
            <a:r>
              <a:rPr lang="pt-BR" b="1" dirty="0" smtClean="0">
                <a:solidFill>
                  <a:srgbClr val="00B0F0"/>
                </a:solidFill>
                <a:latin typeface="Courier New" panose="02070309020205020404" pitchFamily="49" charset="0"/>
                <a:cs typeface="Courier New" panose="02070309020205020404" pitchFamily="49" charset="0"/>
              </a:rPr>
              <a:t> </a:t>
            </a:r>
            <a:r>
              <a:rPr lang="pt-BR" dirty="0" smtClean="0">
                <a:solidFill>
                  <a:schemeClr val="tx1">
                    <a:lumMod val="85000"/>
                  </a:schemeClr>
                </a:solidFill>
                <a:latin typeface="Courier New" panose="02070309020205020404" pitchFamily="49" charset="0"/>
                <a:cs typeface="Courier New" panose="02070309020205020404" pitchFamily="49" charset="0"/>
              </a:rPr>
              <a:t>);</a:t>
            </a:r>
            <a:endParaRPr lang="en-US" dirty="0">
              <a:solidFill>
                <a:schemeClr val="tx1">
                  <a:lumMod val="85000"/>
                </a:schemeClr>
              </a:solidFill>
              <a:latin typeface="Courier New" panose="02070309020205020404" pitchFamily="49" charset="0"/>
              <a:cs typeface="Courier New" panose="02070309020205020404" pitchFamily="49" charset="0"/>
            </a:endParaRPr>
          </a:p>
        </p:txBody>
      </p:sp>
      <p:sp>
        <p:nvSpPr>
          <p:cNvPr id="4" name="Content Placeholder 2"/>
          <p:cNvSpPr txBox="1">
            <a:spLocks/>
          </p:cNvSpPr>
          <p:nvPr/>
        </p:nvSpPr>
        <p:spPr>
          <a:xfrm>
            <a:off x="1154544" y="3906981"/>
            <a:ext cx="9970656" cy="2302164"/>
          </a:xfrm>
          <a:prstGeom prst="rect">
            <a:avLst/>
          </a:prstGeom>
          <a:solidFill>
            <a:schemeClr val="bg1">
              <a:lumMod val="85000"/>
              <a:lumOff val="15000"/>
            </a:schemeClr>
          </a:solidFill>
          <a:ln w="25400">
            <a:solidFill>
              <a:schemeClr val="accent2"/>
            </a:solidFill>
          </a:ln>
          <a:scene3d>
            <a:camera prst="orthographicFront"/>
            <a:lightRig rig="threePt" dir="t"/>
          </a:scene3d>
          <a:sp3d>
            <a:bevelT/>
          </a:sp3d>
        </p:spPr>
        <p:txBody>
          <a:bodyPr vert="horz" lIns="91440" tIns="45720" rIns="91440" bIns="45720" rtlCol="0" anchor="ctr" anchorCtr="0">
            <a:norm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45720" indent="0">
              <a:buFont typeface="Wingdings" charset="2"/>
              <a:buNone/>
            </a:pPr>
            <a:r>
              <a:rPr lang="en-US" sz="2100" b="1" dirty="0">
                <a:solidFill>
                  <a:srgbClr val="00B0F0"/>
                </a:solidFill>
                <a:latin typeface="Courier New" panose="02070309020205020404" pitchFamily="49" charset="0"/>
                <a:cs typeface="Courier New" panose="02070309020205020404" pitchFamily="49" charset="0"/>
              </a:rPr>
              <a:t>float</a:t>
            </a:r>
            <a:r>
              <a:rPr lang="en-US" dirty="0">
                <a:solidFill>
                  <a:schemeClr val="tx1">
                    <a:lumMod val="85000"/>
                  </a:schemeClr>
                </a:solidFill>
                <a:latin typeface="Courier New" panose="02070309020205020404" pitchFamily="49" charset="0"/>
                <a:cs typeface="Courier New" panose="02070309020205020404" pitchFamily="49" charset="0"/>
              </a:rPr>
              <a:t> </a:t>
            </a:r>
            <a:r>
              <a:rPr lang="en-US" sz="2100" dirty="0" err="1">
                <a:solidFill>
                  <a:srgbClr val="93954D"/>
                </a:solidFill>
                <a:latin typeface="Courier New" panose="02070309020205020404" pitchFamily="49" charset="0"/>
                <a:cs typeface="Courier New" panose="02070309020205020404" pitchFamily="49" charset="0"/>
              </a:rPr>
              <a:t>adjustedMaxSpec</a:t>
            </a:r>
            <a:r>
              <a:rPr lang="en-US" dirty="0">
                <a:solidFill>
                  <a:schemeClr val="tx1">
                    <a:lumMod val="85000"/>
                  </a:schemeClr>
                </a:solidFill>
                <a:latin typeface="Courier New" panose="02070309020205020404" pitchFamily="49" charset="0"/>
                <a:cs typeface="Courier New" panose="02070309020205020404" pitchFamily="49" charset="0"/>
              </a:rPr>
              <a:t> = </a:t>
            </a:r>
            <a:r>
              <a:rPr lang="en-US" sz="2100" dirty="0" err="1">
                <a:solidFill>
                  <a:srgbClr val="93954D"/>
                </a:solidFill>
                <a:latin typeface="Courier New" panose="02070309020205020404" pitchFamily="49" charset="0"/>
                <a:cs typeface="Courier New" panose="02070309020205020404" pitchFamily="49" charset="0"/>
              </a:rPr>
              <a:t>diffuseGILum</a:t>
            </a:r>
            <a:r>
              <a:rPr lang="en-US" dirty="0">
                <a:solidFill>
                  <a:schemeClr val="tx1">
                    <a:lumMod val="85000"/>
                  </a:schemeClr>
                </a:solidFill>
                <a:latin typeface="Courier New" panose="02070309020205020404" pitchFamily="49" charset="0"/>
                <a:cs typeface="Courier New" panose="02070309020205020404" pitchFamily="49" charset="0"/>
              </a:rPr>
              <a:t> * </a:t>
            </a:r>
            <a:r>
              <a:rPr lang="en-US" sz="2100" dirty="0" err="1">
                <a:solidFill>
                  <a:srgbClr val="93954D"/>
                </a:solidFill>
                <a:latin typeface="Courier New" panose="02070309020205020404" pitchFamily="49" charset="0"/>
                <a:cs typeface="Courier New" panose="02070309020205020404" pitchFamily="49" charset="0"/>
              </a:rPr>
              <a:t>maximumSpecValue</a:t>
            </a:r>
            <a:r>
              <a:rPr lang="en-US" dirty="0" smtClean="0">
                <a:solidFill>
                  <a:schemeClr val="tx1">
                    <a:lumMod val="85000"/>
                  </a:schemeClr>
                </a:solidFill>
                <a:latin typeface="Courier New" panose="02070309020205020404" pitchFamily="49" charset="0"/>
                <a:cs typeface="Courier New" panose="02070309020205020404" pitchFamily="49" charset="0"/>
              </a:rPr>
              <a:t>;</a:t>
            </a:r>
          </a:p>
          <a:p>
            <a:pPr marL="45720" indent="0">
              <a:buFont typeface="Wingdings" charset="2"/>
              <a:buNone/>
            </a:pPr>
            <a:r>
              <a:rPr lang="en-US" sz="2100" b="1" dirty="0">
                <a:solidFill>
                  <a:srgbClr val="00B0F0"/>
                </a:solidFill>
                <a:latin typeface="Courier New" panose="02070309020205020404" pitchFamily="49" charset="0"/>
                <a:cs typeface="Courier New" panose="02070309020205020404" pitchFamily="49" charset="0"/>
              </a:rPr>
              <a:t>float3</a:t>
            </a:r>
            <a:r>
              <a:rPr lang="en-US" dirty="0" smtClean="0">
                <a:solidFill>
                  <a:schemeClr val="tx1">
                    <a:lumMod val="85000"/>
                  </a:schemeClr>
                </a:solidFill>
                <a:latin typeface="Courier New" panose="02070309020205020404" pitchFamily="49" charset="0"/>
                <a:cs typeface="Courier New" panose="02070309020205020404" pitchFamily="49" charset="0"/>
              </a:rPr>
              <a:t> </a:t>
            </a:r>
            <a:r>
              <a:rPr lang="en-US" sz="2100" dirty="0" err="1">
                <a:solidFill>
                  <a:srgbClr val="93954D"/>
                </a:solidFill>
                <a:latin typeface="Courier New" panose="02070309020205020404" pitchFamily="49" charset="0"/>
                <a:cs typeface="Courier New" panose="02070309020205020404" pitchFamily="49" charset="0"/>
              </a:rPr>
              <a:t>specLum</a:t>
            </a:r>
            <a:r>
              <a:rPr lang="en-US" dirty="0" smtClean="0">
                <a:solidFill>
                  <a:schemeClr val="tx1">
                    <a:lumMod val="85000"/>
                  </a:schemeClr>
                </a:solidFill>
                <a:latin typeface="Courier New" panose="02070309020205020404" pitchFamily="49" charset="0"/>
                <a:cs typeface="Courier New" panose="02070309020205020404" pitchFamily="49" charset="0"/>
              </a:rPr>
              <a:t> = </a:t>
            </a:r>
            <a:r>
              <a:rPr lang="en-US" sz="2100" dirty="0">
                <a:solidFill>
                  <a:schemeClr val="accent4">
                    <a:lumMod val="60000"/>
                    <a:lumOff val="40000"/>
                  </a:schemeClr>
                </a:solidFill>
                <a:latin typeface="Courier New" panose="02070309020205020404" pitchFamily="49" charset="0"/>
                <a:cs typeface="Courier New" panose="02070309020205020404" pitchFamily="49" charset="0"/>
              </a:rPr>
              <a:t>luminance</a:t>
            </a:r>
            <a:r>
              <a:rPr lang="en-US" dirty="0" smtClean="0">
                <a:solidFill>
                  <a:schemeClr val="tx1">
                    <a:lumMod val="85000"/>
                  </a:schemeClr>
                </a:solidFill>
                <a:latin typeface="Courier New" panose="02070309020205020404" pitchFamily="49" charset="0"/>
                <a:cs typeface="Courier New" panose="02070309020205020404" pitchFamily="49" charset="0"/>
              </a:rPr>
              <a:t>( </a:t>
            </a:r>
            <a:r>
              <a:rPr lang="en-US" sz="2100" dirty="0" err="1">
                <a:solidFill>
                  <a:srgbClr val="93954D"/>
                </a:solidFill>
                <a:latin typeface="Courier New" panose="02070309020205020404" pitchFamily="49" charset="0"/>
                <a:cs typeface="Courier New" panose="02070309020205020404" pitchFamily="49" charset="0"/>
              </a:rPr>
              <a:t>cubeMapSample</a:t>
            </a:r>
            <a:r>
              <a:rPr lang="en-US" dirty="0" smtClean="0">
                <a:solidFill>
                  <a:schemeClr val="tx1">
                    <a:lumMod val="85000"/>
                  </a:schemeClr>
                </a:solidFill>
                <a:latin typeface="Courier New" panose="02070309020205020404" pitchFamily="49" charset="0"/>
                <a:cs typeface="Courier New" panose="02070309020205020404" pitchFamily="49" charset="0"/>
              </a:rPr>
              <a:t> );</a:t>
            </a:r>
          </a:p>
          <a:p>
            <a:pPr marL="45720" indent="0">
              <a:buFont typeface="Wingdings" charset="2"/>
              <a:buNone/>
            </a:pPr>
            <a:r>
              <a:rPr lang="en-US" sz="2100" b="1" dirty="0">
                <a:solidFill>
                  <a:srgbClr val="00B0F0"/>
                </a:solidFill>
                <a:latin typeface="Courier New" panose="02070309020205020404" pitchFamily="49" charset="0"/>
                <a:cs typeface="Courier New" panose="02070309020205020404" pitchFamily="49" charset="0"/>
              </a:rPr>
              <a:t>float3</a:t>
            </a:r>
            <a:r>
              <a:rPr lang="en-US" dirty="0" smtClean="0">
                <a:solidFill>
                  <a:schemeClr val="tx1">
                    <a:lumMod val="85000"/>
                  </a:schemeClr>
                </a:solidFill>
                <a:latin typeface="Courier New" panose="02070309020205020404" pitchFamily="49" charset="0"/>
                <a:cs typeface="Courier New" panose="02070309020205020404" pitchFamily="49" charset="0"/>
              </a:rPr>
              <a:t> </a:t>
            </a:r>
            <a:r>
              <a:rPr lang="en-US" sz="2100" dirty="0">
                <a:solidFill>
                  <a:srgbClr val="93954D"/>
                </a:solidFill>
                <a:latin typeface="Courier New" panose="02070309020205020404" pitchFamily="49" charset="0"/>
                <a:cs typeface="Courier New" panose="02070309020205020404" pitchFamily="49" charset="0"/>
              </a:rPr>
              <a:t>reflection</a:t>
            </a:r>
            <a:r>
              <a:rPr lang="en-US" dirty="0" smtClean="0">
                <a:solidFill>
                  <a:schemeClr val="tx1">
                    <a:lumMod val="85000"/>
                  </a:schemeClr>
                </a:solidFill>
                <a:latin typeface="Courier New" panose="02070309020205020404" pitchFamily="49" charset="0"/>
                <a:cs typeface="Courier New" panose="02070309020205020404" pitchFamily="49" charset="0"/>
              </a:rPr>
              <a:t> = </a:t>
            </a:r>
            <a:r>
              <a:rPr lang="en-US" sz="2100" dirty="0" err="1" smtClean="0">
                <a:solidFill>
                  <a:srgbClr val="93954D"/>
                </a:solidFill>
                <a:latin typeface="Courier New" panose="02070309020205020404" pitchFamily="49" charset="0"/>
                <a:cs typeface="Courier New" panose="02070309020205020404" pitchFamily="49" charset="0"/>
              </a:rPr>
              <a:t>cubeMapSample</a:t>
            </a:r>
            <a:r>
              <a:rPr lang="en-US" dirty="0" smtClean="0">
                <a:solidFill>
                  <a:schemeClr val="tx1">
                    <a:lumMod val="85000"/>
                  </a:schemeClr>
                </a:solidFill>
                <a:latin typeface="Courier New" panose="02070309020205020404" pitchFamily="49" charset="0"/>
                <a:cs typeface="Courier New" panose="02070309020205020404" pitchFamily="49" charset="0"/>
              </a:rPr>
              <a:t> *</a:t>
            </a:r>
          </a:p>
          <a:p>
            <a:pPr marL="45720" indent="0">
              <a:buFont typeface="Wingdings" charset="2"/>
              <a:buNone/>
            </a:pPr>
            <a:r>
              <a:rPr lang="en-US" sz="2100" dirty="0">
                <a:solidFill>
                  <a:schemeClr val="tx1">
                    <a:lumMod val="85000"/>
                  </a:schemeClr>
                </a:solidFill>
                <a:latin typeface="Courier New" panose="02070309020205020404" pitchFamily="49" charset="0"/>
                <a:cs typeface="Courier New" panose="02070309020205020404" pitchFamily="49" charset="0"/>
              </a:rPr>
              <a:t> </a:t>
            </a:r>
            <a:r>
              <a:rPr lang="en-US" sz="2100" dirty="0" smtClean="0">
                <a:solidFill>
                  <a:schemeClr val="tx1">
                    <a:lumMod val="85000"/>
                  </a:schemeClr>
                </a:solidFill>
                <a:latin typeface="Courier New" panose="02070309020205020404" pitchFamily="49" charset="0"/>
                <a:cs typeface="Courier New" panose="02070309020205020404" pitchFamily="49" charset="0"/>
              </a:rPr>
              <a:t>  </a:t>
            </a:r>
            <a:r>
              <a:rPr lang="en-US" sz="2100" dirty="0" err="1" smtClean="0">
                <a:solidFill>
                  <a:srgbClr val="93954D"/>
                </a:solidFill>
                <a:latin typeface="Courier New" panose="02070309020205020404" pitchFamily="49" charset="0"/>
                <a:cs typeface="Courier New" panose="02070309020205020404" pitchFamily="49" charset="0"/>
              </a:rPr>
              <a:t>adjustedMaxSpec</a:t>
            </a:r>
            <a:r>
              <a:rPr lang="en-US" dirty="0" smtClean="0">
                <a:solidFill>
                  <a:schemeClr val="tx1">
                    <a:lumMod val="85000"/>
                  </a:schemeClr>
                </a:solidFill>
                <a:latin typeface="Courier New" panose="02070309020205020404" pitchFamily="49" charset="0"/>
                <a:cs typeface="Courier New" panose="02070309020205020404" pitchFamily="49" charset="0"/>
              </a:rPr>
              <a:t> / ( </a:t>
            </a:r>
            <a:r>
              <a:rPr lang="en-US" sz="2100" dirty="0" err="1">
                <a:solidFill>
                  <a:srgbClr val="93954D"/>
                </a:solidFill>
                <a:latin typeface="Courier New" panose="02070309020205020404" pitchFamily="49" charset="0"/>
                <a:cs typeface="Courier New" panose="02070309020205020404" pitchFamily="49" charset="0"/>
              </a:rPr>
              <a:t>adjustedMaxSpec</a:t>
            </a:r>
            <a:r>
              <a:rPr lang="en-US" dirty="0" smtClean="0">
                <a:solidFill>
                  <a:schemeClr val="tx1">
                    <a:lumMod val="85000"/>
                  </a:schemeClr>
                </a:solidFill>
                <a:latin typeface="Courier New" panose="02070309020205020404" pitchFamily="49" charset="0"/>
                <a:cs typeface="Courier New" panose="02070309020205020404" pitchFamily="49" charset="0"/>
              </a:rPr>
              <a:t> + </a:t>
            </a:r>
            <a:r>
              <a:rPr lang="en-US" sz="2100" dirty="0">
                <a:solidFill>
                  <a:srgbClr val="93954D"/>
                </a:solidFill>
                <a:latin typeface="Courier New" panose="02070309020205020404" pitchFamily="49" charset="0"/>
                <a:cs typeface="Courier New" panose="02070309020205020404" pitchFamily="49" charset="0"/>
              </a:rPr>
              <a:t>speculum</a:t>
            </a:r>
            <a:r>
              <a:rPr lang="en-US" dirty="0" smtClean="0">
                <a:solidFill>
                  <a:schemeClr val="tx1">
                    <a:lumMod val="85000"/>
                  </a:schemeClr>
                </a:solidFill>
                <a:latin typeface="Courier New" panose="02070309020205020404" pitchFamily="49" charset="0"/>
                <a:cs typeface="Courier New" panose="02070309020205020404" pitchFamily="49" charset="0"/>
              </a:rPr>
              <a:t> );</a:t>
            </a:r>
            <a:endParaRPr lang="en-US" dirty="0">
              <a:solidFill>
                <a:schemeClr val="tx1">
                  <a:lumMod val="85000"/>
                </a:schemeClr>
              </a:solidFill>
              <a:latin typeface="Courier New" panose="02070309020205020404" pitchFamily="49" charset="0"/>
              <a:cs typeface="Courier New" panose="02070309020205020404" pitchFamily="49" charset="0"/>
            </a:endParaRPr>
          </a:p>
        </p:txBody>
      </p:sp>
      <p:sp>
        <p:nvSpPr>
          <p:cNvPr id="2" name="Title 1"/>
          <p:cNvSpPr>
            <a:spLocks noGrp="1"/>
          </p:cNvSpPr>
          <p:nvPr>
            <p:ph type="title"/>
          </p:nvPr>
        </p:nvSpPr>
        <p:spPr/>
        <p:txBody>
          <a:bodyPr>
            <a:normAutofit/>
          </a:bodyPr>
          <a:lstStyle/>
          <a:p>
            <a:r>
              <a:rPr lang="en-US" dirty="0" smtClean="0"/>
              <a:t>Brightness Correction</a:t>
            </a:r>
            <a:endParaRPr lang="en-US" dirty="0"/>
          </a:p>
        </p:txBody>
      </p:sp>
    </p:spTree>
    <p:extLst>
      <p:ext uri="{BB962C8B-B14F-4D97-AF65-F5344CB8AC3E}">
        <p14:creationId xmlns:p14="http://schemas.microsoft.com/office/powerpoint/2010/main" val="3933960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Pros:</a:t>
            </a:r>
          </a:p>
        </p:txBody>
      </p:sp>
      <p:sp>
        <p:nvSpPr>
          <p:cNvPr id="3" name="Content Placeholder 2"/>
          <p:cNvSpPr>
            <a:spLocks noGrp="1"/>
          </p:cNvSpPr>
          <p:nvPr>
            <p:ph idx="1"/>
          </p:nvPr>
        </p:nvSpPr>
        <p:spPr/>
        <p:txBody>
          <a:bodyPr>
            <a:normAutofit/>
          </a:bodyPr>
          <a:lstStyle/>
          <a:p>
            <a:pPr marL="788670" indent="-742950">
              <a:lnSpc>
                <a:spcPct val="200000"/>
              </a:lnSpc>
              <a:buFont typeface="+mj-lt"/>
              <a:buAutoNum type="arabicPeriod"/>
            </a:pPr>
            <a:r>
              <a:rPr lang="en-US" sz="3600" dirty="0" smtClean="0"/>
              <a:t>As good or better </a:t>
            </a:r>
            <a:r>
              <a:rPr lang="en-US" sz="3600" dirty="0"/>
              <a:t>quality </a:t>
            </a:r>
            <a:r>
              <a:rPr lang="en-US" sz="3600" dirty="0" smtClean="0"/>
              <a:t>than </a:t>
            </a:r>
            <a:r>
              <a:rPr lang="en-US" sz="3600" dirty="0"/>
              <a:t>light </a:t>
            </a:r>
            <a:r>
              <a:rPr lang="en-US" sz="3600" dirty="0" smtClean="0"/>
              <a:t>maps</a:t>
            </a:r>
            <a:endParaRPr lang="en-US" sz="3600" dirty="0"/>
          </a:p>
        </p:txBody>
      </p:sp>
    </p:spTree>
    <p:extLst>
      <p:ext uri="{BB962C8B-B14F-4D97-AF65-F5344CB8AC3E}">
        <p14:creationId xmlns:p14="http://schemas.microsoft.com/office/powerpoint/2010/main" val="2239965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Pros:</a:t>
            </a:r>
          </a:p>
        </p:txBody>
      </p:sp>
      <p:sp>
        <p:nvSpPr>
          <p:cNvPr id="3" name="Content Placeholder 2"/>
          <p:cNvSpPr>
            <a:spLocks noGrp="1"/>
          </p:cNvSpPr>
          <p:nvPr>
            <p:ph idx="1"/>
          </p:nvPr>
        </p:nvSpPr>
        <p:spPr/>
        <p:txBody>
          <a:bodyPr>
            <a:normAutofit/>
          </a:bodyPr>
          <a:lstStyle/>
          <a:p>
            <a:pPr marL="788670" indent="-742950">
              <a:lnSpc>
                <a:spcPct val="200000"/>
              </a:lnSpc>
              <a:buFont typeface="+mj-lt"/>
              <a:buAutoNum type="arabicPeriod" startAt="2"/>
            </a:pPr>
            <a:r>
              <a:rPr lang="en-US" sz="3600" dirty="0" smtClean="0"/>
              <a:t>Less than 2ms for reflections and GI</a:t>
            </a:r>
          </a:p>
        </p:txBody>
      </p:sp>
    </p:spTree>
    <p:extLst>
      <p:ext uri="{BB962C8B-B14F-4D97-AF65-F5344CB8AC3E}">
        <p14:creationId xmlns:p14="http://schemas.microsoft.com/office/powerpoint/2010/main" val="210865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err="1" smtClean="0"/>
              <a:t>Lightmap</a:t>
            </a:r>
            <a:r>
              <a:rPr lang="en-US" dirty="0" smtClean="0"/>
              <a:t> Downsides</a:t>
            </a:r>
            <a:r>
              <a:rPr lang="en-US" dirty="0"/>
              <a:t/>
            </a:r>
            <a:br>
              <a:rPr lang="en-US" dirty="0"/>
            </a:br>
            <a:endParaRPr lang="en-US" dirty="0"/>
          </a:p>
        </p:txBody>
      </p:sp>
      <p:sp>
        <p:nvSpPr>
          <p:cNvPr id="6" name="Content Placeholder 5"/>
          <p:cNvSpPr>
            <a:spLocks noGrp="1"/>
          </p:cNvSpPr>
          <p:nvPr>
            <p:ph idx="1"/>
          </p:nvPr>
        </p:nvSpPr>
        <p:spPr/>
        <p:txBody>
          <a:bodyPr>
            <a:noAutofit/>
          </a:bodyPr>
          <a:lstStyle/>
          <a:p>
            <a:pPr>
              <a:lnSpc>
                <a:spcPct val="200000"/>
              </a:lnSpc>
            </a:pPr>
            <a:r>
              <a:rPr lang="en-US" sz="3600" dirty="0" smtClean="0"/>
              <a:t>Software </a:t>
            </a:r>
            <a:r>
              <a:rPr lang="en-US" sz="3600" dirty="0"/>
              <a:t>ray-tracing </a:t>
            </a:r>
            <a:r>
              <a:rPr lang="en-US" sz="3600" dirty="0" smtClean="0"/>
              <a:t>and</a:t>
            </a:r>
            <a:br>
              <a:rPr lang="en-US" sz="3600" dirty="0" smtClean="0"/>
            </a:br>
            <a:r>
              <a:rPr lang="en-US" sz="3600" dirty="0" smtClean="0"/>
              <a:t>shading </a:t>
            </a:r>
            <a:r>
              <a:rPr lang="en-US" sz="3600" dirty="0"/>
              <a:t>takes </a:t>
            </a:r>
            <a:r>
              <a:rPr lang="en-US" sz="3600" dirty="0" smtClean="0"/>
              <a:t>forever</a:t>
            </a:r>
            <a:endParaRPr lang="en-US" sz="36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000" y="1614054"/>
            <a:ext cx="4710546" cy="4710546"/>
          </a:xfrm>
          <a:prstGeom prst="rect">
            <a:avLst/>
          </a:prstGeom>
        </p:spPr>
      </p:pic>
    </p:spTree>
    <p:custDataLst>
      <p:tags r:id="rId1"/>
    </p:custDataLst>
    <p:extLst>
      <p:ext uri="{BB962C8B-B14F-4D97-AF65-F5344CB8AC3E}">
        <p14:creationId xmlns:p14="http://schemas.microsoft.com/office/powerpoint/2010/main" val="2852691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Pros:</a:t>
            </a:r>
          </a:p>
        </p:txBody>
      </p:sp>
      <p:sp>
        <p:nvSpPr>
          <p:cNvPr id="3" name="Content Placeholder 2"/>
          <p:cNvSpPr>
            <a:spLocks noGrp="1"/>
          </p:cNvSpPr>
          <p:nvPr>
            <p:ph idx="1"/>
          </p:nvPr>
        </p:nvSpPr>
        <p:spPr/>
        <p:txBody>
          <a:bodyPr>
            <a:normAutofit/>
          </a:bodyPr>
          <a:lstStyle/>
          <a:p>
            <a:pPr marL="788670" indent="-742950">
              <a:lnSpc>
                <a:spcPct val="200000"/>
              </a:lnSpc>
              <a:buFont typeface="+mj-lt"/>
              <a:buAutoNum type="arabicPeriod" startAt="3"/>
            </a:pPr>
            <a:r>
              <a:rPr lang="en-US" sz="3600" dirty="0" smtClean="0"/>
              <a:t>Works </a:t>
            </a:r>
            <a:r>
              <a:rPr lang="en-US" sz="3600" dirty="0"/>
              <a:t>on all </a:t>
            </a:r>
            <a:r>
              <a:rPr lang="en-US" sz="3600" dirty="0" smtClean="0"/>
              <a:t>geometry</a:t>
            </a:r>
            <a:endParaRPr lang="en-US" sz="3600" dirty="0"/>
          </a:p>
        </p:txBody>
      </p:sp>
    </p:spTree>
    <p:extLst>
      <p:ext uri="{BB962C8B-B14F-4D97-AF65-F5344CB8AC3E}">
        <p14:creationId xmlns:p14="http://schemas.microsoft.com/office/powerpoint/2010/main" val="3613204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Pros:</a:t>
            </a:r>
          </a:p>
        </p:txBody>
      </p:sp>
      <p:sp>
        <p:nvSpPr>
          <p:cNvPr id="3" name="Content Placeholder 2"/>
          <p:cNvSpPr>
            <a:spLocks noGrp="1"/>
          </p:cNvSpPr>
          <p:nvPr>
            <p:ph idx="1"/>
          </p:nvPr>
        </p:nvSpPr>
        <p:spPr/>
        <p:txBody>
          <a:bodyPr>
            <a:normAutofit/>
          </a:bodyPr>
          <a:lstStyle/>
          <a:p>
            <a:pPr marL="788670" indent="-742950">
              <a:lnSpc>
                <a:spcPct val="200000"/>
              </a:lnSpc>
              <a:buFont typeface="+mj-lt"/>
              <a:buAutoNum type="arabicPeriod" startAt="4"/>
            </a:pPr>
            <a:r>
              <a:rPr lang="en-US" sz="3600" dirty="0" smtClean="0"/>
              <a:t>Less </a:t>
            </a:r>
            <a:r>
              <a:rPr lang="en-US" sz="3600" dirty="0"/>
              <a:t>baking </a:t>
            </a:r>
            <a:r>
              <a:rPr lang="en-US" sz="3600" dirty="0" smtClean="0"/>
              <a:t>time with incremental baking</a:t>
            </a:r>
          </a:p>
        </p:txBody>
      </p:sp>
    </p:spTree>
    <p:extLst>
      <p:ext uri="{BB962C8B-B14F-4D97-AF65-F5344CB8AC3E}">
        <p14:creationId xmlns:p14="http://schemas.microsoft.com/office/powerpoint/2010/main" val="3729569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Pros:</a:t>
            </a:r>
          </a:p>
        </p:txBody>
      </p:sp>
      <p:sp>
        <p:nvSpPr>
          <p:cNvPr id="3" name="Content Placeholder 2"/>
          <p:cNvSpPr>
            <a:spLocks noGrp="1"/>
          </p:cNvSpPr>
          <p:nvPr>
            <p:ph idx="1"/>
          </p:nvPr>
        </p:nvSpPr>
        <p:spPr/>
        <p:txBody>
          <a:bodyPr>
            <a:normAutofit/>
          </a:bodyPr>
          <a:lstStyle/>
          <a:p>
            <a:pPr marL="788670" indent="-742950">
              <a:lnSpc>
                <a:spcPct val="200000"/>
              </a:lnSpc>
              <a:buFont typeface="+mj-lt"/>
              <a:buAutoNum type="arabicPeriod" startAt="5"/>
            </a:pPr>
            <a:r>
              <a:rPr lang="en-US" sz="3600" dirty="0" smtClean="0"/>
              <a:t>Baking </a:t>
            </a:r>
            <a:r>
              <a:rPr lang="en-US" sz="3600" dirty="0"/>
              <a:t>is done in </a:t>
            </a:r>
            <a:r>
              <a:rPr lang="en-US" sz="3600" dirty="0" smtClean="0"/>
              <a:t>editor</a:t>
            </a:r>
          </a:p>
        </p:txBody>
      </p:sp>
    </p:spTree>
    <p:extLst>
      <p:ext uri="{BB962C8B-B14F-4D97-AF65-F5344CB8AC3E}">
        <p14:creationId xmlns:p14="http://schemas.microsoft.com/office/powerpoint/2010/main" val="3713080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Pros:</a:t>
            </a:r>
          </a:p>
        </p:txBody>
      </p:sp>
      <p:sp>
        <p:nvSpPr>
          <p:cNvPr id="3" name="Content Placeholder 2"/>
          <p:cNvSpPr>
            <a:spLocks noGrp="1"/>
          </p:cNvSpPr>
          <p:nvPr>
            <p:ph idx="1"/>
          </p:nvPr>
        </p:nvSpPr>
        <p:spPr/>
        <p:txBody>
          <a:bodyPr>
            <a:normAutofit/>
          </a:bodyPr>
          <a:lstStyle/>
          <a:p>
            <a:pPr marL="788670" indent="-742950">
              <a:lnSpc>
                <a:spcPct val="200000"/>
              </a:lnSpc>
              <a:buFont typeface="+mj-lt"/>
              <a:buAutoNum type="arabicPeriod" startAt="6"/>
            </a:pPr>
            <a:r>
              <a:rPr lang="en-US" sz="3600" dirty="0" smtClean="0"/>
              <a:t>Moving and changing GI</a:t>
            </a:r>
          </a:p>
        </p:txBody>
      </p:sp>
    </p:spTree>
    <p:extLst>
      <p:ext uri="{BB962C8B-B14F-4D97-AF65-F5344CB8AC3E}">
        <p14:creationId xmlns:p14="http://schemas.microsoft.com/office/powerpoint/2010/main" val="1364968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Pros:</a:t>
            </a:r>
          </a:p>
        </p:txBody>
      </p:sp>
      <p:sp>
        <p:nvSpPr>
          <p:cNvPr id="3" name="Content Placeholder 2"/>
          <p:cNvSpPr>
            <a:spLocks noGrp="1"/>
          </p:cNvSpPr>
          <p:nvPr>
            <p:ph idx="1"/>
          </p:nvPr>
        </p:nvSpPr>
        <p:spPr/>
        <p:txBody>
          <a:bodyPr>
            <a:normAutofit/>
          </a:bodyPr>
          <a:lstStyle/>
          <a:p>
            <a:pPr marL="788670" indent="-742950">
              <a:lnSpc>
                <a:spcPct val="200000"/>
              </a:lnSpc>
              <a:buFont typeface="+mj-lt"/>
              <a:buAutoNum type="arabicPeriod" startAt="7"/>
            </a:pPr>
            <a:r>
              <a:rPr lang="en-US" sz="3600" dirty="0" smtClean="0"/>
              <a:t>Loose connection between light and geo</a:t>
            </a:r>
            <a:endParaRPr lang="en-US" sz="3600" dirty="0"/>
          </a:p>
        </p:txBody>
      </p:sp>
    </p:spTree>
    <p:extLst>
      <p:ext uri="{BB962C8B-B14F-4D97-AF65-F5344CB8AC3E}">
        <p14:creationId xmlns:p14="http://schemas.microsoft.com/office/powerpoint/2010/main" val="837572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800" dirty="0"/>
              <a:t>Cons:</a:t>
            </a:r>
          </a:p>
        </p:txBody>
      </p:sp>
      <p:sp>
        <p:nvSpPr>
          <p:cNvPr id="8" name="Content Placeholder 7"/>
          <p:cNvSpPr>
            <a:spLocks noGrp="1"/>
          </p:cNvSpPr>
          <p:nvPr>
            <p:ph idx="1"/>
          </p:nvPr>
        </p:nvSpPr>
        <p:spPr/>
        <p:txBody>
          <a:bodyPr>
            <a:normAutofit/>
          </a:bodyPr>
          <a:lstStyle/>
          <a:p>
            <a:pPr marL="560070" indent="-514350">
              <a:lnSpc>
                <a:spcPct val="200000"/>
              </a:lnSpc>
              <a:buFont typeface="+mj-lt"/>
              <a:buAutoNum type="arabicPeriod"/>
            </a:pPr>
            <a:r>
              <a:rPr lang="en-US" sz="3600" dirty="0"/>
              <a:t>Takes set up </a:t>
            </a:r>
            <a:r>
              <a:rPr lang="en-US" sz="3600" dirty="0" smtClean="0"/>
              <a:t>time</a:t>
            </a:r>
            <a:endParaRPr lang="en-US" sz="3600" dirty="0"/>
          </a:p>
        </p:txBody>
      </p:sp>
    </p:spTree>
    <p:extLst>
      <p:ext uri="{BB962C8B-B14F-4D97-AF65-F5344CB8AC3E}">
        <p14:creationId xmlns:p14="http://schemas.microsoft.com/office/powerpoint/2010/main" val="2263960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800" dirty="0"/>
              <a:t>Cons:</a:t>
            </a:r>
          </a:p>
        </p:txBody>
      </p:sp>
      <p:sp>
        <p:nvSpPr>
          <p:cNvPr id="8" name="Content Placeholder 7"/>
          <p:cNvSpPr>
            <a:spLocks noGrp="1"/>
          </p:cNvSpPr>
          <p:nvPr>
            <p:ph idx="1"/>
          </p:nvPr>
        </p:nvSpPr>
        <p:spPr/>
        <p:txBody>
          <a:bodyPr>
            <a:normAutofit/>
          </a:bodyPr>
          <a:lstStyle/>
          <a:p>
            <a:pPr marL="788670" indent="-742950">
              <a:lnSpc>
                <a:spcPct val="200000"/>
              </a:lnSpc>
              <a:buFont typeface="+mj-lt"/>
              <a:buAutoNum type="arabicPeriod" startAt="2"/>
            </a:pPr>
            <a:r>
              <a:rPr lang="en-US" sz="3600" dirty="0" smtClean="0"/>
              <a:t>Training </a:t>
            </a:r>
            <a:r>
              <a:rPr lang="en-US" sz="3600" dirty="0"/>
              <a:t>is </a:t>
            </a:r>
            <a:r>
              <a:rPr lang="en-US" sz="3600" dirty="0" smtClean="0"/>
              <a:t>hard</a:t>
            </a:r>
            <a:endParaRPr lang="en-US" sz="3600" dirty="0"/>
          </a:p>
        </p:txBody>
      </p:sp>
    </p:spTree>
    <p:extLst>
      <p:ext uri="{BB962C8B-B14F-4D97-AF65-F5344CB8AC3E}">
        <p14:creationId xmlns:p14="http://schemas.microsoft.com/office/powerpoint/2010/main" val="3139337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800" dirty="0"/>
              <a:t>Cons:</a:t>
            </a:r>
          </a:p>
        </p:txBody>
      </p:sp>
      <p:sp>
        <p:nvSpPr>
          <p:cNvPr id="8" name="Content Placeholder 7"/>
          <p:cNvSpPr>
            <a:spLocks noGrp="1"/>
          </p:cNvSpPr>
          <p:nvPr>
            <p:ph idx="1"/>
          </p:nvPr>
        </p:nvSpPr>
        <p:spPr/>
        <p:txBody>
          <a:bodyPr>
            <a:normAutofit/>
          </a:bodyPr>
          <a:lstStyle/>
          <a:p>
            <a:pPr marL="788670" indent="-742950">
              <a:lnSpc>
                <a:spcPct val="200000"/>
              </a:lnSpc>
              <a:buFont typeface="+mj-lt"/>
              <a:buAutoNum type="arabicPeriod" startAt="3"/>
            </a:pPr>
            <a:r>
              <a:rPr lang="en-US" sz="3600" dirty="0" smtClean="0"/>
              <a:t>Either </a:t>
            </a:r>
            <a:r>
              <a:rPr lang="en-US" sz="3600" dirty="0"/>
              <a:t>lower </a:t>
            </a:r>
            <a:r>
              <a:rPr lang="en-US" sz="3600" dirty="0" smtClean="0"/>
              <a:t>resolution</a:t>
            </a:r>
            <a:br>
              <a:rPr lang="en-US" sz="3600" dirty="0" smtClean="0"/>
            </a:br>
            <a:r>
              <a:rPr lang="en-US" sz="3600" dirty="0" smtClean="0"/>
              <a:t>or </a:t>
            </a:r>
            <a:r>
              <a:rPr lang="en-US" sz="3600" dirty="0"/>
              <a:t>more memory use in </a:t>
            </a:r>
            <a:r>
              <a:rPr lang="en-US" sz="3600" dirty="0" smtClean="0"/>
              <a:t>game</a:t>
            </a:r>
            <a:endParaRPr lang="en-US" sz="3600" dirty="0"/>
          </a:p>
        </p:txBody>
      </p:sp>
    </p:spTree>
    <p:extLst>
      <p:ext uri="{BB962C8B-B14F-4D97-AF65-F5344CB8AC3E}">
        <p14:creationId xmlns:p14="http://schemas.microsoft.com/office/powerpoint/2010/main" val="4164535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800" dirty="0"/>
              <a:t>Cons:</a:t>
            </a:r>
          </a:p>
        </p:txBody>
      </p:sp>
      <p:sp>
        <p:nvSpPr>
          <p:cNvPr id="8" name="Content Placeholder 7"/>
          <p:cNvSpPr>
            <a:spLocks noGrp="1"/>
          </p:cNvSpPr>
          <p:nvPr>
            <p:ph idx="1"/>
          </p:nvPr>
        </p:nvSpPr>
        <p:spPr/>
        <p:txBody>
          <a:bodyPr>
            <a:normAutofit/>
          </a:bodyPr>
          <a:lstStyle/>
          <a:p>
            <a:pPr marL="788670" indent="-742950">
              <a:lnSpc>
                <a:spcPct val="200000"/>
              </a:lnSpc>
              <a:buFont typeface="+mj-lt"/>
              <a:buAutoNum type="arabicPeriod" startAt="4"/>
            </a:pPr>
            <a:r>
              <a:rPr lang="en-US" sz="3600" dirty="0" smtClean="0"/>
              <a:t>Need </a:t>
            </a:r>
            <a:r>
              <a:rPr lang="en-US" sz="3600" dirty="0"/>
              <a:t>beefy dev </a:t>
            </a:r>
            <a:r>
              <a:rPr lang="en-US" sz="3600" dirty="0" smtClean="0"/>
              <a:t>machines</a:t>
            </a:r>
            <a:br>
              <a:rPr lang="en-US" sz="3600" dirty="0" smtClean="0"/>
            </a:br>
            <a:r>
              <a:rPr lang="en-US" sz="3600" dirty="0" smtClean="0"/>
              <a:t>(</a:t>
            </a:r>
            <a:r>
              <a:rPr lang="en-US" sz="3600" dirty="0"/>
              <a:t>48Gb RAM and 12Gb </a:t>
            </a:r>
            <a:r>
              <a:rPr lang="en-US" sz="3600" dirty="0" smtClean="0"/>
              <a:t>VRAM)</a:t>
            </a:r>
          </a:p>
        </p:txBody>
      </p:sp>
    </p:spTree>
    <p:extLst>
      <p:ext uri="{BB962C8B-B14F-4D97-AF65-F5344CB8AC3E}">
        <p14:creationId xmlns:p14="http://schemas.microsoft.com/office/powerpoint/2010/main" val="3224880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800" dirty="0"/>
              <a:t>Cons:</a:t>
            </a:r>
          </a:p>
        </p:txBody>
      </p:sp>
      <p:sp>
        <p:nvSpPr>
          <p:cNvPr id="8" name="Content Placeholder 7"/>
          <p:cNvSpPr>
            <a:spLocks noGrp="1"/>
          </p:cNvSpPr>
          <p:nvPr>
            <p:ph idx="1"/>
          </p:nvPr>
        </p:nvSpPr>
        <p:spPr/>
        <p:txBody>
          <a:bodyPr>
            <a:normAutofit/>
          </a:bodyPr>
          <a:lstStyle/>
          <a:p>
            <a:pPr marL="788670" indent="-742950">
              <a:lnSpc>
                <a:spcPct val="200000"/>
              </a:lnSpc>
              <a:buFont typeface="+mj-lt"/>
              <a:buAutoNum type="arabicPeriod" startAt="5"/>
            </a:pPr>
            <a:r>
              <a:rPr lang="en-US" sz="3600" dirty="0" smtClean="0"/>
              <a:t>Development challenges</a:t>
            </a:r>
            <a:endParaRPr lang="en-US" sz="3600" dirty="0"/>
          </a:p>
        </p:txBody>
      </p:sp>
    </p:spTree>
    <p:extLst>
      <p:ext uri="{BB962C8B-B14F-4D97-AF65-F5344CB8AC3E}">
        <p14:creationId xmlns:p14="http://schemas.microsoft.com/office/powerpoint/2010/main" val="3940442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err="1" smtClean="0"/>
              <a:t>Lightmap</a:t>
            </a:r>
            <a:r>
              <a:rPr lang="en-US" dirty="0" smtClean="0"/>
              <a:t> Downsides</a:t>
            </a:r>
            <a:r>
              <a:rPr lang="en-US" dirty="0"/>
              <a:t/>
            </a:r>
            <a:br>
              <a:rPr lang="en-US" dirty="0"/>
            </a:br>
            <a:endParaRPr lang="en-US" dirty="0"/>
          </a:p>
        </p:txBody>
      </p:sp>
      <p:sp>
        <p:nvSpPr>
          <p:cNvPr id="6" name="Content Placeholder 5"/>
          <p:cNvSpPr>
            <a:spLocks noGrp="1"/>
          </p:cNvSpPr>
          <p:nvPr>
            <p:ph idx="1"/>
          </p:nvPr>
        </p:nvSpPr>
        <p:spPr/>
        <p:txBody>
          <a:bodyPr>
            <a:noAutofit/>
          </a:bodyPr>
          <a:lstStyle/>
          <a:p>
            <a:pPr>
              <a:lnSpc>
                <a:spcPct val="200000"/>
              </a:lnSpc>
            </a:pPr>
            <a:r>
              <a:rPr lang="en-US" sz="3600" dirty="0" smtClean="0"/>
              <a:t>Results </a:t>
            </a:r>
            <a:r>
              <a:rPr lang="en-US" sz="3600" dirty="0"/>
              <a:t>not visible </a:t>
            </a:r>
            <a:r>
              <a:rPr lang="en-US" sz="3600" dirty="0" smtClean="0"/>
              <a:t/>
            </a:r>
            <a:br>
              <a:rPr lang="en-US" sz="3600" dirty="0" smtClean="0"/>
            </a:br>
            <a:r>
              <a:rPr lang="en-US" sz="3600" dirty="0" smtClean="0"/>
              <a:t>in </a:t>
            </a:r>
            <a:r>
              <a:rPr lang="en-US" sz="3600" dirty="0"/>
              <a:t>world editor</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000" y="1614054"/>
            <a:ext cx="4710546" cy="4710546"/>
          </a:xfrm>
          <a:prstGeom prst="rect">
            <a:avLst/>
          </a:prstGeom>
        </p:spPr>
      </p:pic>
    </p:spTree>
    <p:custDataLst>
      <p:tags r:id="rId1"/>
    </p:custDataLst>
    <p:extLst>
      <p:ext uri="{BB962C8B-B14F-4D97-AF65-F5344CB8AC3E}">
        <p14:creationId xmlns:p14="http://schemas.microsoft.com/office/powerpoint/2010/main" val="3796718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chorCtr="0">
            <a:normAutofit/>
          </a:bodyPr>
          <a:lstStyle/>
          <a:p>
            <a:pPr algn="ctr"/>
            <a:r>
              <a:rPr lang="en-US" dirty="0"/>
              <a:t>Special Thanks</a:t>
            </a:r>
          </a:p>
        </p:txBody>
      </p:sp>
      <p:sp>
        <p:nvSpPr>
          <p:cNvPr id="3" name="Content Placeholder 2"/>
          <p:cNvSpPr>
            <a:spLocks noGrp="1"/>
          </p:cNvSpPr>
          <p:nvPr>
            <p:ph sz="quarter" idx="13"/>
          </p:nvPr>
        </p:nvSpPr>
        <p:spPr/>
        <p:txBody>
          <a:bodyPr/>
          <a:lstStyle/>
          <a:p>
            <a:pPr marL="45720" indent="0" algn="ctr">
              <a:buNone/>
            </a:pPr>
            <a:r>
              <a:rPr lang="en-US" i="1" dirty="0" smtClean="0"/>
              <a:t>Treyarch:</a:t>
            </a:r>
          </a:p>
          <a:p>
            <a:pPr marL="45720" indent="0" algn="ctr">
              <a:buNone/>
            </a:pPr>
            <a:r>
              <a:rPr lang="en-US" dirty="0" smtClean="0"/>
              <a:t>Dimitar Lazarov – Original Idea</a:t>
            </a:r>
          </a:p>
          <a:p>
            <a:pPr marL="45720" indent="0" algn="ctr">
              <a:buNone/>
            </a:pPr>
            <a:r>
              <a:rPr lang="en-US" dirty="0" smtClean="0"/>
              <a:t>Kevin Myers – Baking Code</a:t>
            </a:r>
          </a:p>
          <a:p>
            <a:pPr marL="45720" indent="0" algn="ctr">
              <a:buNone/>
            </a:pPr>
            <a:r>
              <a:rPr lang="en-US" dirty="0" smtClean="0"/>
              <a:t>Everyone Else at Treyarch</a:t>
            </a:r>
            <a:endParaRPr lang="en-US" dirty="0"/>
          </a:p>
        </p:txBody>
      </p:sp>
      <p:sp>
        <p:nvSpPr>
          <p:cNvPr id="5" name="Content Placeholder 4"/>
          <p:cNvSpPr>
            <a:spLocks noGrp="1"/>
          </p:cNvSpPr>
          <p:nvPr>
            <p:ph sz="quarter" idx="14"/>
          </p:nvPr>
        </p:nvSpPr>
        <p:spPr/>
        <p:txBody>
          <a:bodyPr/>
          <a:lstStyle/>
          <a:p>
            <a:pPr marL="45720" indent="0" algn="ctr">
              <a:buNone/>
            </a:pPr>
            <a:r>
              <a:rPr lang="en-US" i="1" dirty="0" smtClean="0"/>
              <a:t>Activision Central Tech:</a:t>
            </a:r>
          </a:p>
          <a:p>
            <a:pPr marL="45720" indent="0" algn="ctr">
              <a:buNone/>
            </a:pPr>
            <a:r>
              <a:rPr lang="en-US" dirty="0" smtClean="0"/>
              <a:t>Peter-Pike Sloan – Lots of Math</a:t>
            </a:r>
          </a:p>
          <a:p>
            <a:pPr marL="45720" indent="0" algn="ctr">
              <a:buNone/>
            </a:pPr>
            <a:r>
              <a:rPr lang="en-US" dirty="0" smtClean="0"/>
              <a:t>Josiah Manson – Light Bake Features</a:t>
            </a:r>
          </a:p>
          <a:p>
            <a:pPr marL="45720" indent="0" algn="ctr">
              <a:buNone/>
            </a:pPr>
            <a:r>
              <a:rPr lang="en-US" dirty="0" smtClean="0"/>
              <a:t>Angelo Pesce – Reflection Solutions</a:t>
            </a:r>
            <a:endParaRPr lang="en-US" dirty="0"/>
          </a:p>
        </p:txBody>
      </p:sp>
    </p:spTree>
    <p:extLst>
      <p:ext uri="{BB962C8B-B14F-4D97-AF65-F5344CB8AC3E}">
        <p14:creationId xmlns:p14="http://schemas.microsoft.com/office/powerpoint/2010/main" val="2571184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92500" lnSpcReduction="20000"/>
          </a:bodyPr>
          <a:lstStyle/>
          <a:p>
            <a:r>
              <a:rPr lang="en-US" baseline="30000" dirty="0"/>
              <a:t>[DROBOT13]</a:t>
            </a:r>
            <a:r>
              <a:rPr lang="en-US" dirty="0"/>
              <a:t> DROBOT, M., 2013. </a:t>
            </a:r>
            <a:r>
              <a:rPr lang="en-US" i="1" dirty="0"/>
              <a:t>Lighting </a:t>
            </a:r>
            <a:r>
              <a:rPr lang="en-US" i="1" dirty="0" err="1"/>
              <a:t>Killzone</a:t>
            </a:r>
            <a:r>
              <a:rPr lang="en-US" i="1" dirty="0"/>
              <a:t>: Shadow Fall</a:t>
            </a:r>
            <a:r>
              <a:rPr lang="en-US" dirty="0"/>
              <a:t>, Digital Dragons</a:t>
            </a:r>
          </a:p>
          <a:p>
            <a:endParaRPr lang="en-US" baseline="30000" dirty="0" smtClean="0"/>
          </a:p>
          <a:p>
            <a:r>
              <a:rPr lang="en-US" baseline="30000" dirty="0" smtClean="0"/>
              <a:t>[</a:t>
            </a:r>
            <a:r>
              <a:rPr lang="en-US" baseline="30000" dirty="0"/>
              <a:t>TATARCHUCK05]</a:t>
            </a:r>
            <a:r>
              <a:rPr lang="en-US" dirty="0"/>
              <a:t> TATARCHUK, N., 2005. </a:t>
            </a:r>
            <a:r>
              <a:rPr lang="en-US" i="1" dirty="0"/>
              <a:t>Irradiance Volumes for </a:t>
            </a:r>
            <a:r>
              <a:rPr lang="en-US" i="1" dirty="0" smtClean="0"/>
              <a:t>Games</a:t>
            </a:r>
            <a:r>
              <a:rPr lang="en-US" dirty="0" smtClean="0"/>
              <a:t>, GDC Europe</a:t>
            </a:r>
            <a:endParaRPr lang="en-US" dirty="0"/>
          </a:p>
          <a:p>
            <a:pPr marL="45720" indent="0">
              <a:buNone/>
            </a:pPr>
            <a:r>
              <a:rPr lang="en-US" dirty="0"/>
              <a:t> </a:t>
            </a:r>
          </a:p>
          <a:p>
            <a:r>
              <a:rPr lang="en-US" baseline="30000" dirty="0" smtClean="0"/>
              <a:t>[BUEHLER01]</a:t>
            </a:r>
            <a:r>
              <a:rPr lang="en-US" dirty="0" smtClean="0"/>
              <a:t> BUEHLER, C., BOSSE, M., MCMILLAN, L., GORTLER, S., COHEN, M., 2001. </a:t>
            </a:r>
            <a:r>
              <a:rPr lang="en-US" i="1" dirty="0" smtClean="0"/>
              <a:t>Unstructured </a:t>
            </a:r>
            <a:r>
              <a:rPr lang="en-US" i="1" dirty="0" err="1" smtClean="0"/>
              <a:t>Lumigraph</a:t>
            </a:r>
            <a:r>
              <a:rPr lang="en-US" i="1" dirty="0" smtClean="0"/>
              <a:t> Rendering</a:t>
            </a:r>
            <a:r>
              <a:rPr lang="en-US" dirty="0"/>
              <a:t>, </a:t>
            </a:r>
            <a:r>
              <a:rPr lang="en-US" dirty="0" smtClean="0"/>
              <a:t>SIGGRAPH</a:t>
            </a:r>
            <a:endParaRPr lang="en-US" dirty="0"/>
          </a:p>
          <a:p>
            <a:endParaRPr lang="en-US" baseline="30000" dirty="0" smtClean="0"/>
          </a:p>
          <a:p>
            <a:r>
              <a:rPr lang="en-US" baseline="30000" dirty="0" smtClean="0"/>
              <a:t>[MCTAGGART04]</a:t>
            </a:r>
            <a:r>
              <a:rPr lang="en-US" dirty="0" smtClean="0"/>
              <a:t> MCTAGGART</a:t>
            </a:r>
            <a:r>
              <a:rPr lang="en-US" dirty="0"/>
              <a:t>, G</a:t>
            </a:r>
            <a:r>
              <a:rPr lang="en-US" dirty="0" smtClean="0"/>
              <a:t>., 2004. </a:t>
            </a:r>
            <a:r>
              <a:rPr lang="en-US" i="1" dirty="0" smtClean="0"/>
              <a:t>Half-Life 2 / Valve Source Shading</a:t>
            </a:r>
            <a:r>
              <a:rPr lang="en-US" dirty="0" smtClean="0"/>
              <a:t>, Game Developers Conference</a:t>
            </a:r>
            <a:endParaRPr lang="en-US" dirty="0"/>
          </a:p>
          <a:p>
            <a:endParaRPr lang="en-US" dirty="0"/>
          </a:p>
          <a:p>
            <a:r>
              <a:rPr lang="en-US" baseline="30000" dirty="0" smtClean="0"/>
              <a:t>[SILVENNOINEN15]</a:t>
            </a:r>
            <a:r>
              <a:rPr lang="en-US" dirty="0" smtClean="0"/>
              <a:t> SILVENNOINEN, A., TIMONEN, V., 2015. </a:t>
            </a:r>
            <a:r>
              <a:rPr lang="en-US" i="1" dirty="0" smtClean="0"/>
              <a:t>Multi-Scale Global Illumination in Quantum Break</a:t>
            </a:r>
            <a:r>
              <a:rPr lang="en-US" dirty="0" smtClean="0"/>
              <a:t>, SIGGRAPH</a:t>
            </a:r>
            <a:endParaRPr lang="en-US" dirty="0"/>
          </a:p>
          <a:p>
            <a:pPr marL="45720" indent="0">
              <a:buNone/>
            </a:pPr>
            <a:r>
              <a:rPr lang="en-US" dirty="0"/>
              <a:t>  </a:t>
            </a:r>
          </a:p>
          <a:p>
            <a:r>
              <a:rPr lang="en-US" baseline="30000" dirty="0"/>
              <a:t>[LAGARDE12]</a:t>
            </a:r>
            <a:r>
              <a:rPr lang="en-US" dirty="0"/>
              <a:t> LAGARDE, S</a:t>
            </a:r>
            <a:r>
              <a:rPr lang="en-US" dirty="0" smtClean="0"/>
              <a:t>., ZANUTTINI, A., </a:t>
            </a:r>
            <a:r>
              <a:rPr lang="en-US" dirty="0"/>
              <a:t>2012. </a:t>
            </a:r>
            <a:r>
              <a:rPr lang="en-US" i="1" dirty="0"/>
              <a:t>Local Image-based Lighting With Parallax-corrected </a:t>
            </a:r>
            <a:r>
              <a:rPr lang="en-US" i="1" dirty="0" err="1" smtClean="0"/>
              <a:t>Cubemaps</a:t>
            </a:r>
            <a:r>
              <a:rPr lang="en-US" dirty="0" smtClean="0"/>
              <a:t>, SIGGRAPH</a:t>
            </a:r>
          </a:p>
          <a:p>
            <a:endParaRPr lang="en-US" dirty="0"/>
          </a:p>
          <a:p>
            <a:r>
              <a:rPr lang="en-US" baseline="30000" dirty="0" smtClean="0"/>
              <a:t>[LAZAROV13]</a:t>
            </a:r>
            <a:r>
              <a:rPr lang="en-US" dirty="0" smtClean="0"/>
              <a:t> LAZAROV, D., 2013. </a:t>
            </a:r>
            <a:r>
              <a:rPr lang="en-US" i="1" dirty="0" smtClean="0"/>
              <a:t>Getting More Physical in Call of Duty: Black Ops II</a:t>
            </a:r>
            <a:r>
              <a:rPr lang="en-US" dirty="0" smtClean="0"/>
              <a:t>, SIGGRAPH</a:t>
            </a:r>
            <a:endParaRPr lang="en-US" dirty="0"/>
          </a:p>
        </p:txBody>
      </p:sp>
    </p:spTree>
    <p:extLst>
      <p:ext uri="{BB962C8B-B14F-4D97-AF65-F5344CB8AC3E}">
        <p14:creationId xmlns:p14="http://schemas.microsoft.com/office/powerpoint/2010/main" val="1868574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of Invention</a:t>
            </a:r>
          </a:p>
        </p:txBody>
      </p:sp>
      <p:sp>
        <p:nvSpPr>
          <p:cNvPr id="3" name="Content Placeholder 2"/>
          <p:cNvSpPr>
            <a:spLocks noGrp="1"/>
          </p:cNvSpPr>
          <p:nvPr>
            <p:ph idx="1"/>
          </p:nvPr>
        </p:nvSpPr>
        <p:spPr/>
        <p:txBody>
          <a:bodyPr>
            <a:noAutofit/>
          </a:bodyPr>
          <a:lstStyle/>
          <a:p>
            <a:pPr>
              <a:lnSpc>
                <a:spcPct val="200000"/>
              </a:lnSpc>
            </a:pPr>
            <a:r>
              <a:rPr lang="en-US" sz="4000" dirty="0"/>
              <a:t>Deferred Renderer</a:t>
            </a:r>
          </a:p>
          <a:p>
            <a:pPr>
              <a:lnSpc>
                <a:spcPct val="200000"/>
              </a:lnSpc>
            </a:pPr>
            <a:r>
              <a:rPr lang="en-US" sz="4000" dirty="0"/>
              <a:t>Reflections already present</a:t>
            </a:r>
          </a:p>
          <a:p>
            <a:pPr>
              <a:lnSpc>
                <a:spcPct val="200000"/>
              </a:lnSpc>
            </a:pPr>
            <a:r>
              <a:rPr lang="en-US" sz="4000" dirty="0"/>
              <a:t>So how do we apply deferred </a:t>
            </a:r>
            <a:r>
              <a:rPr lang="en-US" sz="4000" dirty="0" smtClean="0"/>
              <a:t>GI?</a:t>
            </a:r>
            <a:endParaRPr lang="en-US" sz="4000" dirty="0"/>
          </a:p>
        </p:txBody>
      </p:sp>
    </p:spTree>
    <p:extLst>
      <p:ext uri="{BB962C8B-B14F-4D97-AF65-F5344CB8AC3E}">
        <p14:creationId xmlns:p14="http://schemas.microsoft.com/office/powerpoint/2010/main" val="2739037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1|1.3|0.3|0.3"/>
</p:tagLst>
</file>

<file path=ppt/tags/tag10.xml><?xml version="1.0" encoding="utf-8"?>
<p:tagLst xmlns:a="http://schemas.openxmlformats.org/drawingml/2006/main" xmlns:r="http://schemas.openxmlformats.org/officeDocument/2006/relationships" xmlns:p="http://schemas.openxmlformats.org/presentationml/2006/main">
  <p:tag name="TIMING" val="|22|14.2|25.1"/>
</p:tagLst>
</file>

<file path=ppt/tags/tag11.xml><?xml version="1.0" encoding="utf-8"?>
<p:tagLst xmlns:a="http://schemas.openxmlformats.org/drawingml/2006/main" xmlns:r="http://schemas.openxmlformats.org/officeDocument/2006/relationships" xmlns:p="http://schemas.openxmlformats.org/presentationml/2006/main">
  <p:tag name="TIMING" val="|21.5|22.4|19.5|49.3"/>
</p:tagLst>
</file>

<file path=ppt/tags/tag12.xml><?xml version="1.0" encoding="utf-8"?>
<p:tagLst xmlns:a="http://schemas.openxmlformats.org/drawingml/2006/main" xmlns:r="http://schemas.openxmlformats.org/officeDocument/2006/relationships" xmlns:p="http://schemas.openxmlformats.org/presentationml/2006/main">
  <p:tag name="TIMING" val="|21.5|22.4|19.5|49.3"/>
</p:tagLst>
</file>

<file path=ppt/tags/tag13.xml><?xml version="1.0" encoding="utf-8"?>
<p:tagLst xmlns:a="http://schemas.openxmlformats.org/drawingml/2006/main" xmlns:r="http://schemas.openxmlformats.org/officeDocument/2006/relationships" xmlns:p="http://schemas.openxmlformats.org/presentationml/2006/main">
  <p:tag name="TIMING" val="|21.5|22.4|19.5|49.3"/>
</p:tagLst>
</file>

<file path=ppt/tags/tag14.xml><?xml version="1.0" encoding="utf-8"?>
<p:tagLst xmlns:a="http://schemas.openxmlformats.org/drawingml/2006/main" xmlns:r="http://schemas.openxmlformats.org/officeDocument/2006/relationships" xmlns:p="http://schemas.openxmlformats.org/presentationml/2006/main">
  <p:tag name="TIMING" val="|21.5|22.4|19.5|49.3"/>
</p:tagLst>
</file>

<file path=ppt/tags/tag15.xml><?xml version="1.0" encoding="utf-8"?>
<p:tagLst xmlns:a="http://schemas.openxmlformats.org/drawingml/2006/main" xmlns:r="http://schemas.openxmlformats.org/officeDocument/2006/relationships" xmlns:p="http://schemas.openxmlformats.org/presentationml/2006/main">
  <p:tag name="TIMING" val="|8.4"/>
</p:tagLst>
</file>

<file path=ppt/tags/tag16.xml><?xml version="1.0" encoding="utf-8"?>
<p:tagLst xmlns:a="http://schemas.openxmlformats.org/drawingml/2006/main" xmlns:r="http://schemas.openxmlformats.org/officeDocument/2006/relationships" xmlns:p="http://schemas.openxmlformats.org/presentationml/2006/main">
  <p:tag name="TIMING" val="|13.7"/>
</p:tagLst>
</file>

<file path=ppt/tags/tag2.xml><?xml version="1.0" encoding="utf-8"?>
<p:tagLst xmlns:a="http://schemas.openxmlformats.org/drawingml/2006/main" xmlns:r="http://schemas.openxmlformats.org/officeDocument/2006/relationships" xmlns:p="http://schemas.openxmlformats.org/presentationml/2006/main">
  <p:tag name="TIMING" val="|61|1.3|0.3|0.3"/>
</p:tagLst>
</file>

<file path=ppt/tags/tag3.xml><?xml version="1.0" encoding="utf-8"?>
<p:tagLst xmlns:a="http://schemas.openxmlformats.org/drawingml/2006/main" xmlns:r="http://schemas.openxmlformats.org/officeDocument/2006/relationships" xmlns:p="http://schemas.openxmlformats.org/presentationml/2006/main">
  <p:tag name="TIMING" val="|61|1.3|0.3|0.3"/>
</p:tagLst>
</file>

<file path=ppt/tags/tag4.xml><?xml version="1.0" encoding="utf-8"?>
<p:tagLst xmlns:a="http://schemas.openxmlformats.org/drawingml/2006/main" xmlns:r="http://schemas.openxmlformats.org/officeDocument/2006/relationships" xmlns:p="http://schemas.openxmlformats.org/presentationml/2006/main">
  <p:tag name="TIMING" val="|61|1.3|0.3|0.3"/>
</p:tagLst>
</file>

<file path=ppt/tags/tag5.xml><?xml version="1.0" encoding="utf-8"?>
<p:tagLst xmlns:a="http://schemas.openxmlformats.org/drawingml/2006/main" xmlns:r="http://schemas.openxmlformats.org/officeDocument/2006/relationships" xmlns:p="http://schemas.openxmlformats.org/presentationml/2006/main">
  <p:tag name="TIMING" val="|61|1.3|0.3|0.3"/>
</p:tagLst>
</file>

<file path=ppt/tags/tag6.xml><?xml version="1.0" encoding="utf-8"?>
<p:tagLst xmlns:a="http://schemas.openxmlformats.org/drawingml/2006/main" xmlns:r="http://schemas.openxmlformats.org/officeDocument/2006/relationships" xmlns:p="http://schemas.openxmlformats.org/presentationml/2006/main">
  <p:tag name="TIMING" val="|17.5"/>
</p:tagLst>
</file>

<file path=ppt/tags/tag7.xml><?xml version="1.0" encoding="utf-8"?>
<p:tagLst xmlns:a="http://schemas.openxmlformats.org/drawingml/2006/main" xmlns:r="http://schemas.openxmlformats.org/officeDocument/2006/relationships" xmlns:p="http://schemas.openxmlformats.org/presentationml/2006/main">
  <p:tag name="TIMING" val="|30.1"/>
</p:tagLst>
</file>

<file path=ppt/tags/tag8.xml><?xml version="1.0" encoding="utf-8"?>
<p:tagLst xmlns:a="http://schemas.openxmlformats.org/drawingml/2006/main" xmlns:r="http://schemas.openxmlformats.org/officeDocument/2006/relationships" xmlns:p="http://schemas.openxmlformats.org/presentationml/2006/main">
  <p:tag name="TIMING" val="|21.8|7.8"/>
</p:tagLst>
</file>

<file path=ppt/tags/tag9.xml><?xml version="1.0" encoding="utf-8"?>
<p:tagLst xmlns:a="http://schemas.openxmlformats.org/drawingml/2006/main" xmlns:r="http://schemas.openxmlformats.org/officeDocument/2006/relationships" xmlns:p="http://schemas.openxmlformats.org/presentationml/2006/main">
  <p:tag name="TIMING" val="|30.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txDef>
      <a:spPr/>
      <a:bodyPr vert="horz" lIns="91440" tIns="45720" rIns="91440" bIns="45720" rtlCol="0" anchor="t">
        <a:noAutofit/>
      </a:bodyPr>
      <a:lstStyle>
        <a:defPPr>
          <a:defRPr sz="2800" baseline="0" dirty="0" smtClean="0">
            <a:latin typeface="+mj-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TreyarchTemplate</Template>
  <TotalTime>15206</TotalTime>
  <Words>7060</Words>
  <Application>Microsoft Office PowerPoint</Application>
  <PresentationFormat>Widescreen</PresentationFormat>
  <Paragraphs>511</Paragraphs>
  <Slides>81</Slides>
  <Notes>81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81</vt:i4>
      </vt:variant>
    </vt:vector>
  </HeadingPairs>
  <TitlesOfParts>
    <vt:vector size="88" baseType="lpstr">
      <vt:lpstr>Arial</vt:lpstr>
      <vt:lpstr>BLACK OPS 2</vt:lpstr>
      <vt:lpstr>Calibri</vt:lpstr>
      <vt:lpstr>Courier New</vt:lpstr>
      <vt:lpstr>Microsoft Sans Serif</vt:lpstr>
      <vt:lpstr>Wingdings</vt:lpstr>
      <vt:lpstr>Perspective</vt:lpstr>
      <vt:lpstr>Volumetric Global Illumination At Treyarch</vt:lpstr>
      <vt:lpstr>Volumetric Global Illumination</vt:lpstr>
      <vt:lpstr>Presentation Order</vt:lpstr>
      <vt:lpstr>Traditional Approach: Lightmaps </vt:lpstr>
      <vt:lpstr>Lightmap Downsides </vt:lpstr>
      <vt:lpstr>Lightmap Downsides </vt:lpstr>
      <vt:lpstr>Lightmap Downsides </vt:lpstr>
      <vt:lpstr>Lightmap Downsides </vt:lpstr>
      <vt:lpstr>Process of Invention</vt:lpstr>
      <vt:lpstr>Reflection Probes as Diffuse Data</vt:lpstr>
      <vt:lpstr>PowerPoint Presentation</vt:lpstr>
      <vt:lpstr>Visibility Is A Problem</vt:lpstr>
      <vt:lpstr>PowerPoint Presentation</vt:lpstr>
      <vt:lpstr>Render a Reflection Probe Per Voxel?</vt:lpstr>
      <vt:lpstr>Collect Colors From Reflection Probes</vt:lpstr>
      <vt:lpstr>In Practice</vt:lpstr>
      <vt:lpstr>PowerPoint Presentation</vt:lpstr>
      <vt:lpstr>Reprojection</vt:lpstr>
      <vt:lpstr>Reprojection</vt:lpstr>
      <vt:lpstr>Reprojection</vt:lpstr>
      <vt:lpstr>PowerPoint Presentation</vt:lpstr>
      <vt:lpstr>Reprojection Calculation</vt:lpstr>
      <vt:lpstr>Biggest Benefit</vt:lpstr>
      <vt:lpstr>Texture Encoding</vt:lpstr>
      <vt:lpstr>PowerPoint Presentation</vt:lpstr>
      <vt:lpstr>PowerPoint Presentation</vt:lpstr>
      <vt:lpstr>PowerPoint Presentation</vt:lpstr>
      <vt:lpstr>PowerPoint Presentation</vt:lpstr>
      <vt:lpstr>Performance Benefits</vt:lpstr>
      <vt:lpstr>PowerPoint Presentation</vt:lpstr>
      <vt:lpstr>Common Approach</vt:lpstr>
      <vt:lpstr>More Voxel Data</vt:lpstr>
      <vt:lpstr>PowerPoint Presentation</vt:lpstr>
      <vt:lpstr>Click To Size Boxes</vt:lpstr>
      <vt:lpstr>Click To Add Boxes</vt:lpstr>
      <vt:lpstr>Voxels Near Walls</vt:lpstr>
      <vt:lpstr>PowerPoint Presentation</vt:lpstr>
      <vt:lpstr>Complex Room Shapes</vt:lpstr>
      <vt:lpstr>PowerPoint Presentation</vt:lpstr>
      <vt:lpstr>Multiface Volumes</vt:lpstr>
      <vt:lpstr>Multiface Volume Editing</vt:lpstr>
      <vt:lpstr>Subtract Shapes</vt:lpstr>
      <vt:lpstr>Override Volumes</vt:lpstr>
      <vt:lpstr>Runtime Implementation</vt:lpstr>
      <vt:lpstr>Example GI Volume</vt:lpstr>
      <vt:lpstr>Group Size?</vt:lpstr>
      <vt:lpstr>Shader Example</vt:lpstr>
      <vt:lpstr>Why Not K-DOPs?</vt:lpstr>
      <vt:lpstr>Runtime Implementation</vt:lpstr>
      <vt:lpstr>Challenges</vt:lpstr>
      <vt:lpstr>Problem: Geo Within Voxels</vt:lpstr>
      <vt:lpstr>PowerPoint Presentation</vt:lpstr>
      <vt:lpstr>PowerPoint Presentation</vt:lpstr>
      <vt:lpstr>PowerPoint Presentation</vt:lpstr>
      <vt:lpstr>PowerPoint Presentation</vt:lpstr>
      <vt:lpstr>PowerPoint Presentation</vt:lpstr>
      <vt:lpstr>PowerPoint Presentation</vt:lpstr>
      <vt:lpstr>Auto Volumes?</vt:lpstr>
      <vt:lpstr>Debug Tools</vt:lpstr>
      <vt:lpstr>PowerPoint Presentation</vt:lpstr>
      <vt:lpstr>PowerPoint Presentation</vt:lpstr>
      <vt:lpstr>PowerPoint Presentation</vt:lpstr>
      <vt:lpstr>Reflection Plane Parallax</vt:lpstr>
      <vt:lpstr>PowerPoint Presentation</vt:lpstr>
      <vt:lpstr>PowerPoint Presentation</vt:lpstr>
      <vt:lpstr>PowerPoint Presentation</vt:lpstr>
      <vt:lpstr>Brightness Correction</vt:lpstr>
      <vt:lpstr>Pros:</vt:lpstr>
      <vt:lpstr>Pros:</vt:lpstr>
      <vt:lpstr>Pros:</vt:lpstr>
      <vt:lpstr>Pros:</vt:lpstr>
      <vt:lpstr>Pros:</vt:lpstr>
      <vt:lpstr>Pros:</vt:lpstr>
      <vt:lpstr>Pros:</vt:lpstr>
      <vt:lpstr>Cons:</vt:lpstr>
      <vt:lpstr>Cons:</vt:lpstr>
      <vt:lpstr>Cons:</vt:lpstr>
      <vt:lpstr>Cons:</vt:lpstr>
      <vt:lpstr>Cons:</vt:lpstr>
      <vt:lpstr>Special Thanks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Hooker, John</dc:creator>
  <cp:lastModifiedBy>Hooker, John</cp:lastModifiedBy>
  <cp:revision>715</cp:revision>
  <dcterms:created xsi:type="dcterms:W3CDTF">2016-04-28T21:18:32Z</dcterms:created>
  <dcterms:modified xsi:type="dcterms:W3CDTF">2016-08-02T18:55:10Z</dcterms:modified>
</cp:coreProperties>
</file>