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60" r:id="rId2"/>
    <p:sldId id="256" r:id="rId3"/>
    <p:sldId id="257" r:id="rId4"/>
    <p:sldId id="258" r:id="rId5"/>
    <p:sldId id="344" r:id="rId6"/>
    <p:sldId id="345" r:id="rId7"/>
    <p:sldId id="346" r:id="rId8"/>
    <p:sldId id="347" r:id="rId9"/>
    <p:sldId id="348" r:id="rId10"/>
    <p:sldId id="349" r:id="rId11"/>
    <p:sldId id="350" r:id="rId12"/>
    <p:sldId id="351" r:id="rId13"/>
    <p:sldId id="352" r:id="rId14"/>
    <p:sldId id="343" r:id="rId15"/>
    <p:sldId id="354" r:id="rId16"/>
    <p:sldId id="355" r:id="rId17"/>
    <p:sldId id="356" r:id="rId18"/>
    <p:sldId id="357" r:id="rId19"/>
    <p:sldId id="358" r:id="rId20"/>
    <p:sldId id="359" r:id="rId21"/>
    <p:sldId id="360" r:id="rId22"/>
    <p:sldId id="297" r:id="rId23"/>
    <p:sldId id="274" r:id="rId24"/>
    <p:sldId id="275" r:id="rId25"/>
    <p:sldId id="276" r:id="rId26"/>
    <p:sldId id="278" r:id="rId27"/>
    <p:sldId id="306" r:id="rId28"/>
    <p:sldId id="280" r:id="rId29"/>
    <p:sldId id="307" r:id="rId30"/>
    <p:sldId id="308" r:id="rId31"/>
    <p:sldId id="314" r:id="rId32"/>
    <p:sldId id="281" r:id="rId33"/>
    <p:sldId id="282" r:id="rId34"/>
    <p:sldId id="283" r:id="rId35"/>
    <p:sldId id="285" r:id="rId36"/>
    <p:sldId id="284" r:id="rId37"/>
    <p:sldId id="286" r:id="rId38"/>
    <p:sldId id="287" r:id="rId39"/>
    <p:sldId id="288" r:id="rId40"/>
    <p:sldId id="311" r:id="rId41"/>
    <p:sldId id="290" r:id="rId42"/>
    <p:sldId id="310" r:id="rId43"/>
    <p:sldId id="305" r:id="rId44"/>
    <p:sldId id="333" r:id="rId45"/>
    <p:sldId id="304" r:id="rId46"/>
    <p:sldId id="266" r:id="rId47"/>
    <p:sldId id="295" r:id="rId48"/>
    <p:sldId id="265" r:id="rId49"/>
    <p:sldId id="361" r:id="rId50"/>
  </p:sldIdLst>
  <p:sldSz cx="7315200" cy="4114800"/>
  <p:notesSz cx="6858000" cy="9144000"/>
  <p:defaultText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7991AB"/>
    <a:srgbClr val="EAEAEA"/>
    <a:srgbClr val="DDDDDD"/>
    <a:srgbClr val="B2B2B2"/>
    <a:srgbClr val="777777"/>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01" autoAdjust="0"/>
    <p:restoredTop sz="72775" autoAdjust="0"/>
  </p:normalViewPr>
  <p:slideViewPr>
    <p:cSldViewPr>
      <p:cViewPr varScale="1">
        <p:scale>
          <a:sx n="126" d="100"/>
          <a:sy n="126" d="100"/>
        </p:scale>
        <p:origin x="-1908" y="-48"/>
      </p:cViewPr>
      <p:guideLst>
        <p:guide orient="horz" pos="1296"/>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C08D6B-2ED4-4B43-9F01-6672A67190C6}" type="datetimeFigureOut">
              <a:rPr lang="en-US" smtClean="0"/>
              <a:t>8/14/2012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657ACE-DAD7-4C8A-9710-B682123BC8C0}" type="slidenum">
              <a:rPr lang="en-US" smtClean="0"/>
              <a:t>‹#›</a:t>
            </a:fld>
            <a:endParaRPr lang="en-US"/>
          </a:p>
        </p:txBody>
      </p:sp>
    </p:spTree>
    <p:extLst>
      <p:ext uri="{BB962C8B-B14F-4D97-AF65-F5344CB8AC3E}">
        <p14:creationId xmlns:p14="http://schemas.microsoft.com/office/powerpoint/2010/main" val="1787356171"/>
      </p:ext>
    </p:extLst>
  </p:cSld>
  <p:clrMap bg1="lt1" tx1="dk1" bg2="lt2" tx2="dk2" accent1="accent1" accent2="accent2" accent3="accent3" accent4="accent4" accent5="accent5" accent6="accent6" hlink="hlink" folHlink="folHlink"/>
  <p:notesStyle>
    <a:lvl1pPr marL="0" algn="l" defTabSz="731520" rtl="0" eaLnBrk="1" latinLnBrk="0" hangingPunct="1">
      <a:defRPr sz="1000" kern="1200">
        <a:solidFill>
          <a:schemeClr val="tx1"/>
        </a:solidFill>
        <a:latin typeface="+mn-lt"/>
        <a:ea typeface="+mn-ea"/>
        <a:cs typeface="+mn-cs"/>
      </a:defRPr>
    </a:lvl1pPr>
    <a:lvl2pPr marL="365760" algn="l" defTabSz="731520" rtl="0" eaLnBrk="1" latinLnBrk="0" hangingPunct="1">
      <a:defRPr sz="1000" kern="1200">
        <a:solidFill>
          <a:schemeClr val="tx1"/>
        </a:solidFill>
        <a:latin typeface="+mn-lt"/>
        <a:ea typeface="+mn-ea"/>
        <a:cs typeface="+mn-cs"/>
      </a:defRPr>
    </a:lvl2pPr>
    <a:lvl3pPr marL="731520" algn="l" defTabSz="731520" rtl="0" eaLnBrk="1" latinLnBrk="0" hangingPunct="1">
      <a:defRPr sz="1000" kern="1200">
        <a:solidFill>
          <a:schemeClr val="tx1"/>
        </a:solidFill>
        <a:latin typeface="+mn-lt"/>
        <a:ea typeface="+mn-ea"/>
        <a:cs typeface="+mn-cs"/>
      </a:defRPr>
    </a:lvl3pPr>
    <a:lvl4pPr marL="1097280" algn="l" defTabSz="731520" rtl="0" eaLnBrk="1" latinLnBrk="0" hangingPunct="1">
      <a:defRPr sz="1000" kern="1200">
        <a:solidFill>
          <a:schemeClr val="tx1"/>
        </a:solidFill>
        <a:latin typeface="+mn-lt"/>
        <a:ea typeface="+mn-ea"/>
        <a:cs typeface="+mn-cs"/>
      </a:defRPr>
    </a:lvl4pPr>
    <a:lvl5pPr marL="1463040" algn="l" defTabSz="731520" rtl="0" eaLnBrk="1" latinLnBrk="0" hangingPunct="1">
      <a:defRPr sz="1000" kern="1200">
        <a:solidFill>
          <a:schemeClr val="tx1"/>
        </a:solidFill>
        <a:latin typeface="+mn-lt"/>
        <a:ea typeface="+mn-ea"/>
        <a:cs typeface="+mn-cs"/>
      </a:defRPr>
    </a:lvl5pPr>
    <a:lvl6pPr marL="1828800" algn="l" defTabSz="731520" rtl="0" eaLnBrk="1" latinLnBrk="0" hangingPunct="1">
      <a:defRPr sz="1000" kern="1200">
        <a:solidFill>
          <a:schemeClr val="tx1"/>
        </a:solidFill>
        <a:latin typeface="+mn-lt"/>
        <a:ea typeface="+mn-ea"/>
        <a:cs typeface="+mn-cs"/>
      </a:defRPr>
    </a:lvl6pPr>
    <a:lvl7pPr marL="2194560" algn="l" defTabSz="731520" rtl="0" eaLnBrk="1" latinLnBrk="0" hangingPunct="1">
      <a:defRPr sz="1000" kern="1200">
        <a:solidFill>
          <a:schemeClr val="tx1"/>
        </a:solidFill>
        <a:latin typeface="+mn-lt"/>
        <a:ea typeface="+mn-ea"/>
        <a:cs typeface="+mn-cs"/>
      </a:defRPr>
    </a:lvl7pPr>
    <a:lvl8pPr marL="2560320" algn="l" defTabSz="731520" rtl="0" eaLnBrk="1" latinLnBrk="0" hangingPunct="1">
      <a:defRPr sz="1000" kern="1200">
        <a:solidFill>
          <a:schemeClr val="tx1"/>
        </a:solidFill>
        <a:latin typeface="+mn-lt"/>
        <a:ea typeface="+mn-ea"/>
        <a:cs typeface="+mn-cs"/>
      </a:defRPr>
    </a:lvl8pPr>
    <a:lvl9pPr marL="2926080" algn="l" defTabSz="73152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7335E2F-DD1C-A44A-99A2-57E0AA7C5018}" type="slidenum">
              <a:rPr lang="en-US"/>
              <a:pPr eaLnBrk="1" hangingPunct="1"/>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 So, lets say we have a rendered frame generated</a:t>
            </a:r>
            <a:r>
              <a:rPr lang="de-CH" baseline="0" dirty="0" smtClean="0"/>
              <a:t> using some renderer</a:t>
            </a:r>
            <a:r>
              <a:rPr lang="de-CH" dirty="0" smtClean="0"/>
              <a:t>. How to</a:t>
            </a:r>
            <a:r>
              <a:rPr lang="de-CH" baseline="0" dirty="0" smtClean="0"/>
              <a:t> synthesize a new frame given a rendered frame?</a:t>
            </a:r>
            <a:endParaRPr lang="de-CH" dirty="0" smtClean="0"/>
          </a:p>
          <a:p>
            <a:pPr marL="0" marR="0" indent="0" algn="l" defTabSz="731520" rtl="0" eaLnBrk="1" fontAlgn="auto" latinLnBrk="0" hangingPunct="1">
              <a:lnSpc>
                <a:spcPct val="100000"/>
              </a:lnSpc>
              <a:spcBef>
                <a:spcPts val="0"/>
              </a:spcBef>
              <a:spcAft>
                <a:spcPts val="0"/>
              </a:spcAft>
              <a:buClrTx/>
              <a:buSzTx/>
              <a:buFontTx/>
              <a:buNone/>
              <a:tabLst/>
              <a:defRPr/>
            </a:pPr>
            <a:endParaRPr lang="de-CH"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de-CH" dirty="0" smtClean="0"/>
              <a:t>* MVs, a</a:t>
            </a:r>
            <a:r>
              <a:rPr lang="de-CH" baseline="0" dirty="0" smtClean="0"/>
              <a:t> common byproduct of rendering pipelines, provide a mapping from source to target frame.</a:t>
            </a:r>
            <a:endParaRPr lang="de-CH" dirty="0" smtClean="0"/>
          </a:p>
          <a:p>
            <a:endParaRPr lang="de-CH" dirty="0" smtClean="0"/>
          </a:p>
          <a:p>
            <a:r>
              <a:rPr lang="de-CH" dirty="0" smtClean="0"/>
              <a:t>* Use following terminology.</a:t>
            </a:r>
          </a:p>
          <a:p>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10</a:t>
            </a:fld>
            <a:endParaRPr lang="en-US"/>
          </a:p>
        </p:txBody>
      </p:sp>
    </p:spTree>
    <p:extLst>
      <p:ext uri="{BB962C8B-B14F-4D97-AF65-F5344CB8AC3E}">
        <p14:creationId xmlns:p14="http://schemas.microsoft.com/office/powerpoint/2010/main" val="115824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Explain that Ptgt</a:t>
            </a:r>
            <a:r>
              <a:rPr lang="de-CH" baseline="0" dirty="0" smtClean="0"/>
              <a:t> is destination coordinate in the reprojected frame of the pixel at Psrc in the source frame(s)</a:t>
            </a:r>
          </a:p>
          <a:p>
            <a:endParaRPr lang="de-CH" dirty="0" smtClean="0"/>
          </a:p>
          <a:p>
            <a:r>
              <a:rPr lang="de-CH" dirty="0" smtClean="0"/>
              <a:t>Cant simply invert</a:t>
            </a:r>
            <a:r>
              <a:rPr lang="de-CH" baseline="0" dirty="0" smtClean="0"/>
              <a:t> to get Xsource as we dont in general have a closed form expression for V().</a:t>
            </a:r>
          </a:p>
          <a:p>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11</a:t>
            </a:fld>
            <a:endParaRPr lang="en-US"/>
          </a:p>
        </p:txBody>
      </p:sp>
    </p:spTree>
    <p:extLst>
      <p:ext uri="{BB962C8B-B14F-4D97-AF65-F5344CB8AC3E}">
        <p14:creationId xmlns:p14="http://schemas.microsoft.com/office/powerpoint/2010/main" val="247940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Idea – write this as a recurrence relation and solve iteratively. We start with an initial psrc, and then we compute successively better approximations</a:t>
            </a:r>
            <a:r>
              <a:rPr lang="de-CH" baseline="0" dirty="0" smtClean="0"/>
              <a:t> by applying the formula.</a:t>
            </a:r>
          </a:p>
          <a:p>
            <a:endParaRPr lang="de-CH"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12</a:t>
            </a:fld>
            <a:endParaRPr lang="en-US"/>
          </a:p>
        </p:txBody>
      </p:sp>
    </p:spTree>
    <p:extLst>
      <p:ext uri="{BB962C8B-B14F-4D97-AF65-F5344CB8AC3E}">
        <p14:creationId xmlns:p14="http://schemas.microsoft.com/office/powerpoint/2010/main" val="2634633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Describe target pixel, source pixel.</a:t>
            </a:r>
          </a:p>
          <a:p>
            <a:endParaRPr lang="en-US"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13</a:t>
            </a:fld>
            <a:endParaRPr lang="en-US"/>
          </a:p>
        </p:txBody>
      </p:sp>
    </p:spTree>
    <p:extLst>
      <p:ext uri="{BB962C8B-B14F-4D97-AF65-F5344CB8AC3E}">
        <p14:creationId xmlns:p14="http://schemas.microsoft.com/office/powerpoint/2010/main" val="1788715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Show S/S</a:t>
            </a:r>
            <a:r>
              <a:rPr lang="de-CH" baseline="0" dirty="0" smtClean="0"/>
              <a:t> temporal reprojection video.</a:t>
            </a:r>
          </a:p>
          <a:p>
            <a:r>
              <a:rPr lang="en-AU" baseline="0" dirty="0" smtClean="0"/>
              <a:t>[Lei: explain every other frame Is generated purely by reprojection]</a:t>
            </a:r>
          </a:p>
          <a:p>
            <a:endParaRPr lang="de-CH"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14</a:t>
            </a:fld>
            <a:endParaRPr lang="en-US"/>
          </a:p>
        </p:txBody>
      </p:sp>
    </p:spTree>
    <p:extLst>
      <p:ext uri="{BB962C8B-B14F-4D97-AF65-F5344CB8AC3E}">
        <p14:creationId xmlns:p14="http://schemas.microsoft.com/office/powerpoint/2010/main" val="221204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The main advantage</a:t>
            </a:r>
            <a:r>
              <a:rPr lang="de-CH" baseline="0" dirty="0" smtClean="0"/>
              <a:t> of iterative reprojection is a significant speedup over existing approaches. See the papers for performance comparisons.</a:t>
            </a:r>
            <a:endParaRPr lang="de-CH"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15</a:t>
            </a:fld>
            <a:endParaRPr lang="en-US"/>
          </a:p>
        </p:txBody>
      </p:sp>
    </p:spTree>
    <p:extLst>
      <p:ext uri="{BB962C8B-B14F-4D97-AF65-F5344CB8AC3E}">
        <p14:creationId xmlns:p14="http://schemas.microsoft.com/office/powerpoint/2010/main" val="211783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Roughly speaking, FPI converges greedily to the nearest solution. Example with two spheres that are moving as shown in the source image.</a:t>
            </a:r>
          </a:p>
          <a:p>
            <a:pPr marL="171450" indent="-171450">
              <a:buFont typeface="Arial" charset="0"/>
              <a:buChar char="•"/>
            </a:pPr>
            <a:r>
              <a:rPr lang="en-US" baseline="0" dirty="0" smtClean="0"/>
              <a:t>And end up in overlapping configuration in target image as shown</a:t>
            </a:r>
          </a:p>
          <a:p>
            <a:pPr marL="171450" indent="-171450">
              <a:buFont typeface="Arial" charset="0"/>
              <a:buChar char="•"/>
            </a:pPr>
            <a:r>
              <a:rPr lang="en-US" baseline="0" dirty="0" smtClean="0"/>
              <a:t>Three solutions – three surface points in source image become </a:t>
            </a:r>
            <a:r>
              <a:rPr lang="en-US" baseline="0" dirty="0" err="1" smtClean="0"/>
              <a:t>colocated</a:t>
            </a:r>
            <a:r>
              <a:rPr lang="en-US" baseline="0" dirty="0" smtClean="0"/>
              <a:t> in target image. Motion boundaries create discontinuities in the MVs, shown in red</a:t>
            </a:r>
          </a:p>
          <a:p>
            <a:pPr marL="171450" indent="-171450">
              <a:buFont typeface="Arial" charset="0"/>
              <a:buChar char="•"/>
            </a:pPr>
            <a:r>
              <a:rPr lang="en-US" baseline="0" dirty="0" smtClean="0"/>
              <a:t>Start iterating in each region returns closest solution</a:t>
            </a:r>
          </a:p>
          <a:p>
            <a:pPr marL="171450" indent="-171450">
              <a:buFont typeface="Arial" charset="0"/>
              <a:buChar char="•"/>
            </a:pPr>
            <a:r>
              <a:rPr lang="en-US" baseline="0" dirty="0" smtClean="0"/>
              <a:t>Want to start iterating here</a:t>
            </a:r>
          </a:p>
          <a:p>
            <a:pPr marL="171450" indent="-171450">
              <a:buFont typeface="Arial" charset="0"/>
              <a:buChar char="•"/>
            </a:pPr>
            <a:endParaRPr lang="en-US" baseline="0" dirty="0" smtClean="0"/>
          </a:p>
          <a:p>
            <a:endParaRPr lang="en-US" baseline="0" dirty="0" smtClean="0"/>
          </a:p>
          <a:p>
            <a:r>
              <a:rPr lang="en-US" baseline="0" dirty="0" smtClean="0"/>
              <a:t>See Bowles2012 for details.</a:t>
            </a:r>
          </a:p>
          <a:p>
            <a:endParaRPr lang="en-US"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17</a:t>
            </a:fld>
            <a:endParaRPr lang="en-US"/>
          </a:p>
        </p:txBody>
      </p:sp>
    </p:spTree>
    <p:extLst>
      <p:ext uri="{BB962C8B-B14F-4D97-AF65-F5344CB8AC3E}">
        <p14:creationId xmlns:p14="http://schemas.microsoft.com/office/powerpoint/2010/main" val="327675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We also proposed a robust variant that rasterizes</a:t>
            </a:r>
            <a:r>
              <a:rPr lang="de-CH" baseline="0" dirty="0" smtClean="0"/>
              <a:t> adaptive </a:t>
            </a:r>
            <a:r>
              <a:rPr lang="de-CH" dirty="0" smtClean="0"/>
              <a:t>proxy</a:t>
            </a:r>
            <a:r>
              <a:rPr lang="de-CH" baseline="0" dirty="0" smtClean="0"/>
              <a:t> geometry and ensures all solutions are considered, but we won’t go into detail about that now. Instead we can use heuristics that work in most situations, which Lei will talk more about later.</a:t>
            </a:r>
            <a:endParaRPr lang="de-CH" dirty="0" smtClean="0"/>
          </a:p>
          <a:p>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18</a:t>
            </a:fld>
            <a:endParaRPr lang="en-US"/>
          </a:p>
        </p:txBody>
      </p:sp>
    </p:spTree>
    <p:extLst>
      <p:ext uri="{BB962C8B-B14F-4D97-AF65-F5344CB8AC3E}">
        <p14:creationId xmlns:p14="http://schemas.microsoft.com/office/powerpoint/2010/main" val="2296865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This is a pathological case where there is a large motion discontinuity</a:t>
            </a:r>
            <a:r>
              <a:rPr lang="de-CH" baseline="0" dirty="0" smtClean="0"/>
              <a:t> between the stationary car pixels and the fast moving road pixels, which results in a region behind the car which is disoccluded in the source view.</a:t>
            </a:r>
          </a:p>
          <a:p>
            <a:endParaRPr lang="en-AU"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19</a:t>
            </a:fld>
            <a:endParaRPr lang="en-US"/>
          </a:p>
        </p:txBody>
      </p:sp>
    </p:spTree>
    <p:extLst>
      <p:ext uri="{BB962C8B-B14F-4D97-AF65-F5344CB8AC3E}">
        <p14:creationId xmlns:p14="http://schemas.microsoft.com/office/powerpoint/2010/main" val="221204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There</a:t>
            </a:r>
            <a:r>
              <a:rPr lang="de-CH" baseline="0" dirty="0" smtClean="0"/>
              <a:t> is a disocclusion behind this car.</a:t>
            </a:r>
            <a:endParaRPr lang="en-AU"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20</a:t>
            </a:fld>
            <a:endParaRPr lang="en-US"/>
          </a:p>
        </p:txBody>
      </p:sp>
    </p:spTree>
    <p:extLst>
      <p:ext uri="{BB962C8B-B14F-4D97-AF65-F5344CB8AC3E}">
        <p14:creationId xmlns:p14="http://schemas.microsoft.com/office/powerpoint/2010/main" val="221204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a:t>
            </a:r>
            <a:r>
              <a:rPr lang="en-US" baseline="0" dirty="0" smtClean="0"/>
              <a:t> I’m Lei Yang from Bosch Research in Palo Alto, And I’m with </a:t>
            </a:r>
            <a:r>
              <a:rPr lang="en-US" baseline="0" dirty="0" err="1" smtClean="0"/>
              <a:t>Huw</a:t>
            </a:r>
            <a:r>
              <a:rPr lang="en-US" baseline="0" dirty="0" smtClean="0"/>
              <a:t> Bowles who is from Gobo Games in Brighton UK.</a:t>
            </a:r>
          </a:p>
          <a:p>
            <a:endParaRPr lang="en-US" baseline="0" dirty="0" smtClean="0"/>
          </a:p>
          <a:p>
            <a:r>
              <a:rPr lang="en-US" dirty="0" smtClean="0"/>
              <a:t>In this talk we will present some general</a:t>
            </a:r>
            <a:r>
              <a:rPr lang="en-US" baseline="0" dirty="0" smtClean="0"/>
              <a:t> tools that accelerate real-time rendering pipelines by reusing rendered results across frames.</a:t>
            </a:r>
          </a:p>
          <a:p>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The key</a:t>
            </a:r>
            <a:r>
              <a:rPr lang="en-US" baseline="0" dirty="0" smtClean="0"/>
              <a:t> idea behind these tools is a technique called image-based iterative </a:t>
            </a:r>
            <a:r>
              <a:rPr lang="en-US" baseline="0" dirty="0" err="1" smtClean="0"/>
              <a:t>reprojection</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marR="0" indent="-171450" algn="l" defTabSz="731520" rtl="0" eaLnBrk="1" fontAlgn="auto" latinLnBrk="0" hangingPunct="1">
              <a:lnSpc>
                <a:spcPct val="100000"/>
              </a:lnSpc>
              <a:spcBef>
                <a:spcPts val="0"/>
              </a:spcBef>
              <a:spcAft>
                <a:spcPts val="0"/>
              </a:spcAft>
              <a:buClrTx/>
              <a:buSzTx/>
              <a:buFont typeface="Arial" charset="0"/>
              <a:buChar char="•"/>
              <a:tabLst/>
              <a:defRPr/>
            </a:pPr>
            <a:r>
              <a:rPr lang="en-US" dirty="0" smtClean="0"/>
              <a:t>Perform</a:t>
            </a:r>
            <a:r>
              <a:rPr lang="en-US" baseline="0" dirty="0" smtClean="0"/>
              <a:t> another render pass to fill in the gaps</a:t>
            </a:r>
            <a:endParaRPr lang="en-US" dirty="0" smtClean="0"/>
          </a:p>
          <a:p>
            <a:pPr marL="171450" indent="-171450">
              <a:buFont typeface="Arial" charset="0"/>
              <a:buChar char="•"/>
            </a:pPr>
            <a:r>
              <a:rPr lang="en-US" dirty="0" smtClean="0"/>
              <a:t>It</a:t>
            </a:r>
            <a:r>
              <a:rPr lang="en-US" baseline="0" dirty="0" smtClean="0"/>
              <a:t> may be possible to use purely image-based </a:t>
            </a:r>
            <a:r>
              <a:rPr lang="en-US" baseline="0" dirty="0" err="1" smtClean="0"/>
              <a:t>inpainting</a:t>
            </a:r>
            <a:r>
              <a:rPr lang="en-US" baseline="0" dirty="0" smtClean="0"/>
              <a:t>, although these don’t guarantee to produce plausible results.</a:t>
            </a:r>
          </a:p>
          <a:p>
            <a:pPr marL="171450" indent="-171450">
              <a:buFont typeface="Arial" charset="0"/>
              <a:buChar char="•"/>
            </a:pPr>
            <a:r>
              <a:rPr lang="en-US" baseline="0" dirty="0" smtClean="0"/>
              <a:t>We can use two source frames provide more coverage, which Lei will talk about now.</a:t>
            </a:r>
          </a:p>
          <a:p>
            <a:pPr marL="171450" indent="-171450">
              <a:buFont typeface="Arial"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21</a:t>
            </a:fld>
            <a:endParaRPr lang="en-US"/>
          </a:p>
        </p:txBody>
      </p:sp>
    </p:spTree>
    <p:extLst>
      <p:ext uri="{BB962C8B-B14F-4D97-AF65-F5344CB8AC3E}">
        <p14:creationId xmlns:p14="http://schemas.microsoft.com/office/powerpoint/2010/main" val="3137964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I’ll introduce</a:t>
            </a:r>
            <a:r>
              <a:rPr lang="en-US" baseline="0" dirty="0" smtClean="0"/>
              <a:t> bidirectional </a:t>
            </a:r>
            <a:r>
              <a:rPr lang="en-US" baseline="0" dirty="0" err="1" smtClean="0"/>
              <a:t>reprojection</a:t>
            </a:r>
            <a:r>
              <a:rPr lang="en-US" baseline="0" dirty="0" smtClean="0"/>
              <a:t> which will greatly reduce the chance of </a:t>
            </a:r>
            <a:r>
              <a:rPr lang="en-US" baseline="0" dirty="0" err="1" smtClean="0"/>
              <a:t>disocclusion</a:t>
            </a:r>
            <a:r>
              <a:rPr lang="en-US" baseline="0" dirty="0" smtClean="0"/>
              <a:t>. </a:t>
            </a:r>
          </a:p>
          <a:p>
            <a:endParaRPr lang="en-US" baseline="0" dirty="0" smtClean="0"/>
          </a:p>
          <a:p>
            <a:r>
              <a:rPr lang="en-US" baseline="0" dirty="0" smtClean="0"/>
              <a:t>I’ll introduce the whole algorithm pipeline, describe some practical details and then show some results. </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22</a:t>
            </a:fld>
            <a:endParaRPr lang="en-US"/>
          </a:p>
        </p:txBody>
      </p:sp>
    </p:spTree>
    <p:extLst>
      <p:ext uri="{BB962C8B-B14F-4D97-AF65-F5344CB8AC3E}">
        <p14:creationId xmlns:p14="http://schemas.microsoft.com/office/powerpoint/2010/main" val="4017068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AU" dirty="0" smtClean="0"/>
              <a:t>Our solution is to reproject</a:t>
            </a:r>
            <a:r>
              <a:rPr lang="en-AU" baseline="0" dirty="0" smtClean="0"/>
              <a:t> from both the previous and the next rendered frames. </a:t>
            </a:r>
            <a:r>
              <a:rPr lang="en-US" altLang="zh-CN" baseline="0" dirty="0" smtClean="0"/>
              <a:t>Let’s look at this simple example. </a:t>
            </a:r>
          </a:p>
          <a:p>
            <a:pPr marL="0" marR="0" indent="0" algn="l" defTabSz="73152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altLang="zh-CN" baseline="0" dirty="0" smtClean="0"/>
              <a:t>(HIT) there are two triangles that are translating and rotating separately. After </a:t>
            </a:r>
            <a:r>
              <a:rPr lang="en-US" altLang="zh-CN" baseline="0" dirty="0" err="1" smtClean="0"/>
              <a:t>reprojecting</a:t>
            </a:r>
            <a:r>
              <a:rPr lang="en-US" altLang="zh-CN" baseline="0" dirty="0" smtClean="0"/>
              <a:t> to a new frame </a:t>
            </a:r>
            <a:r>
              <a:rPr lang="en-US" altLang="zh-CN" baseline="0" dirty="0" err="1" smtClean="0"/>
              <a:t>t+alpha</a:t>
            </a:r>
            <a:r>
              <a:rPr lang="en-US" altLang="zh-CN" baseline="0" dirty="0" smtClean="0"/>
              <a:t> from the previous frame t (HIT), we can see that the green regions are successfully </a:t>
            </a:r>
            <a:r>
              <a:rPr lang="en-US" altLang="zh-CN" baseline="0" dirty="0" err="1" smtClean="0"/>
              <a:t>reprojected</a:t>
            </a:r>
            <a:r>
              <a:rPr lang="en-US" altLang="zh-CN" baseline="0" dirty="0" smtClean="0"/>
              <a:t>, and the red regions are missing in the source frame. </a:t>
            </a:r>
          </a:p>
          <a:p>
            <a:pPr marL="0" marR="0" indent="0" algn="l" defTabSz="73152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altLang="zh-CN" baseline="0" dirty="0" smtClean="0"/>
              <a:t>(HIT)Similarly we can </a:t>
            </a:r>
            <a:r>
              <a:rPr lang="en-US" altLang="zh-CN" baseline="0" dirty="0" err="1" smtClean="0"/>
              <a:t>reproject</a:t>
            </a:r>
            <a:r>
              <a:rPr lang="en-US" altLang="zh-CN" baseline="0" dirty="0" smtClean="0"/>
              <a:t> from frame t+1, in the backward direction, and the visible regions are different. </a:t>
            </a:r>
          </a:p>
          <a:p>
            <a:pPr marL="0" marR="0" indent="0" algn="l" defTabSz="73152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altLang="zh-CN" baseline="0" dirty="0" smtClean="0"/>
              <a:t>Not surprisingly, when we combine these two results, (HIT) they complement each other. So the red region is now negligible. This is the major benefit. </a:t>
            </a:r>
          </a:p>
          <a:p>
            <a:pPr marL="0" marR="0" indent="0" algn="l" defTabSz="73152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altLang="zh-CN" baseline="0" dirty="0" smtClean="0"/>
              <a:t>((Another benefit is that for regions that are visible in both frame t and t+1, we can interpolate shading between these two and provide a smoother visual appearance for dynamic shading effects.))</a:t>
            </a:r>
            <a:endParaRPr lang="en-AU" dirty="0" smtClean="0"/>
          </a:p>
          <a:p>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23</a:t>
            </a:fld>
            <a:endParaRPr lang="en-US"/>
          </a:p>
        </p:txBody>
      </p:sp>
    </p:spTree>
    <p:extLst>
      <p:ext uri="{BB962C8B-B14F-4D97-AF65-F5344CB8AC3E}">
        <p14:creationId xmlns:p14="http://schemas.microsoft.com/office/powerpoint/2010/main" val="2212040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So when</a:t>
            </a:r>
            <a:r>
              <a:rPr lang="de-CH" baseline="0" dirty="0" smtClean="0"/>
              <a:t> we take both time directions into account, we are effectively performing frame interpolation. </a:t>
            </a:r>
          </a:p>
          <a:p>
            <a:endParaRPr lang="de-CH" baseline="0" dirty="0" smtClean="0"/>
          </a:p>
          <a:p>
            <a:r>
              <a:rPr lang="de-CH" baseline="0" dirty="0" smtClean="0"/>
              <a:t>In our work, we follow the terminology in the video compression field. The rendered frames are called intra frames, or I-frames, and the interpolated frames are called B-frames. </a:t>
            </a:r>
          </a:p>
          <a:p>
            <a:endParaRPr lang="de-CH" baseline="0" dirty="0" smtClean="0"/>
          </a:p>
          <a:p>
            <a:r>
              <a:rPr lang="de-CH" baseline="0" dirty="0" smtClean="0"/>
              <a:t>In runtime, when both the two source I-frames t and t+1 are rendered, we are ready to generate the interpolated B-frames.  </a:t>
            </a:r>
          </a:p>
          <a:p>
            <a:endParaRPr lang="de-CH" baseline="0" dirty="0" smtClean="0"/>
          </a:p>
          <a:p>
            <a:r>
              <a:rPr lang="de-CH" baseline="0" dirty="0" smtClean="0"/>
              <a:t>(HIT) And all the B-frame generation is performed on the fly. We call this scheme Bidirectional Reprojection, or Bireproj.</a:t>
            </a:r>
            <a:endParaRPr lang="de-CH"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24</a:t>
            </a:fld>
            <a:endParaRPr lang="en-US"/>
          </a:p>
        </p:txBody>
      </p:sp>
    </p:spTree>
    <p:extLst>
      <p:ext uri="{BB962C8B-B14F-4D97-AF65-F5344CB8AC3E}">
        <p14:creationId xmlns:p14="http://schemas.microsoft.com/office/powerpoint/2010/main" val="994399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look at the key part, which</a:t>
            </a:r>
            <a:r>
              <a:rPr lang="en-US" baseline="0" dirty="0" smtClean="0"/>
              <a:t> is</a:t>
            </a:r>
            <a:r>
              <a:rPr lang="en-US" dirty="0" smtClean="0"/>
              <a:t> the B-frame generation algorithm.</a:t>
            </a:r>
            <a:r>
              <a:rPr lang="en-US" baseline="0" dirty="0" smtClean="0"/>
              <a:t> </a:t>
            </a:r>
          </a:p>
          <a:p>
            <a:endParaRPr lang="en-US" baseline="0" dirty="0" smtClean="0"/>
          </a:p>
          <a:p>
            <a:r>
              <a:rPr lang="en-US" baseline="0" dirty="0" smtClean="0"/>
              <a:t>For each pair of I-frames, (HIT)we first generate a forward motion flow field VTF and </a:t>
            </a:r>
            <a:r>
              <a:rPr lang="en-US" baseline="0" dirty="0" err="1" smtClean="0"/>
              <a:t>and</a:t>
            </a:r>
            <a:r>
              <a:rPr lang="en-US" baseline="0" dirty="0" smtClean="0"/>
              <a:t> a backward motion field VT+1B for storing (HIT) the reciprocal correspondence between the two I-frames. Here f and b stand for forward and backward. </a:t>
            </a:r>
          </a:p>
          <a:p>
            <a:r>
              <a:rPr lang="en-US" baseline="0" dirty="0" smtClean="0"/>
              <a:t>Then for each pixel in a target B-frame, (HIT)we </a:t>
            </a:r>
            <a:r>
              <a:rPr lang="en-US" b="0" baseline="0" dirty="0" smtClean="0"/>
              <a:t>search i</a:t>
            </a:r>
            <a:r>
              <a:rPr lang="en-US" baseline="0" dirty="0" smtClean="0"/>
              <a:t>n the forward flow field to </a:t>
            </a:r>
            <a:r>
              <a:rPr lang="en-US" baseline="0" dirty="0" err="1" smtClean="0"/>
              <a:t>reproject</a:t>
            </a:r>
            <a:r>
              <a:rPr lang="en-US" baseline="0" dirty="0" smtClean="0"/>
              <a:t> to I-frame t, and(HIT) in the backward flow field to </a:t>
            </a:r>
            <a:r>
              <a:rPr lang="en-US" baseline="0" dirty="0" err="1" smtClean="0"/>
              <a:t>reproject</a:t>
            </a:r>
            <a:r>
              <a:rPr lang="en-US" baseline="0" dirty="0" smtClean="0"/>
              <a:t> to I-frame t+1. (HIT)After that we can load and blend the visible results based on alpha. </a:t>
            </a:r>
          </a:p>
          <a:p>
            <a:endParaRPr lang="en-US" baseline="0" dirty="0" smtClean="0"/>
          </a:p>
          <a:p>
            <a:r>
              <a:rPr lang="en-US" dirty="0" smtClean="0"/>
              <a:t>You might</a:t>
            </a:r>
            <a:r>
              <a:rPr lang="en-US" baseline="0" dirty="0" smtClean="0"/>
              <a:t> notice that this is a little bit different from what </a:t>
            </a:r>
            <a:r>
              <a:rPr lang="en-US" baseline="0" dirty="0" err="1" smtClean="0"/>
              <a:t>Huw</a:t>
            </a:r>
            <a:r>
              <a:rPr lang="en-US" baseline="0" dirty="0" smtClean="0"/>
              <a:t> described just now. In the past we had a motion vector field that links between the source and the target frame. </a:t>
            </a:r>
          </a:p>
          <a:p>
            <a:r>
              <a:rPr lang="en-US" baseline="0" dirty="0" smtClean="0"/>
              <a:t>Here we have two source I-frames, and possibly multiple target B-frames with different alphas. And surely we don’t want to generate a vector field for each combination. </a:t>
            </a:r>
          </a:p>
          <a:p>
            <a:r>
              <a:rPr lang="en-US" baseline="0" dirty="0" smtClean="0"/>
              <a:t>So we instead have only two flow fields mapping between the two I-frames t and t+1.</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25</a:t>
            </a:fld>
            <a:endParaRPr lang="en-US"/>
          </a:p>
        </p:txBody>
      </p:sp>
    </p:spTree>
    <p:extLst>
      <p:ext uri="{BB962C8B-B14F-4D97-AF65-F5344CB8AC3E}">
        <p14:creationId xmlns:p14="http://schemas.microsoft.com/office/powerpoint/2010/main" val="4019537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de-CH" dirty="0" smtClean="0"/>
              <a:t>This makes</a:t>
            </a:r>
            <a:r>
              <a:rPr lang="de-CH" baseline="0" dirty="0" smtClean="0"/>
              <a:t> the vectors independent of alpha. To make use of this, w</a:t>
            </a:r>
            <a:r>
              <a:rPr lang="de-CH" dirty="0" smtClean="0"/>
              <a:t>e need to assume</a:t>
            </a:r>
            <a:r>
              <a:rPr lang="de-CH" baseline="0" dirty="0" smtClean="0"/>
              <a:t> linear pixel motion between frame </a:t>
            </a:r>
            <a:r>
              <a:rPr lang="en-US" sz="1000" i="1" dirty="0" smtClean="0">
                <a:latin typeface="Cambria Math" pitchFamily="18" charset="0"/>
                <a:ea typeface="Cambria Math" pitchFamily="18" charset="0"/>
              </a:rPr>
              <a:t>t</a:t>
            </a:r>
            <a:r>
              <a:rPr lang="en-US" sz="1000" dirty="0" smtClean="0"/>
              <a:t> and </a:t>
            </a:r>
            <a:r>
              <a:rPr lang="en-US" sz="1000" i="1" dirty="0" smtClean="0">
                <a:latin typeface="Cambria Math" pitchFamily="18" charset="0"/>
                <a:ea typeface="Cambria Math" pitchFamily="18" charset="0"/>
              </a:rPr>
              <a:t>t </a:t>
            </a:r>
            <a:r>
              <a:rPr lang="en-US" sz="1000" dirty="0" smtClean="0">
                <a:latin typeface="Cambria Math" pitchFamily="18" charset="0"/>
                <a:ea typeface="Cambria Math" pitchFamily="18" charset="0"/>
              </a:rPr>
              <a:t>+1. </a:t>
            </a:r>
          </a:p>
          <a:p>
            <a:pPr marL="0" marR="0" indent="0" algn="l" defTabSz="731520" rtl="0" eaLnBrk="1" fontAlgn="auto" latinLnBrk="0" hangingPunct="1">
              <a:lnSpc>
                <a:spcPct val="100000"/>
              </a:lnSpc>
              <a:spcBef>
                <a:spcPts val="0"/>
              </a:spcBef>
              <a:spcAft>
                <a:spcPts val="0"/>
              </a:spcAft>
              <a:buClrTx/>
              <a:buSzTx/>
              <a:buFontTx/>
              <a:buNone/>
              <a:tabLst/>
              <a:defRPr/>
            </a:pPr>
            <a:r>
              <a:rPr lang="en-US" sz="1000" dirty="0" smtClean="0">
                <a:latin typeface="Cambria Math" pitchFamily="18" charset="0"/>
                <a:ea typeface="Cambria Math" pitchFamily="18" charset="0"/>
              </a:rPr>
              <a:t>And</a:t>
            </a:r>
            <a:r>
              <a:rPr lang="en-US" sz="1000" baseline="0" dirty="0" smtClean="0">
                <a:latin typeface="Cambria Math" pitchFamily="18" charset="0"/>
                <a:ea typeface="Cambria Math" pitchFamily="18" charset="0"/>
              </a:rPr>
              <a:t> under this assumption (HIT) we can scale the motion vectors by alpha in the forward flow field, or by 1-alpha in the backward flow field. </a:t>
            </a:r>
          </a:p>
          <a:p>
            <a:pPr marL="0" marR="0" indent="0" algn="l" defTabSz="731520" rtl="0" eaLnBrk="1" fontAlgn="auto" latinLnBrk="0" hangingPunct="1">
              <a:lnSpc>
                <a:spcPct val="100000"/>
              </a:lnSpc>
              <a:spcBef>
                <a:spcPts val="0"/>
              </a:spcBef>
              <a:spcAft>
                <a:spcPts val="0"/>
              </a:spcAft>
              <a:buClrTx/>
              <a:buSzTx/>
              <a:buFontTx/>
              <a:buNone/>
              <a:tabLst/>
              <a:defRPr/>
            </a:pPr>
            <a:endParaRPr lang="en-US" sz="1000" baseline="0" dirty="0" smtClean="0">
              <a:latin typeface="Cambria Math" pitchFamily="18" charset="0"/>
              <a:ea typeface="Cambria Math" pitchFamily="18" charset="0"/>
            </a:endParaRPr>
          </a:p>
          <a:p>
            <a:pPr marL="0" marR="0" indent="0" algn="l" defTabSz="731520" rtl="0" eaLnBrk="1" fontAlgn="auto" latinLnBrk="0" hangingPunct="1">
              <a:lnSpc>
                <a:spcPct val="100000"/>
              </a:lnSpc>
              <a:spcBef>
                <a:spcPts val="0"/>
              </a:spcBef>
              <a:spcAft>
                <a:spcPts val="0"/>
              </a:spcAft>
              <a:buClrTx/>
              <a:buSzTx/>
              <a:buFontTx/>
              <a:buNone/>
              <a:tabLst/>
              <a:defRPr/>
            </a:pPr>
            <a:r>
              <a:rPr lang="en-US" sz="1000" baseline="0" dirty="0" smtClean="0">
                <a:latin typeface="Cambria Math" pitchFamily="18" charset="0"/>
                <a:ea typeface="Cambria Math" pitchFamily="18" charset="0"/>
              </a:rPr>
              <a:t>For any target pixel p_{</a:t>
            </a:r>
            <a:r>
              <a:rPr lang="en-US" sz="1000" baseline="0" dirty="0" err="1" smtClean="0">
                <a:latin typeface="Cambria Math" pitchFamily="18" charset="0"/>
                <a:ea typeface="Cambria Math" pitchFamily="18" charset="0"/>
              </a:rPr>
              <a:t>t+alpha</a:t>
            </a:r>
            <a:r>
              <a:rPr lang="en-US" sz="1000" baseline="0" dirty="0" smtClean="0">
                <a:latin typeface="Cambria Math" pitchFamily="18" charset="0"/>
                <a:ea typeface="Cambria Math" pitchFamily="18" charset="0"/>
              </a:rPr>
              <a:t>} we then simply apply iterative </a:t>
            </a:r>
            <a:r>
              <a:rPr lang="en-US" sz="1000" baseline="0" dirty="0" err="1" smtClean="0">
                <a:latin typeface="Cambria Math" pitchFamily="18" charset="0"/>
                <a:ea typeface="Cambria Math" pitchFamily="18" charset="0"/>
              </a:rPr>
              <a:t>reprojection</a:t>
            </a:r>
            <a:r>
              <a:rPr lang="en-US" sz="1000" baseline="0" dirty="0" smtClean="0">
                <a:latin typeface="Cambria Math" pitchFamily="18" charset="0"/>
                <a:ea typeface="Cambria Math" pitchFamily="18" charset="0"/>
              </a:rPr>
              <a:t> on this scaled vector field, and will have the correct results. </a:t>
            </a:r>
          </a:p>
          <a:p>
            <a:pPr marL="0" marR="0" indent="0" algn="l" defTabSz="731520" rtl="0" eaLnBrk="1" fontAlgn="auto" latinLnBrk="0" hangingPunct="1">
              <a:lnSpc>
                <a:spcPct val="100000"/>
              </a:lnSpc>
              <a:spcBef>
                <a:spcPts val="0"/>
              </a:spcBef>
              <a:spcAft>
                <a:spcPts val="0"/>
              </a:spcAft>
              <a:buClrTx/>
              <a:buSzTx/>
              <a:buFontTx/>
              <a:buNone/>
              <a:tabLst/>
              <a:defRPr/>
            </a:pPr>
            <a:endParaRPr lang="en-US" sz="1000" baseline="0" dirty="0" smtClean="0">
              <a:latin typeface="Cambria Math" pitchFamily="18" charset="0"/>
              <a:ea typeface="Cambria Math" pitchFamily="18" charset="0"/>
            </a:endParaRPr>
          </a:p>
          <a:p>
            <a:pPr marL="0" marR="0" indent="0" algn="l" defTabSz="731520" rtl="0" eaLnBrk="1" fontAlgn="auto" latinLnBrk="0" hangingPunct="1">
              <a:lnSpc>
                <a:spcPct val="100000"/>
              </a:lnSpc>
              <a:spcBef>
                <a:spcPts val="0"/>
              </a:spcBef>
              <a:spcAft>
                <a:spcPts val="0"/>
              </a:spcAft>
              <a:buClrTx/>
              <a:buSzTx/>
              <a:buFontTx/>
              <a:buNone/>
              <a:tabLst/>
              <a:defRPr/>
            </a:pPr>
            <a:r>
              <a:rPr lang="en-US" sz="1000" baseline="0" dirty="0" smtClean="0">
                <a:latin typeface="Cambria Math" pitchFamily="18" charset="0"/>
                <a:ea typeface="Cambria Math" pitchFamily="18" charset="0"/>
              </a:rPr>
              <a:t>((Note that under this linear motion assumption, the </a:t>
            </a:r>
            <a:r>
              <a:rPr lang="en-US" sz="1000" baseline="0" dirty="0" err="1" smtClean="0">
                <a:latin typeface="Cambria Math" pitchFamily="18" charset="0"/>
                <a:ea typeface="Cambria Math" pitchFamily="18" charset="0"/>
              </a:rPr>
              <a:t>reprojection</a:t>
            </a:r>
            <a:r>
              <a:rPr lang="en-US" sz="1000" baseline="0" dirty="0" smtClean="0">
                <a:latin typeface="Cambria Math" pitchFamily="18" charset="0"/>
                <a:ea typeface="Cambria Math" pitchFamily="18" charset="0"/>
              </a:rPr>
              <a:t> will still be precise, but the motion trajectory of any pixel will be linearized. In the case of highly nonlinear motion, like a fast spinning wheel, this assumption will be violated, but it is rare, and it won’t be worse than simply holding and switching the original I-frames.))</a:t>
            </a:r>
            <a:endParaRPr lang="de-CH" dirty="0" smtClean="0"/>
          </a:p>
          <a:p>
            <a:pPr marL="0" marR="0" indent="0" algn="l" defTabSz="731520" rtl="0" eaLnBrk="1" fontAlgn="auto" latinLnBrk="0" hangingPunct="1">
              <a:lnSpc>
                <a:spcPct val="100000"/>
              </a:lnSpc>
              <a:spcBef>
                <a:spcPts val="0"/>
              </a:spcBef>
              <a:spcAft>
                <a:spcPts val="0"/>
              </a:spcAft>
              <a:buClrTx/>
              <a:buSzTx/>
              <a:buFontTx/>
              <a:buNone/>
              <a:tabLst/>
              <a:defRPr/>
            </a:pPr>
            <a:endParaRPr lang="de-CH"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26</a:t>
            </a:fld>
            <a:endParaRPr lang="en-US"/>
          </a:p>
        </p:txBody>
      </p:sp>
    </p:spTree>
    <p:extLst>
      <p:ext uri="{BB962C8B-B14F-4D97-AF65-F5344CB8AC3E}">
        <p14:creationId xmlns:p14="http://schemas.microsoft.com/office/powerpoint/2010/main" val="4061482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backward</a:t>
            </a:r>
            <a:r>
              <a:rPr lang="en-US" baseline="0" dirty="0" smtClean="0"/>
              <a:t> </a:t>
            </a:r>
            <a:r>
              <a:rPr lang="en-US" dirty="0" smtClean="0"/>
              <a:t>motion field</a:t>
            </a:r>
            <a:r>
              <a:rPr lang="en-US" baseline="0" dirty="0" smtClean="0"/>
              <a:t> is commonly found the in the G-buffer for generating motion blur effects. It is computed with an additional position transform in the vertex </a:t>
            </a:r>
            <a:r>
              <a:rPr lang="en-US" baseline="0" dirty="0" err="1" smtClean="0"/>
              <a:t>shader</a:t>
            </a:r>
            <a:r>
              <a:rPr lang="en-US" baseline="0" dirty="0" smtClean="0"/>
              <a:t>. </a:t>
            </a:r>
          </a:p>
          <a:p>
            <a:endParaRPr lang="en-US" baseline="0" dirty="0" smtClean="0"/>
          </a:p>
          <a:p>
            <a:r>
              <a:rPr lang="en-US" baseline="0" dirty="0" smtClean="0"/>
              <a:t>We can do the same thing to generate the forward motion field. But if we cannot afford to do so, we can simply negate the previous backward field </a:t>
            </a:r>
            <a:r>
              <a:rPr lang="en-US" baseline="0" dirty="0" err="1" smtClean="0"/>
              <a:t>V_t^b</a:t>
            </a:r>
            <a:r>
              <a:rPr lang="en-US" baseline="0" dirty="0" smtClean="0"/>
              <a:t>, and use iterative </a:t>
            </a:r>
            <a:r>
              <a:rPr lang="en-US" baseline="0" dirty="0" err="1" smtClean="0"/>
              <a:t>reprojection</a:t>
            </a:r>
            <a:r>
              <a:rPr lang="en-US" baseline="0" dirty="0" smtClean="0"/>
              <a:t> to improve the precision of the forward vectors.</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27</a:t>
            </a:fld>
            <a:endParaRPr lang="en-US"/>
          </a:p>
        </p:txBody>
      </p:sp>
    </p:spTree>
    <p:extLst>
      <p:ext uri="{BB962C8B-B14F-4D97-AF65-F5344CB8AC3E}">
        <p14:creationId xmlns:p14="http://schemas.microsoft.com/office/powerpoint/2010/main" val="1092950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aseline="0" dirty="0" smtClean="0"/>
              <a:t>After we obtain the results from both frame t and t+1, we need to properly combine these two results, because in many cases they may disagree. </a:t>
            </a:r>
          </a:p>
          <a:p>
            <a:endParaRPr lang="de-CH" baseline="0" dirty="0" smtClean="0"/>
          </a:p>
          <a:p>
            <a:r>
              <a:rPr lang="de-CH" baseline="0" dirty="0" smtClean="0"/>
              <a:t>The most common reason for this is occlusion changes. Basically two different objects can move to the same point at time t+alpha, (HIT)and each one is found in one of the I-frames. </a:t>
            </a:r>
          </a:p>
          <a:p>
            <a:r>
              <a:rPr lang="de-CH" baseline="0" dirty="0" smtClean="0"/>
              <a:t>In that case we need to compare the reprojected depth of the two candidates, and do manual depth culling.</a:t>
            </a:r>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28</a:t>
            </a:fld>
            <a:endParaRPr lang="en-US"/>
          </a:p>
        </p:txBody>
      </p:sp>
    </p:spTree>
    <p:extLst>
      <p:ext uri="{BB962C8B-B14F-4D97-AF65-F5344CB8AC3E}">
        <p14:creationId xmlns:p14="http://schemas.microsoft.com/office/powerpoint/2010/main" val="1827373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second</a:t>
            </a:r>
            <a:r>
              <a:rPr lang="en-AU" baseline="0" dirty="0" smtClean="0"/>
              <a:t> possible reason is incorrect </a:t>
            </a:r>
            <a:r>
              <a:rPr lang="en-AU" baseline="0" dirty="0" err="1" smtClean="0"/>
              <a:t>reprojection</a:t>
            </a:r>
            <a:r>
              <a:rPr lang="en-AU" baseline="0" dirty="0" smtClean="0"/>
              <a:t>. The sign to look for this type of error is the residual during iterative </a:t>
            </a:r>
            <a:r>
              <a:rPr lang="en-AU" baseline="0" dirty="0" err="1" smtClean="0"/>
              <a:t>reprojection</a:t>
            </a:r>
            <a:r>
              <a:rPr lang="en-AU" baseline="0" dirty="0" smtClean="0"/>
              <a:t>. </a:t>
            </a:r>
          </a:p>
          <a:p>
            <a:endParaRPr lang="en-AU" baseline="0" dirty="0" smtClean="0"/>
          </a:p>
          <a:p>
            <a:r>
              <a:rPr lang="en-AU" baseline="0" dirty="0" smtClean="0"/>
              <a:t>(HIT) This residual measures the target </a:t>
            </a:r>
            <a:r>
              <a:rPr lang="en-AU" baseline="0" dirty="0" err="1" smtClean="0"/>
              <a:t>reprojection</a:t>
            </a:r>
            <a:r>
              <a:rPr lang="en-AU" baseline="0" dirty="0" smtClean="0"/>
              <a:t> error. We always check if the error is within a certain tolerance. And if not, we can correct it using the result from the more precise side.</a:t>
            </a:r>
          </a:p>
          <a:p>
            <a:endParaRPr lang="en-AU" baseline="0" dirty="0" smtClean="0"/>
          </a:p>
          <a:p>
            <a:r>
              <a:rPr lang="en-AU" baseline="0" dirty="0" smtClean="0"/>
              <a:t>(HIT) For example if </a:t>
            </a:r>
            <a:r>
              <a:rPr lang="en-AU" baseline="0" dirty="0" err="1" smtClean="0"/>
              <a:t>reprojection</a:t>
            </a:r>
            <a:r>
              <a:rPr lang="en-AU" baseline="0" dirty="0" smtClean="0"/>
              <a:t> to frame t+1 is more precise, we can use the correspondence between frame t an t+1 to improve the result in frame t.</a:t>
            </a:r>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29</a:t>
            </a:fld>
            <a:endParaRPr lang="en-US"/>
          </a:p>
        </p:txBody>
      </p:sp>
    </p:spTree>
    <p:extLst>
      <p:ext uri="{BB962C8B-B14F-4D97-AF65-F5344CB8AC3E}">
        <p14:creationId xmlns:p14="http://schemas.microsoft.com/office/powerpoint/2010/main" val="1827373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third </a:t>
            </a:r>
            <a:r>
              <a:rPr lang="en-AU" baseline="0" dirty="0" smtClean="0"/>
              <a:t>possible reason is shading change. This could happen with dynamic lighting, shadows and textures. </a:t>
            </a:r>
          </a:p>
          <a:p>
            <a:endParaRPr lang="en-AU" baseline="0" dirty="0" smtClean="0"/>
          </a:p>
          <a:p>
            <a:r>
              <a:rPr lang="en-AU" baseline="0" dirty="0" smtClean="0"/>
              <a:t>We always interpolate the result based on alpha. This is not always correct, but it is always less objectionable than simply showing the original frames.</a:t>
            </a:r>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30</a:t>
            </a:fld>
            <a:endParaRPr lang="en-US"/>
          </a:p>
        </p:txBody>
      </p:sp>
    </p:spTree>
    <p:extLst>
      <p:ext uri="{BB962C8B-B14F-4D97-AF65-F5344CB8AC3E}">
        <p14:creationId xmlns:p14="http://schemas.microsoft.com/office/powerpoint/2010/main" val="182737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will first introduce</a:t>
            </a:r>
            <a:r>
              <a:rPr lang="en-US" baseline="0" dirty="0" smtClean="0"/>
              <a:t> </a:t>
            </a:r>
            <a:r>
              <a:rPr lang="en-US" dirty="0" smtClean="0"/>
              <a:t>the background, and then discuss </a:t>
            </a:r>
            <a:r>
              <a:rPr lang="en-US" baseline="0" dirty="0" smtClean="0"/>
              <a:t>how to transfer rendering results from one frame to another using iterative </a:t>
            </a:r>
            <a:r>
              <a:rPr lang="en-US" baseline="0" dirty="0" err="1" smtClean="0"/>
              <a:t>reprojection</a:t>
            </a:r>
            <a:r>
              <a:rPr lang="en-US" baseline="0" dirty="0" smtClean="0"/>
              <a:t>. </a:t>
            </a:r>
          </a:p>
          <a:p>
            <a:endParaRPr lang="en-US" baseline="0" dirty="0" smtClean="0"/>
          </a:p>
          <a:p>
            <a:r>
              <a:rPr lang="en-US" baseline="0" dirty="0" smtClean="0"/>
              <a:t>And then based on this technique, we introduce a frame interpolation method called bidirectional </a:t>
            </a:r>
            <a:r>
              <a:rPr lang="en-US" baseline="0" dirty="0" err="1" smtClean="0"/>
              <a:t>reprojection</a:t>
            </a:r>
            <a:r>
              <a:rPr lang="en-US" baseline="0" dirty="0" smtClean="0"/>
              <a:t>. In the end we conclude with some results and discussions.</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a:t>
            </a:fld>
            <a:endParaRPr lang="en-US"/>
          </a:p>
        </p:txBody>
      </p:sp>
    </p:spTree>
    <p:extLst>
      <p:ext uri="{BB962C8B-B14F-4D97-AF65-F5344CB8AC3E}">
        <p14:creationId xmlns:p14="http://schemas.microsoft.com/office/powerpoint/2010/main" val="1835595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731520" rtl="0" eaLnBrk="1" fontAlgn="auto" latinLnBrk="0" hangingPunct="1">
              <a:lnSpc>
                <a:spcPct val="100000"/>
              </a:lnSpc>
              <a:spcBef>
                <a:spcPts val="0"/>
              </a:spcBef>
              <a:spcAft>
                <a:spcPts val="0"/>
              </a:spcAft>
              <a:buClrTx/>
              <a:buSzTx/>
              <a:buFontTx/>
              <a:buNone/>
              <a:tabLst/>
              <a:defRPr/>
            </a:pPr>
            <a:r>
              <a:rPr lang="en-US" baseline="0" dirty="0" smtClean="0"/>
              <a:t>In our current implementation of </a:t>
            </a:r>
            <a:r>
              <a:rPr lang="en-US" baseline="0" dirty="0" err="1" smtClean="0"/>
              <a:t>Bireproj</a:t>
            </a:r>
            <a:r>
              <a:rPr lang="en-US" baseline="0" dirty="0" smtClean="0"/>
              <a:t>, we pick the motion flow vector at the target pixel as the iteration starting point. </a:t>
            </a:r>
          </a:p>
          <a:p>
            <a:pPr marL="0" marR="0" lvl="1"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731520" rtl="0" eaLnBrk="1" fontAlgn="auto" latinLnBrk="0" hangingPunct="1">
              <a:lnSpc>
                <a:spcPct val="100000"/>
              </a:lnSpc>
              <a:spcBef>
                <a:spcPts val="0"/>
              </a:spcBef>
              <a:spcAft>
                <a:spcPts val="0"/>
              </a:spcAft>
              <a:buClrTx/>
              <a:buSzTx/>
              <a:buFontTx/>
              <a:buNone/>
              <a:tabLst/>
              <a:defRPr/>
            </a:pPr>
            <a:r>
              <a:rPr lang="en-US" baseline="0" dirty="0" smtClean="0"/>
              <a:t>So there are two problems related to this simple heuristic. </a:t>
            </a:r>
          </a:p>
          <a:p>
            <a:pPr marL="0" marR="0" lvl="1" indent="0" algn="l" defTabSz="731520" rtl="0" eaLnBrk="1" fontAlgn="auto" latinLnBrk="0" hangingPunct="1">
              <a:lnSpc>
                <a:spcPct val="100000"/>
              </a:lnSpc>
              <a:spcBef>
                <a:spcPts val="0"/>
              </a:spcBef>
              <a:spcAft>
                <a:spcPts val="0"/>
              </a:spcAft>
              <a:buClrTx/>
              <a:buSzTx/>
              <a:buFontTx/>
              <a:buNone/>
              <a:tabLst/>
              <a:defRPr/>
            </a:pPr>
            <a:r>
              <a:rPr lang="en-US" baseline="0" dirty="0" smtClean="0"/>
              <a:t>First, (HIT) the initial vector V can be totally wrong across object boundaries, and Second, (HIT) the search steps can fall off the object and fail to converge. </a:t>
            </a:r>
          </a:p>
          <a:p>
            <a:pPr marL="0" marR="0" lvl="1"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731520" rtl="0" eaLnBrk="1" fontAlgn="auto" latinLnBrk="0" hangingPunct="1">
              <a:lnSpc>
                <a:spcPct val="100000"/>
              </a:lnSpc>
              <a:spcBef>
                <a:spcPts val="0"/>
              </a:spcBef>
              <a:spcAft>
                <a:spcPts val="0"/>
              </a:spcAft>
              <a:buClrTx/>
              <a:buSzTx/>
              <a:buFontTx/>
              <a:buNone/>
              <a:tabLst/>
              <a:defRPr/>
            </a:pPr>
            <a:r>
              <a:rPr lang="en-US" baseline="0" dirty="0" smtClean="0"/>
              <a:t>So we perform additional search initialization to overcome these problems. </a:t>
            </a:r>
          </a:p>
          <a:p>
            <a:pPr marL="0" marR="0" lvl="1"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731520" rtl="0" eaLnBrk="1" fontAlgn="auto" latinLnBrk="0" hangingPunct="1">
              <a:lnSpc>
                <a:spcPct val="100000"/>
              </a:lnSpc>
              <a:spcBef>
                <a:spcPts val="0"/>
              </a:spcBef>
              <a:spcAft>
                <a:spcPts val="0"/>
              </a:spcAft>
              <a:buClrTx/>
              <a:buSzTx/>
              <a:buFontTx/>
              <a:buNone/>
              <a:tabLst/>
              <a:defRPr/>
            </a:pPr>
            <a:r>
              <a:rPr lang="en-US" baseline="0" dirty="0" smtClean="0"/>
              <a:t>For the first one, (HIT)we try 4 more candidates around the current pixel position, and (HIT) we also attempt to initialize </a:t>
            </a:r>
            <a:r>
              <a:rPr lang="en-US" sz="1200" dirty="0" smtClean="0"/>
              <a:t>using the result from a</a:t>
            </a:r>
            <a:r>
              <a:rPr lang="en-US" sz="1200" baseline="0" dirty="0" smtClean="0"/>
              <a:t> closer </a:t>
            </a:r>
            <a:r>
              <a:rPr lang="en-US" sz="1200" dirty="0" smtClean="0"/>
              <a:t>B-frame generated earlier.</a:t>
            </a:r>
            <a:endParaRPr lang="de-CH"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31</a:t>
            </a:fld>
            <a:endParaRPr lang="en-US"/>
          </a:p>
        </p:txBody>
      </p:sp>
    </p:spTree>
    <p:extLst>
      <p:ext uri="{BB962C8B-B14F-4D97-AF65-F5344CB8AC3E}">
        <p14:creationId xmlns:p14="http://schemas.microsoft.com/office/powerpoint/2010/main" val="2056057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731520" rtl="0" eaLnBrk="1" fontAlgn="auto" latinLnBrk="0" hangingPunct="1">
              <a:lnSpc>
                <a:spcPct val="100000"/>
              </a:lnSpc>
              <a:spcBef>
                <a:spcPts val="0"/>
              </a:spcBef>
              <a:spcAft>
                <a:spcPts val="0"/>
              </a:spcAft>
              <a:buClrTx/>
              <a:buSzTx/>
              <a:buFontTx/>
              <a:buNone/>
              <a:tabLst/>
              <a:defRPr/>
            </a:pPr>
            <a:r>
              <a:rPr lang="en-US" sz="1200" baseline="0" dirty="0" smtClean="0"/>
              <a:t> For the second problem, (HIT) we attempt to </a:t>
            </a:r>
            <a:r>
              <a:rPr lang="en-US" sz="2000" baseline="0" dirty="0" smtClean="0"/>
              <a:t>i</a:t>
            </a:r>
            <a:r>
              <a:rPr lang="en-US" sz="2000" dirty="0" smtClean="0"/>
              <a:t>nitialize using the vector from the opposite I-frame</a:t>
            </a:r>
            <a:r>
              <a:rPr lang="en-US" sz="1200" dirty="0" smtClean="0"/>
              <a:t>,</a:t>
            </a:r>
            <a:r>
              <a:rPr lang="en-US" sz="1200" baseline="0" dirty="0" smtClean="0"/>
              <a:t> to avoid overly large steps. </a:t>
            </a:r>
            <a:endParaRPr lang="en-US" sz="2000" dirty="0" smtClean="0"/>
          </a:p>
          <a:p>
            <a:endParaRPr lang="de-CH"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32</a:t>
            </a:fld>
            <a:endParaRPr lang="en-US"/>
          </a:p>
        </p:txBody>
      </p:sp>
    </p:spTree>
    <p:extLst>
      <p:ext uri="{BB962C8B-B14F-4D97-AF65-F5344CB8AC3E}">
        <p14:creationId xmlns:p14="http://schemas.microsoft.com/office/powerpoint/2010/main" val="2056057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And here are the results comparing these initialization approaches. </a:t>
            </a:r>
          </a:p>
          <a:p>
            <a:pPr marL="0" marR="0" indent="0" algn="l" defTabSz="73152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(HIT)</a:t>
            </a:r>
            <a:r>
              <a:rPr lang="en-US" baseline="0" dirty="0" smtClean="0"/>
              <a:t>With no additional initialization, only SOME regions are properly initialized.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(HIT) With initialization from the opposite I-frame, we see a more complete globe;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And, (HIT) by adding proper initialization across object boundaries, all the regions are correctly </a:t>
            </a:r>
            <a:r>
              <a:rPr lang="en-US" baseline="0" dirty="0" err="1" smtClean="0"/>
              <a:t>reprojected</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33</a:t>
            </a:fld>
            <a:endParaRPr lang="en-US"/>
          </a:p>
        </p:txBody>
      </p:sp>
    </p:spTree>
    <p:extLst>
      <p:ext uri="{BB962C8B-B14F-4D97-AF65-F5344CB8AC3E}">
        <p14:creationId xmlns:p14="http://schemas.microsoft.com/office/powerpoint/2010/main" val="1300462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frame interpolation, the refresh cycle is</a:t>
            </a:r>
            <a:r>
              <a:rPr lang="en-US" baseline="0" dirty="0" smtClean="0"/>
              <a:t> shortened, an I-frame shading pass may span a few cycles. And we need to do this in parallel with B-frame generation and display. </a:t>
            </a:r>
          </a:p>
          <a:p>
            <a:endParaRPr lang="en-US" baseline="0" dirty="0" smtClean="0"/>
          </a:p>
          <a:p>
            <a:r>
              <a:rPr lang="en-US" baseline="0" dirty="0" smtClean="0"/>
              <a:t>So we partition the rendering tasks evenly and fit them into each individual B-frame time slot (HIT), as shown in the red boxes in this timeline graph. </a:t>
            </a:r>
          </a:p>
          <a:p>
            <a:endParaRPr lang="en-US" baseline="0" dirty="0" smtClean="0"/>
          </a:p>
          <a:p>
            <a:r>
              <a:rPr lang="en-US" baseline="0" dirty="0" smtClean="0"/>
              <a:t>Most modern games issue a large number of draw calls per frame, so an even partition is often possible. </a:t>
            </a:r>
          </a:p>
          <a:p>
            <a:endParaRPr lang="en-US" baseline="0" dirty="0" smtClean="0"/>
          </a:p>
          <a:p>
            <a:r>
              <a:rPr lang="en-US" baseline="0" dirty="0" smtClean="0"/>
              <a:t>At run time, the B-frame generation shown as the green boxes are interleaved with the red boxes. </a:t>
            </a:r>
          </a:p>
          <a:p>
            <a:endParaRPr lang="en-US" baseline="0" dirty="0" smtClean="0"/>
          </a:p>
          <a:p>
            <a:r>
              <a:rPr lang="en-US" baseline="0" dirty="0" smtClean="0"/>
              <a:t>Notice that this partitioning will not be needed if GPU multitasking is an option in the future.</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34</a:t>
            </a:fld>
            <a:endParaRPr lang="en-US"/>
          </a:p>
        </p:txBody>
      </p:sp>
    </p:spTree>
    <p:extLst>
      <p:ext uri="{BB962C8B-B14F-4D97-AF65-F5344CB8AC3E}">
        <p14:creationId xmlns:p14="http://schemas.microsoft.com/office/powerpoint/2010/main" val="796699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Let’s look</a:t>
            </a:r>
            <a:r>
              <a:rPr lang="en-US" baseline="0" dirty="0" smtClean="0"/>
              <a:t> at a simple timing analysis here.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Note that the content of I-frame at time t (HIT) is needed at the first solid green box. So it should start rendering nearly two </a:t>
            </a:r>
            <a:r>
              <a:rPr lang="en-US" baseline="0" dirty="0" err="1" smtClean="0"/>
              <a:t>timesteps</a:t>
            </a:r>
            <a:r>
              <a:rPr lang="en-US" baseline="0" dirty="0" smtClean="0"/>
              <a:t> before it’s displayed. (HIT) This introduces an additional lag to the rendering pipeline.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According to this graph, the display of the I-frame is delayed by (n-1)/n, where n is the number of frames per each I-frame cycle.</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But if we look at this closely, the motion of I-frame t is already reflected in the first B-frame of that cycle(HIT). So although the motion is delayed, the response time is not.</a:t>
            </a:r>
            <a:endParaRPr lang="en-US" dirty="0" smtClean="0"/>
          </a:p>
          <a:p>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35</a:t>
            </a:fld>
            <a:endParaRPr lang="en-US"/>
          </a:p>
        </p:txBody>
      </p:sp>
    </p:spTree>
    <p:extLst>
      <p:ext uri="{BB962C8B-B14F-4D97-AF65-F5344CB8AC3E}">
        <p14:creationId xmlns:p14="http://schemas.microsoft.com/office/powerpoint/2010/main" val="1840013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So here we put down</a:t>
            </a:r>
            <a:r>
              <a:rPr lang="en-US" baseline="0" dirty="0" smtClean="0"/>
              <a:t> the analysis results under two common scenarios.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The graph we shown just now is standard double buffering. Assume the lag of standard rendering is one time step. </a:t>
            </a:r>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With </a:t>
            </a:r>
            <a:r>
              <a:rPr lang="en-US" baseline="0" dirty="0" err="1" smtClean="0"/>
              <a:t>Bireproj</a:t>
            </a:r>
            <a:r>
              <a:rPr lang="en-US" baseline="0" dirty="0" smtClean="0"/>
              <a:t>, although the position update takes a little bit less than 2 time steps to complete, the response is already shown in the first B-frame, which takes exactly 1 </a:t>
            </a:r>
            <a:r>
              <a:rPr lang="en-US" baseline="0" dirty="0" err="1" smtClean="0"/>
              <a:t>timestep</a:t>
            </a:r>
            <a:r>
              <a:rPr lang="en-US" baseline="0" dirty="0" smtClean="0"/>
              <a:t> to show. So there’s no response lag in that sense.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If we use a one frame render ahead queue, which is commonly implemented in game engines and drivers, both the original and </a:t>
            </a:r>
            <a:r>
              <a:rPr lang="en-US" baseline="0" dirty="0" err="1" smtClean="0"/>
              <a:t>Bireproj</a:t>
            </a:r>
            <a:r>
              <a:rPr lang="en-US" baseline="0" dirty="0" smtClean="0"/>
              <a:t> rendering take 2 time steps to see an input. Please see our paper for the detailed derivation and analysis.</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36</a:t>
            </a:fld>
            <a:endParaRPr lang="en-US"/>
          </a:p>
        </p:txBody>
      </p:sp>
    </p:spTree>
    <p:extLst>
      <p:ext uri="{BB962C8B-B14F-4D97-AF65-F5344CB8AC3E}">
        <p14:creationId xmlns:p14="http://schemas.microsoft.com/office/powerpoint/2010/main" val="162424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 show some results generated using our method. </a:t>
            </a:r>
          </a:p>
          <a:p>
            <a:endParaRPr lang="en-US" baseline="0" dirty="0" smtClean="0"/>
          </a:p>
          <a:p>
            <a:r>
              <a:rPr lang="en-US" baseline="0" dirty="0" smtClean="0"/>
              <a:t>For all the results we generate three intermediate frames per I-frame time step. </a:t>
            </a:r>
          </a:p>
          <a:p>
            <a:endParaRPr lang="en-US" baseline="0" dirty="0" smtClean="0"/>
          </a:p>
          <a:p>
            <a:r>
              <a:rPr lang="en-US" baseline="0" dirty="0" smtClean="0"/>
              <a:t>Each B-frame requires around 3 milliseconds to generate for 720p resolution on a NVIDIA 8800 board, which is several generations behind. </a:t>
            </a:r>
          </a:p>
          <a:p>
            <a:endParaRPr lang="en-US" baseline="0" dirty="0" smtClean="0"/>
          </a:p>
          <a:p>
            <a:r>
              <a:rPr lang="en-US" baseline="0" dirty="0" smtClean="0"/>
              <a:t>I will first show some laboratory scenarios demonstrating different types of scenes. </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37</a:t>
            </a:fld>
            <a:endParaRPr lang="en-US"/>
          </a:p>
        </p:txBody>
      </p:sp>
    </p:spTree>
    <p:extLst>
      <p:ext uri="{BB962C8B-B14F-4D97-AF65-F5344CB8AC3E}">
        <p14:creationId xmlns:p14="http://schemas.microsoft.com/office/powerpoint/2010/main" val="4237285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fill bound scene with an expensive pixel </a:t>
            </a:r>
            <a:r>
              <a:rPr lang="en-US" baseline="0" dirty="0" err="1" smtClean="0"/>
              <a:t>shader</a:t>
            </a:r>
            <a:r>
              <a:rPr lang="en-US" baseline="0" dirty="0" smtClean="0"/>
              <a:t> applied on a crowd of walking characters. </a:t>
            </a:r>
          </a:p>
          <a:p>
            <a:endParaRPr lang="en-US" baseline="0" dirty="0" smtClean="0"/>
          </a:p>
          <a:p>
            <a:r>
              <a:rPr lang="en-US" baseline="0" dirty="0" smtClean="0"/>
              <a:t>(HIT)I am now showing the original scene running at a low </a:t>
            </a:r>
            <a:r>
              <a:rPr lang="en-US" baseline="0" dirty="0" err="1" smtClean="0"/>
              <a:t>framerate</a:t>
            </a:r>
            <a:r>
              <a:rPr lang="en-US" baseline="0" dirty="0" smtClean="0"/>
              <a:t>, and with our </a:t>
            </a:r>
            <a:r>
              <a:rPr lang="en-US" baseline="0" dirty="0" err="1" smtClean="0"/>
              <a:t>bireproj</a:t>
            </a:r>
            <a:r>
              <a:rPr lang="en-US" baseline="0" dirty="0" smtClean="0"/>
              <a:t> you can see the result closely matches the ground-truth reference. The seam in the middle is not noticeable.</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38</a:t>
            </a:fld>
            <a:endParaRPr lang="en-US"/>
          </a:p>
        </p:txBody>
      </p:sp>
    </p:spTree>
    <p:extLst>
      <p:ext uri="{BB962C8B-B14F-4D97-AF65-F5344CB8AC3E}">
        <p14:creationId xmlns:p14="http://schemas.microsoft.com/office/powerpoint/2010/main" val="3686058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Here’s a </a:t>
            </a:r>
            <a:r>
              <a:rPr lang="en-US" baseline="0" dirty="0" smtClean="0"/>
              <a:t>vertex-bound terrain scene with 1 million triangles. With </a:t>
            </a:r>
            <a:r>
              <a:rPr lang="en-US" baseline="0" dirty="0" err="1" smtClean="0"/>
              <a:t>Bireproj</a:t>
            </a:r>
            <a:r>
              <a:rPr lang="en-US" baseline="0" dirty="0" smtClean="0"/>
              <a:t>, the </a:t>
            </a:r>
            <a:r>
              <a:rPr lang="en-US" baseline="0" dirty="0" err="1" smtClean="0"/>
              <a:t>framerate</a:t>
            </a:r>
            <a:r>
              <a:rPr lang="en-US" baseline="0" dirty="0" smtClean="0"/>
              <a:t> is boosted by nearly 3 times. </a:t>
            </a:r>
            <a:endParaRPr lang="en-US" dirty="0" smtClean="0"/>
          </a:p>
          <a:p>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39</a:t>
            </a:fld>
            <a:endParaRPr lang="en-US"/>
          </a:p>
        </p:txBody>
      </p:sp>
    </p:spTree>
    <p:extLst>
      <p:ext uri="{BB962C8B-B14F-4D97-AF65-F5344CB8AC3E}">
        <p14:creationId xmlns:p14="http://schemas.microsoft.com/office/powerpoint/2010/main" val="488682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Here’s an example of multi-pass rendering effects, kind of in a </a:t>
            </a:r>
            <a:r>
              <a:rPr lang="en-US" baseline="0" dirty="0" smtClean="0"/>
              <a:t>deferred shading style. Again the speed-up factor is close to 3X. </a:t>
            </a:r>
            <a:endParaRPr lang="en-US" dirty="0" smtClean="0"/>
          </a:p>
          <a:p>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40</a:t>
            </a:fld>
            <a:endParaRPr lang="en-US"/>
          </a:p>
        </p:txBody>
      </p:sp>
    </p:spTree>
    <p:extLst>
      <p:ext uri="{BB962C8B-B14F-4D97-AF65-F5344CB8AC3E}">
        <p14:creationId xmlns:p14="http://schemas.microsoft.com/office/powerpoint/2010/main" val="156218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is based</a:t>
            </a:r>
            <a:r>
              <a:rPr lang="en-US" baseline="0" dirty="0" smtClean="0"/>
              <a:t> on two recent concurrent works. They both propose the idea of iterative </a:t>
            </a:r>
            <a:r>
              <a:rPr lang="en-US" baseline="0" dirty="0" err="1" smtClean="0"/>
              <a:t>reprojection</a:t>
            </a:r>
            <a:r>
              <a:rPr lang="en-US" baseline="0" dirty="0" smtClean="0"/>
              <a:t>, but focusing on different aspects. </a:t>
            </a:r>
          </a:p>
          <a:p>
            <a:endParaRPr lang="en-US" baseline="0" dirty="0" smtClean="0"/>
          </a:p>
          <a:p>
            <a:r>
              <a:rPr lang="en-US" baseline="0" dirty="0" smtClean="0"/>
              <a:t>The work by </a:t>
            </a:r>
            <a:r>
              <a:rPr lang="en-US" baseline="0" dirty="0" err="1" smtClean="0"/>
              <a:t>Huw</a:t>
            </a:r>
            <a:r>
              <a:rPr lang="en-US" baseline="0" dirty="0" smtClean="0"/>
              <a:t> and colleagues titled “Iterative Image Warping” focuses more on a theoretical analysis and a generalized robust image warping algorithm. </a:t>
            </a:r>
          </a:p>
          <a:p>
            <a:endParaRPr lang="en-US" baseline="0" dirty="0" smtClean="0"/>
          </a:p>
          <a:p>
            <a:r>
              <a:rPr lang="en-US" baseline="0" dirty="0" smtClean="0"/>
              <a:t>The one from me and colleagues titled “Image-space bidirectional Scene </a:t>
            </a:r>
            <a:r>
              <a:rPr lang="en-US" baseline="0" dirty="0" err="1" smtClean="0"/>
              <a:t>Reprojection</a:t>
            </a:r>
            <a:r>
              <a:rPr lang="en-US" baseline="0" dirty="0" smtClean="0"/>
              <a:t>” mainly discusses this </a:t>
            </a:r>
            <a:r>
              <a:rPr lang="en-US" baseline="0" dirty="0" err="1" smtClean="0"/>
              <a:t>reprojection</a:t>
            </a:r>
            <a:r>
              <a:rPr lang="en-US" baseline="0" dirty="0" smtClean="0"/>
              <a:t> algorithm in the context of frame interpolation.</a:t>
            </a:r>
          </a:p>
          <a:p>
            <a:endParaRPr lang="en-US" baseline="0" dirty="0" smtClean="0"/>
          </a:p>
          <a:p>
            <a:r>
              <a:rPr lang="en-US" baseline="0" dirty="0" smtClean="0"/>
              <a:t>In this talk we will cover the gist of both papers. Next </a:t>
            </a:r>
            <a:r>
              <a:rPr lang="en-US" baseline="0" dirty="0" err="1" smtClean="0"/>
              <a:t>Huw</a:t>
            </a:r>
            <a:r>
              <a:rPr lang="en-US" baseline="0" dirty="0" smtClean="0"/>
              <a:t> will give an introduction to the problem and discuss the main </a:t>
            </a:r>
            <a:r>
              <a:rPr lang="en-US" baseline="0" dirty="0" err="1" smtClean="0"/>
              <a:t>reprojection</a:t>
            </a:r>
            <a:r>
              <a:rPr lang="en-US" baseline="0" dirty="0" smtClean="0"/>
              <a:t> algorithm.</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a:t>
            </a:fld>
            <a:endParaRPr lang="en-US"/>
          </a:p>
        </p:txBody>
      </p:sp>
    </p:spTree>
    <p:extLst>
      <p:ext uri="{BB962C8B-B14F-4D97-AF65-F5344CB8AC3E}">
        <p14:creationId xmlns:p14="http://schemas.microsoft.com/office/powerpoint/2010/main" val="3493572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let’s take</a:t>
            </a:r>
            <a:r>
              <a:rPr lang="en-US" baseline="0" dirty="0" smtClean="0"/>
              <a:t> </a:t>
            </a:r>
            <a:r>
              <a:rPr lang="en-US" dirty="0" smtClean="0"/>
              <a:t>look at how </a:t>
            </a:r>
            <a:r>
              <a:rPr lang="en-US" dirty="0" err="1" smtClean="0"/>
              <a:t>bireproj</a:t>
            </a:r>
            <a:r>
              <a:rPr lang="en-US" baseline="0" dirty="0" smtClean="0"/>
              <a:t> improves the smoothness of dynamic lighting and shadows.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We compare single-directional </a:t>
            </a:r>
            <a:r>
              <a:rPr lang="en-US" baseline="0" dirty="0" err="1" smtClean="0"/>
              <a:t>reprojection</a:t>
            </a:r>
            <a:r>
              <a:rPr lang="en-US" baseline="0" dirty="0" smtClean="0"/>
              <a:t> on the left with </a:t>
            </a:r>
            <a:r>
              <a:rPr lang="en-US" baseline="0" dirty="0" err="1" smtClean="0"/>
              <a:t>bireproj</a:t>
            </a:r>
            <a:r>
              <a:rPr lang="en-US" baseline="0" dirty="0" smtClean="0"/>
              <a:t> on the right.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(HIT)The popping  artifacts of the moving shadow and specular highlights is significantly reduced using </a:t>
            </a:r>
            <a:r>
              <a:rPr lang="en-US" baseline="0" dirty="0" err="1" smtClean="0"/>
              <a:t>bireproj</a:t>
            </a:r>
            <a:r>
              <a:rPr lang="en-US" baseline="0" dirty="0" smtClean="0"/>
              <a:t>. </a:t>
            </a:r>
          </a:p>
          <a:p>
            <a:pPr marL="0" marR="0" indent="0" algn="l" defTabSz="73152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731520" rtl="0" eaLnBrk="1" fontAlgn="auto" latinLnBrk="0" hangingPunct="1">
              <a:lnSpc>
                <a:spcPct val="100000"/>
              </a:lnSpc>
              <a:spcBef>
                <a:spcPts val="0"/>
              </a:spcBef>
              <a:spcAft>
                <a:spcPts val="0"/>
              </a:spcAft>
              <a:buClrTx/>
              <a:buSzTx/>
              <a:buFontTx/>
              <a:buNone/>
              <a:tabLst/>
              <a:defRPr/>
            </a:pPr>
            <a:r>
              <a:rPr lang="en-US" baseline="0" dirty="0" smtClean="0"/>
              <a:t>We then compare </a:t>
            </a:r>
            <a:r>
              <a:rPr lang="en-US" baseline="0" dirty="0" err="1" smtClean="0"/>
              <a:t>bireproj</a:t>
            </a:r>
            <a:r>
              <a:rPr lang="en-US" baseline="0" dirty="0" smtClean="0"/>
              <a:t> with </a:t>
            </a:r>
            <a:r>
              <a:rPr lang="en-US" baseline="0" dirty="0" err="1" smtClean="0"/>
              <a:t>groundtruth</a:t>
            </a:r>
            <a:r>
              <a:rPr lang="en-US" baseline="0" dirty="0" smtClean="0"/>
              <a:t>.  You can see they are quite similar. </a:t>
            </a:r>
            <a:endParaRPr lang="en-US" dirty="0" smtClean="0"/>
          </a:p>
          <a:p>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41</a:t>
            </a:fld>
            <a:endParaRPr lang="en-US"/>
          </a:p>
        </p:txBody>
      </p:sp>
    </p:spTree>
    <p:extLst>
      <p:ext uri="{BB962C8B-B14F-4D97-AF65-F5344CB8AC3E}">
        <p14:creationId xmlns:p14="http://schemas.microsoft.com/office/powerpoint/2010/main" val="1313717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I’ll show </a:t>
            </a:r>
            <a:r>
              <a:rPr lang="en-US" dirty="0" err="1" smtClean="0"/>
              <a:t>B</a:t>
            </a:r>
            <a:r>
              <a:rPr lang="en-US" baseline="0" dirty="0" err="1" smtClean="0"/>
              <a:t>ireproj</a:t>
            </a:r>
            <a:r>
              <a:rPr lang="en-US" baseline="0" dirty="0" smtClean="0"/>
              <a:t> applied to the split/second game. </a:t>
            </a:r>
          </a:p>
          <a:p>
            <a:endParaRPr lang="en-US" baseline="0" dirty="0" smtClean="0"/>
          </a:p>
          <a:p>
            <a:r>
              <a:rPr lang="en-US" dirty="0" smtClean="0"/>
              <a:t>Due</a:t>
            </a:r>
            <a:r>
              <a:rPr lang="en-US" baseline="0" dirty="0" smtClean="0"/>
              <a:t> to some constraints, we are only able to work on an image set captured from the game, together with depth buffers and backward motion vector fields. The forward motion fields were generated using iterative </a:t>
            </a:r>
            <a:r>
              <a:rPr lang="en-US" baseline="0" dirty="0" err="1" smtClean="0"/>
              <a:t>reprojection</a:t>
            </a:r>
            <a:r>
              <a:rPr lang="en-US" baseline="0" dirty="0" smtClean="0"/>
              <a:t>, btw.</a:t>
            </a:r>
          </a:p>
          <a:p>
            <a:endParaRPr lang="en-US" baseline="0" dirty="0" smtClean="0"/>
          </a:p>
          <a:p>
            <a:r>
              <a:rPr lang="en-US" baseline="0" dirty="0" smtClean="0"/>
              <a:t>And due to data precision issue we couldn’t eliminate some of the artifacts. </a:t>
            </a:r>
          </a:p>
          <a:p>
            <a:endParaRPr lang="en-US" baseline="0" dirty="0" smtClean="0"/>
          </a:p>
          <a:p>
            <a:r>
              <a:rPr lang="en-US" baseline="0" dirty="0" smtClean="0"/>
              <a:t>So it’s kind of a stress test for </a:t>
            </a:r>
            <a:r>
              <a:rPr lang="en-US" baseline="0" dirty="0" err="1" smtClean="0"/>
              <a:t>Bireproj</a:t>
            </a:r>
            <a:r>
              <a:rPr lang="en-US" baseline="0" dirty="0" smtClean="0"/>
              <a:t>. It’s d</a:t>
            </a:r>
            <a:r>
              <a:rPr lang="en-US" dirty="0" smtClean="0"/>
              <a:t>efinitely not our best results, but it’s good to see</a:t>
            </a:r>
            <a:r>
              <a:rPr lang="en-US" baseline="0" dirty="0" smtClean="0"/>
              <a:t> both the benefits and the limitations in a game.</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42</a:t>
            </a:fld>
            <a:endParaRPr lang="en-US"/>
          </a:p>
        </p:txBody>
      </p:sp>
    </p:spTree>
    <p:extLst>
      <p:ext uri="{BB962C8B-B14F-4D97-AF65-F5344CB8AC3E}">
        <p14:creationId xmlns:p14="http://schemas.microsoft.com/office/powerpoint/2010/main" val="2378717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frames</a:t>
            </a:r>
            <a:r>
              <a:rPr lang="en-US" baseline="0" dirty="0" smtClean="0"/>
              <a:t> are </a:t>
            </a:r>
            <a:r>
              <a:rPr lang="en-US" baseline="0" dirty="0" err="1" smtClean="0"/>
              <a:t>upsampled</a:t>
            </a:r>
            <a:r>
              <a:rPr lang="en-US" baseline="0" dirty="0" smtClean="0"/>
              <a:t> from 30 </a:t>
            </a:r>
            <a:r>
              <a:rPr lang="en-US" baseline="0" dirty="0" err="1" smtClean="0"/>
              <a:t>herz</a:t>
            </a:r>
            <a:r>
              <a:rPr lang="en-US" baseline="0" dirty="0" smtClean="0"/>
              <a:t> to 120 </a:t>
            </a:r>
            <a:r>
              <a:rPr lang="en-US" baseline="0" dirty="0" err="1" smtClean="0"/>
              <a:t>herz</a:t>
            </a:r>
            <a:r>
              <a:rPr lang="en-US" baseline="0" dirty="0" smtClean="0"/>
              <a:t>, and I’m playing it in 4 times slow motion. </a:t>
            </a:r>
          </a:p>
          <a:p>
            <a:endParaRPr lang="en-US" baseline="0" dirty="0" smtClean="0"/>
          </a:p>
          <a:p>
            <a:r>
              <a:rPr lang="en-US" baseline="0" dirty="0" smtClean="0"/>
              <a:t>The first artifact to notice is the flickering shadow under the car. This particular region cannot be interpolated because it is occluded by the car in the previous I-frame. So that region only gets the result from the next I-frame. </a:t>
            </a:r>
          </a:p>
          <a:p>
            <a:endParaRPr lang="en-US" baseline="0" dirty="0" smtClean="0"/>
          </a:p>
          <a:p>
            <a:r>
              <a:rPr lang="en-US" baseline="0" dirty="0" smtClean="0"/>
              <a:t>The best strategy is to separate this image-space shadow component layer and add it after frame interpolation, but we didn’t have access to this layer. </a:t>
            </a:r>
          </a:p>
          <a:p>
            <a:endParaRPr lang="en-US" baseline="0" dirty="0" smtClean="0"/>
          </a:p>
          <a:p>
            <a:r>
              <a:rPr lang="en-US" baseline="0" dirty="0" smtClean="0"/>
              <a:t>And there are some visibility error around thin object boundaries. Some of them were caused by the fact that we had an imprecise depth buffer, so depth comparison was not always reliable.</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43</a:t>
            </a:fld>
            <a:endParaRPr lang="en-US"/>
          </a:p>
        </p:txBody>
      </p:sp>
    </p:spTree>
    <p:extLst>
      <p:ext uri="{BB962C8B-B14F-4D97-AF65-F5344CB8AC3E}">
        <p14:creationId xmlns:p14="http://schemas.microsoft.com/office/powerpoint/2010/main" val="614290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a:t>
            </a:r>
            <a:r>
              <a:rPr lang="en-US" baseline="0" dirty="0" smtClean="0"/>
              <a:t> showing one of the clear advantages. The pattern on the ground suffers from temporal aliasing in the original one, and it’s removed in our result. </a:t>
            </a:r>
          </a:p>
          <a:p>
            <a:endParaRPr lang="en-US" baseline="0" dirty="0" smtClean="0"/>
          </a:p>
          <a:p>
            <a:r>
              <a:rPr lang="en-US" baseline="0" dirty="0" smtClean="0"/>
              <a:t>If this is updated at 120Hz or even higher, the eye could better track these patterns and it will look more realistic. </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44</a:t>
            </a:fld>
            <a:endParaRPr lang="en-US"/>
          </a:p>
        </p:txBody>
      </p:sp>
    </p:spTree>
    <p:extLst>
      <p:ext uri="{BB962C8B-B14F-4D97-AF65-F5344CB8AC3E}">
        <p14:creationId xmlns:p14="http://schemas.microsoft.com/office/powerpoint/2010/main" val="2219853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looking at it in the game, let me summarize the limitations of our approach. </a:t>
            </a:r>
          </a:p>
          <a:p>
            <a:endParaRPr lang="en-US" baseline="0" dirty="0" smtClean="0"/>
          </a:p>
          <a:p>
            <a:r>
              <a:rPr lang="en-US" baseline="0" dirty="0" smtClean="0"/>
              <a:t>The first one is that dynamic shading interpolation does not work when the pixel is visible in only one of the I-frames. As I sad, the solution is to separate the layer and render it after frame interpolation. </a:t>
            </a:r>
          </a:p>
          <a:p>
            <a:endParaRPr lang="en-US" baseline="0" dirty="0" smtClean="0"/>
          </a:p>
          <a:p>
            <a:r>
              <a:rPr lang="en-US" baseline="0" dirty="0" smtClean="0"/>
              <a:t>Another one is that fast moving thin geometry may miss proper initialization. The good thing is that we can apply the robust initialization technique described in </a:t>
            </a:r>
            <a:r>
              <a:rPr lang="en-US" baseline="0" dirty="0" err="1" smtClean="0"/>
              <a:t>Huw’s</a:t>
            </a:r>
            <a:r>
              <a:rPr lang="en-US" baseline="0" dirty="0" smtClean="0"/>
              <a:t> paper so that every pixel is guaranteed to be properly initialized. </a:t>
            </a:r>
          </a:p>
          <a:p>
            <a:endParaRPr lang="en-US" baseline="0" dirty="0" smtClean="0"/>
          </a:p>
          <a:p>
            <a:r>
              <a:rPr lang="en-US" baseline="0" dirty="0" smtClean="0"/>
              <a:t>Finally, </a:t>
            </a:r>
            <a:r>
              <a:rPr lang="en-US" baseline="0" dirty="0" err="1" smtClean="0"/>
              <a:t>Bireproj</a:t>
            </a:r>
            <a:r>
              <a:rPr lang="en-US" baseline="0" dirty="0" smtClean="0"/>
              <a:t> introduce a positional lag for less than 1 </a:t>
            </a:r>
            <a:r>
              <a:rPr lang="en-US" baseline="0" dirty="0" err="1" smtClean="0"/>
              <a:t>timestep</a:t>
            </a:r>
            <a:r>
              <a:rPr lang="en-US" baseline="0" dirty="0" smtClean="0"/>
              <a:t>. This might be critical to some games, but the good thing is that the response delay is almost zero, which means any motion input will be seen in the intermediated frames almost without additional lag. </a:t>
            </a:r>
          </a:p>
        </p:txBody>
      </p:sp>
      <p:sp>
        <p:nvSpPr>
          <p:cNvPr id="4" name="Slide Number Placeholder 3"/>
          <p:cNvSpPr>
            <a:spLocks noGrp="1"/>
          </p:cNvSpPr>
          <p:nvPr>
            <p:ph type="sldNum" sz="quarter" idx="10"/>
          </p:nvPr>
        </p:nvSpPr>
        <p:spPr/>
        <p:txBody>
          <a:bodyPr/>
          <a:lstStyle/>
          <a:p>
            <a:fld id="{F2657ACE-DAD7-4C8A-9710-B682123BC8C0}" type="slidenum">
              <a:rPr lang="en-US" smtClean="0"/>
              <a:t>45</a:t>
            </a:fld>
            <a:endParaRPr lang="en-US"/>
          </a:p>
        </p:txBody>
      </p:sp>
    </p:spTree>
    <p:extLst>
      <p:ext uri="{BB962C8B-B14F-4D97-AF65-F5344CB8AC3E}">
        <p14:creationId xmlns:p14="http://schemas.microsoft.com/office/powerpoint/2010/main" val="4193072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summarize the talk</a:t>
            </a:r>
            <a:r>
              <a:rPr lang="en-US" dirty="0" smtClean="0"/>
              <a:t>, we have introduced some tools </a:t>
            </a:r>
            <a:r>
              <a:rPr lang="en-US" baseline="0" dirty="0" smtClean="0"/>
              <a:t>to improve the performance of rendering pipelines using pixel </a:t>
            </a:r>
            <a:r>
              <a:rPr lang="en-US" baseline="0" dirty="0" err="1" smtClean="0"/>
              <a:t>reprojection</a:t>
            </a:r>
            <a:r>
              <a:rPr lang="en-US" dirty="0" smtClean="0"/>
              <a:t>.</a:t>
            </a:r>
            <a:r>
              <a:rPr lang="en-US" baseline="0" dirty="0" smtClean="0"/>
              <a:t>  </a:t>
            </a:r>
          </a:p>
          <a:p>
            <a:endParaRPr lang="en-US" baseline="0" dirty="0" smtClean="0"/>
          </a:p>
          <a:p>
            <a:r>
              <a:rPr lang="en-US" baseline="0" dirty="0" smtClean="0"/>
              <a:t>T</a:t>
            </a:r>
            <a:r>
              <a:rPr lang="en-US" dirty="0" smtClean="0"/>
              <a:t>he i</a:t>
            </a:r>
            <a:r>
              <a:rPr lang="en-US" baseline="0" dirty="0" smtClean="0"/>
              <a:t>terative </a:t>
            </a:r>
            <a:r>
              <a:rPr lang="en-US" baseline="0" dirty="0" err="1" smtClean="0"/>
              <a:t>reprojection</a:t>
            </a:r>
            <a:r>
              <a:rPr lang="en-US" baseline="0" dirty="0" smtClean="0"/>
              <a:t> technique is purely image-based and the performance independent of scene complexity. The basic algorithm </a:t>
            </a:r>
            <a:r>
              <a:rPr lang="en-US" baseline="0" dirty="0" err="1" smtClean="0"/>
              <a:t>reprojects</a:t>
            </a:r>
            <a:r>
              <a:rPr lang="en-US" baseline="0" dirty="0" smtClean="0"/>
              <a:t> a whole 720p screen in less than 1 millisecond on PS3. And the result is precise when proper initialization is given. </a:t>
            </a:r>
          </a:p>
          <a:p>
            <a:endParaRPr lang="en-US" baseline="0" dirty="0" smtClean="0"/>
          </a:p>
          <a:p>
            <a:r>
              <a:rPr lang="en-US" baseline="0" dirty="0" smtClean="0"/>
              <a:t>Then with the help of bidirectional </a:t>
            </a:r>
            <a:r>
              <a:rPr lang="en-US" baseline="0" dirty="0" err="1" smtClean="0"/>
              <a:t>reprojection</a:t>
            </a:r>
            <a:r>
              <a:rPr lang="en-US" baseline="0" dirty="0" smtClean="0"/>
              <a:t>, </a:t>
            </a:r>
            <a:r>
              <a:rPr lang="en-US" baseline="0" dirty="0" err="1" smtClean="0"/>
              <a:t>disocclusion</a:t>
            </a:r>
            <a:r>
              <a:rPr lang="en-US" baseline="0" dirty="0" smtClean="0"/>
              <a:t> can be eliminated in most cases, and we can generate multiple intermediate frames almost for free. </a:t>
            </a:r>
          </a:p>
          <a:p>
            <a:endParaRPr lang="en-US" baseline="0" dirty="0" smtClean="0"/>
          </a:p>
          <a:p>
            <a:r>
              <a:rPr lang="en-US" baseline="0" dirty="0" smtClean="0"/>
              <a:t>In the intermediate frames, dynamic shading are also interpolated to provide a smooth visual appearance.</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46</a:t>
            </a:fld>
            <a:endParaRPr lang="en-US"/>
          </a:p>
        </p:txBody>
      </p:sp>
    </p:spTree>
    <p:extLst>
      <p:ext uri="{BB962C8B-B14F-4D97-AF65-F5344CB8AC3E}">
        <p14:creationId xmlns:p14="http://schemas.microsoft.com/office/powerpoint/2010/main" val="1270011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lot of details that we omitted in this talk due to time constraints. </a:t>
            </a:r>
          </a:p>
          <a:p>
            <a:endParaRPr lang="en-US" baseline="0" dirty="0" smtClean="0"/>
          </a:p>
          <a:p>
            <a:r>
              <a:rPr lang="en-US" baseline="0" dirty="0" smtClean="0"/>
              <a:t>The EG 2012 paper contains details such as …  </a:t>
            </a:r>
          </a:p>
          <a:p>
            <a:endParaRPr lang="en-US" baseline="0" dirty="0" smtClean="0"/>
          </a:p>
          <a:p>
            <a:r>
              <a:rPr lang="en-US" baseline="0" dirty="0" smtClean="0"/>
              <a:t>the SIGGRPAPH Asia 2011 paper contains some details about </a:t>
            </a:r>
            <a:r>
              <a:rPr lang="en-US" baseline="0" dirty="0" err="1" smtClean="0"/>
              <a:t>Bireproj</a:t>
            </a:r>
            <a:r>
              <a:rPr lang="en-US" baseline="0" dirty="0" smtClean="0"/>
              <a:t>, such as a variant using traditional geometry-based </a:t>
            </a:r>
            <a:r>
              <a:rPr lang="en-US" baseline="0" dirty="0" err="1" smtClean="0"/>
              <a:t>reprojection</a:t>
            </a:r>
            <a:r>
              <a:rPr lang="en-US" baseline="0" dirty="0" smtClean="0"/>
              <a:t>, the interoperability between the two approaches, and a thorough lag analysis. </a:t>
            </a:r>
            <a:endParaRPr lang="en-US"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47</a:t>
            </a:fld>
            <a:endParaRPr lang="en-US"/>
          </a:p>
        </p:txBody>
      </p:sp>
    </p:spTree>
    <p:extLst>
      <p:ext uri="{BB962C8B-B14F-4D97-AF65-F5344CB8AC3E}">
        <p14:creationId xmlns:p14="http://schemas.microsoft.com/office/powerpoint/2010/main" val="2439387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end of our talk, and</a:t>
            </a:r>
            <a:r>
              <a:rPr lang="en-US" baseline="0" dirty="0" smtClean="0"/>
              <a:t> we are happy to take any questions.</a:t>
            </a:r>
            <a:endParaRPr lang="en-US" dirty="0"/>
          </a:p>
        </p:txBody>
      </p:sp>
      <p:sp>
        <p:nvSpPr>
          <p:cNvPr id="4" name="Slide Number Placeholder 3"/>
          <p:cNvSpPr>
            <a:spLocks noGrp="1"/>
          </p:cNvSpPr>
          <p:nvPr>
            <p:ph type="sldNum" sz="quarter" idx="10"/>
          </p:nvPr>
        </p:nvSpPr>
        <p:spPr/>
        <p:txBody>
          <a:bodyPr/>
          <a:lstStyle/>
          <a:p>
            <a:fld id="{F2657ACE-DAD7-4C8A-9710-B682123BC8C0}" type="slidenum">
              <a:rPr lang="en-US" smtClean="0"/>
              <a:t>48</a:t>
            </a:fld>
            <a:endParaRPr lang="en-US"/>
          </a:p>
        </p:txBody>
      </p:sp>
    </p:spTree>
    <p:extLst>
      <p:ext uri="{BB962C8B-B14F-4D97-AF65-F5344CB8AC3E}">
        <p14:creationId xmlns:p14="http://schemas.microsoft.com/office/powerpoint/2010/main" val="49950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de-CH" baseline="0" dirty="0" smtClean="0"/>
              <a:t>Hi everyone. So real-time rendering is incredibly resource intensive, in both memory and computation. This image is from </a:t>
            </a:r>
            <a:r>
              <a:rPr lang="de-CH" dirty="0" smtClean="0"/>
              <a:t>Split/Second, a racing</a:t>
            </a:r>
            <a:r>
              <a:rPr lang="de-CH" baseline="0" dirty="0" smtClean="0"/>
              <a:t> game released by Black Rock Studio.  The Xbox and PS3 versions of this game ran at 30fps, which is much lower than we would have liked. We get strong strobing artifacts that must be addressed with motion blur, and its difficult for the player to read the motion of the game and to track objects. Unfortunately, we couldnt have achieved the same graphical quality at a higher framerate such as 60fps, within the project’s time and budget.</a:t>
            </a:r>
          </a:p>
          <a:p>
            <a:endParaRPr lang="de-CH"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5</a:t>
            </a:fld>
            <a:endParaRPr lang="en-US"/>
          </a:p>
        </p:txBody>
      </p:sp>
    </p:spTree>
    <p:extLst>
      <p:ext uri="{BB962C8B-B14F-4D97-AF65-F5344CB8AC3E}">
        <p14:creationId xmlns:p14="http://schemas.microsoft.com/office/powerpoint/2010/main" val="105454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aseline="0" dirty="0" smtClean="0"/>
              <a:t>Why is that? Well, current graphics pipelines do not scale well in the number of frames. All projection, rasterization and lighting simulation is repeated more or less from scratch for every frame, with little reuse of rendering results across frames. On the other hand, nearby frames of an animation are highly similar. So a lot of computation is repeated even if the differences between frames are negligible. We propose a solution that can use rendering results from one or more frames to synthesize new frames, and that maps efficiently to current rendering architectures.</a:t>
            </a:r>
          </a:p>
          <a:p>
            <a:endParaRPr lang="de-CH" baseline="0"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6</a:t>
            </a:fld>
            <a:endParaRPr lang="en-US"/>
          </a:p>
        </p:txBody>
      </p:sp>
    </p:spTree>
    <p:extLst>
      <p:ext uri="{BB962C8B-B14F-4D97-AF65-F5344CB8AC3E}">
        <p14:creationId xmlns:p14="http://schemas.microsoft.com/office/powerpoint/2010/main" val="105454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So broadly speaking</a:t>
            </a:r>
            <a:r>
              <a:rPr lang="de-CH" baseline="0" dirty="0" smtClean="0"/>
              <a:t>, </a:t>
            </a:r>
            <a:r>
              <a:rPr lang="de-CH" dirty="0" smtClean="0"/>
              <a:t>we propose</a:t>
            </a:r>
            <a:r>
              <a:rPr lang="de-CH" baseline="0" dirty="0" smtClean="0"/>
              <a:t> to take the rendered 30Hz frame on the top row, and insert interpolated or extrapolated inbetween frames.</a:t>
            </a:r>
          </a:p>
          <a:p>
            <a:endParaRPr lang="de-CH" dirty="0" smtClean="0"/>
          </a:p>
          <a:p>
            <a:r>
              <a:rPr lang="de-CH" dirty="0" smtClean="0"/>
              <a:t>These new frames are synthesized by transferring shading from rendered frames.</a:t>
            </a:r>
          </a:p>
        </p:txBody>
      </p:sp>
      <p:sp>
        <p:nvSpPr>
          <p:cNvPr id="4" name="Slide Number Placeholder 3"/>
          <p:cNvSpPr>
            <a:spLocks noGrp="1"/>
          </p:cNvSpPr>
          <p:nvPr>
            <p:ph type="sldNum" sz="quarter" idx="10"/>
          </p:nvPr>
        </p:nvSpPr>
        <p:spPr/>
        <p:txBody>
          <a:bodyPr/>
          <a:lstStyle/>
          <a:p>
            <a:fld id="{F2657ACE-DAD7-4C8A-9710-B682123BC8C0}" type="slidenum">
              <a:rPr lang="en-US" smtClean="0"/>
              <a:t>7</a:t>
            </a:fld>
            <a:endParaRPr lang="en-US"/>
          </a:p>
        </p:txBody>
      </p:sp>
    </p:spTree>
    <p:extLst>
      <p:ext uri="{BB962C8B-B14F-4D97-AF65-F5344CB8AC3E}">
        <p14:creationId xmlns:p14="http://schemas.microsoft.com/office/powerpoint/2010/main" val="245906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CH" dirty="0" smtClean="0"/>
              <a:t>This has</a:t>
            </a:r>
            <a:r>
              <a:rPr lang="de-CH" baseline="0" dirty="0" smtClean="0"/>
              <a:t> been studied in the past, and I’ll give a really quick overview here, please see the papers for a detailed comparison.</a:t>
            </a:r>
            <a:endParaRPr lang="de-CH" dirty="0" smtClean="0"/>
          </a:p>
          <a:p>
            <a:pPr marL="228600" indent="-228600">
              <a:buAutoNum type="arabicPeriod"/>
            </a:pPr>
            <a:endParaRPr lang="de-CH" dirty="0" smtClean="0"/>
          </a:p>
          <a:p>
            <a:pPr marL="228600" indent="-228600">
              <a:buAutoNum type="arabicPeriod"/>
            </a:pPr>
            <a:r>
              <a:rPr lang="de-CH" dirty="0" smtClean="0"/>
              <a:t>Requires scene geometry</a:t>
            </a:r>
            <a:r>
              <a:rPr lang="de-CH" baseline="0" dirty="0" smtClean="0"/>
              <a:t> to be processed</a:t>
            </a:r>
          </a:p>
          <a:p>
            <a:pPr marL="228600" indent="-228600">
              <a:buAutoNum type="arabicPeriod"/>
            </a:pPr>
            <a:r>
              <a:rPr lang="de-CH" baseline="0" dirty="0" smtClean="0"/>
              <a:t>Uses per-pixel triangulation or splats. Faster but still heavy workload</a:t>
            </a:r>
          </a:p>
          <a:p>
            <a:pPr marL="228600" indent="-228600">
              <a:buAutoNum type="arabicPeriod"/>
            </a:pPr>
            <a:r>
              <a:rPr lang="de-CH" dirty="0" smtClean="0"/>
              <a:t>Theres a couple</a:t>
            </a:r>
            <a:r>
              <a:rPr lang="de-CH" baseline="0" dirty="0" smtClean="0"/>
              <a:t> of recent approaches that </a:t>
            </a:r>
            <a:r>
              <a:rPr lang="de-CH" dirty="0" smtClean="0"/>
              <a:t>approximate</a:t>
            </a:r>
            <a:r>
              <a:rPr lang="de-CH" baseline="0" dirty="0" smtClean="0"/>
              <a:t> the reprojection in space or time. I’m referring to these as approximations because they don’t attempt to perform an accurate reprojection. We provide more comparison in our paper.</a:t>
            </a:r>
            <a:endParaRPr lang="de-CH" dirty="0" smtClean="0"/>
          </a:p>
          <a:p>
            <a:pPr marL="228600" indent="-228600">
              <a:buAutoNum type="arabicPeriod"/>
            </a:pPr>
            <a:r>
              <a:rPr lang="de-CH" dirty="0" smtClean="0"/>
              <a:t>Ours [also an approximation, but closer]</a:t>
            </a:r>
          </a:p>
          <a:p>
            <a:pPr marL="228600" indent="-228600">
              <a:buAutoNum type="arabicPeriod"/>
            </a:pPr>
            <a:endParaRPr lang="de-CH" dirty="0" smtClean="0"/>
          </a:p>
        </p:txBody>
      </p:sp>
      <p:sp>
        <p:nvSpPr>
          <p:cNvPr id="4" name="Slide Number Placeholder 3"/>
          <p:cNvSpPr>
            <a:spLocks noGrp="1"/>
          </p:cNvSpPr>
          <p:nvPr>
            <p:ph type="sldNum" sz="quarter" idx="10"/>
          </p:nvPr>
        </p:nvSpPr>
        <p:spPr/>
        <p:txBody>
          <a:bodyPr/>
          <a:lstStyle/>
          <a:p>
            <a:fld id="{F2657ACE-DAD7-4C8A-9710-B682123BC8C0}" type="slidenum">
              <a:rPr lang="en-US" smtClean="0"/>
              <a:t>8</a:t>
            </a:fld>
            <a:endParaRPr lang="en-US"/>
          </a:p>
        </p:txBody>
      </p:sp>
    </p:spTree>
    <p:extLst>
      <p:ext uri="{BB962C8B-B14F-4D97-AF65-F5344CB8AC3E}">
        <p14:creationId xmlns:p14="http://schemas.microsoft.com/office/powerpoint/2010/main" val="2459065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I’ll now introduce iterative reprojection,</a:t>
            </a:r>
            <a:r>
              <a:rPr lang="de-CH" baseline="0" dirty="0" smtClean="0"/>
              <a:t> the algorithm we use to efficiently transfer shading results across frames.</a:t>
            </a:r>
            <a:endParaRPr lang="en-AU" dirty="0"/>
          </a:p>
        </p:txBody>
      </p:sp>
      <p:sp>
        <p:nvSpPr>
          <p:cNvPr id="4" name="Slide Number Placeholder 3"/>
          <p:cNvSpPr>
            <a:spLocks noGrp="1"/>
          </p:cNvSpPr>
          <p:nvPr>
            <p:ph type="sldNum" sz="quarter" idx="10"/>
          </p:nvPr>
        </p:nvSpPr>
        <p:spPr/>
        <p:txBody>
          <a:bodyPr/>
          <a:lstStyle/>
          <a:p>
            <a:fld id="{F2657ACE-DAD7-4C8A-9710-B682123BC8C0}" type="slidenum">
              <a:rPr lang="en-US" smtClean="0"/>
              <a:t>9</a:t>
            </a:fld>
            <a:endParaRPr lang="en-US"/>
          </a:p>
        </p:txBody>
      </p:sp>
    </p:spTree>
    <p:extLst>
      <p:ext uri="{BB962C8B-B14F-4D97-AF65-F5344CB8AC3E}">
        <p14:creationId xmlns:p14="http://schemas.microsoft.com/office/powerpoint/2010/main" val="3479496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4_Header.jpg"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4_Header.jpg"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2_End.jpg"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640" y="533400"/>
            <a:ext cx="6217920" cy="882015"/>
          </a:xfrm>
        </p:spPr>
        <p:txBody>
          <a:bodyPr>
            <a:normAutofit/>
          </a:bodyPr>
          <a:lstStyle>
            <a:lvl1pPr>
              <a:defRPr sz="2900">
                <a:effectLst>
                  <a:outerShdw blurRad="38100" dist="38100" dir="2700000" algn="tl">
                    <a:srgbClr val="000000">
                      <a:alpha val="43137"/>
                    </a:srgbClr>
                  </a:outerShdw>
                </a:effectLst>
                <a:latin typeface="Arial Bold" pitchFamily="34" charset="0"/>
                <a:cs typeface="Arial Bold"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97280" y="1691640"/>
            <a:ext cx="5120640" cy="1051560"/>
          </a:xfrm>
        </p:spPr>
        <p:txBody>
          <a:bodyPr/>
          <a:lstStyle>
            <a:lvl1pPr marL="0" indent="0" algn="ctr">
              <a:buNone/>
              <a:defRPr baseline="0">
                <a:solidFill>
                  <a:schemeClr val="tx1">
                    <a:tint val="75000"/>
                  </a:schemeClr>
                </a:solidFill>
                <a:effectLst>
                  <a:outerShdw blurRad="38100" dist="38100" dir="2700000" algn="tl">
                    <a:srgbClr val="000000">
                      <a:alpha val="24000"/>
                    </a:srgbClr>
                  </a:outerShdw>
                </a:effectLst>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dirty="0" smtClean="0"/>
              <a:t>Click to edit style</a:t>
            </a:r>
            <a:endParaRPr lang="en-US" dirty="0"/>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
        <p:nvSpPr>
          <p:cNvPr id="7" name="Rectangle 6"/>
          <p:cNvSpPr/>
          <p:nvPr userDrawn="1"/>
        </p:nvSpPr>
        <p:spPr>
          <a:xfrm>
            <a:off x="0" y="0"/>
            <a:ext cx="7315200" cy="4114800"/>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5" name="Picture 11" descr="D:\temp\siggraph201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86400" y="3642918"/>
            <a:ext cx="1720850" cy="440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Advances in Real-Time Rendering in 3D Graphics and Games </a:t>
            </a:r>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164783"/>
            <a:ext cx="1645920" cy="35109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760" y="164783"/>
            <a:ext cx="4815840" cy="35109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Advances in Real-Time Rendering in 3D Graphics and Games </a:t>
            </a:r>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0" y="0"/>
            <a:ext cx="7315200" cy="411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P_04_Header.jpg" descr="/Volumes/eGo/S2012/PowerPoint:Keynote/S2012 PPT:KEY/PP_Files/PP_04_Header.jpg"/>
          <p:cNvPicPr>
            <a:picLocks noChangeAspect="1"/>
          </p:cNvPicPr>
          <p:nvPr userDrawn="1"/>
        </p:nvPicPr>
        <p:blipFill>
          <a:blip r:embed="rId2" r:link="rId3" cstate="print"/>
          <a:stretch>
            <a:fillRect/>
          </a:stretch>
        </p:blipFill>
        <p:spPr>
          <a:xfrm>
            <a:off x="0" y="0"/>
            <a:ext cx="7315200" cy="582930"/>
          </a:xfrm>
          <a:prstGeom prst="rect">
            <a:avLst/>
          </a:prstGeom>
        </p:spPr>
      </p:pic>
      <p:sp>
        <p:nvSpPr>
          <p:cNvPr id="8" name="Text Box 10"/>
          <p:cNvSpPr txBox="1">
            <a:spLocks noChangeArrowheads="1"/>
          </p:cNvSpPr>
          <p:nvPr userDrawn="1"/>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a:solidFill>
                  <a:schemeClr val="bg2"/>
                </a:solidFill>
                <a:effectLst>
                  <a:outerShdw blurRad="50800" dist="38100" dir="2700000" algn="tl" rotWithShape="0">
                    <a:schemeClr val="accent4">
                      <a:alpha val="43000"/>
                    </a:schemeClr>
                  </a:outerShdw>
                </a:effectLst>
                <a:latin typeface="Arial Bold" charset="0"/>
              </a:rPr>
              <a:t>Edit this text to create a Heading</a:t>
            </a:r>
          </a:p>
        </p:txBody>
      </p:sp>
      <p:sp>
        <p:nvSpPr>
          <p:cNvPr id="9" name="Rectangle 3"/>
          <p:cNvSpPr>
            <a:spLocks noGrp="1" noChangeArrowheads="1"/>
          </p:cNvSpPr>
          <p:nvPr>
            <p:ph type="body" idx="1"/>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solidFill>
                  <a:schemeClr val="tx1"/>
                </a:solidFill>
                <a:effectLst/>
                <a:ea typeface="ＭＳ Ｐゴシック" pitchFamily="-112" charset="-128"/>
              </a:rPr>
              <a:t>This subtitle is 20 points </a:t>
            </a:r>
          </a:p>
          <a:p>
            <a:pPr eaLnBrk="1" hangingPunct="1">
              <a:spcBef>
                <a:spcPts val="200"/>
              </a:spcBef>
              <a:spcAft>
                <a:spcPts val="200"/>
              </a:spcAft>
              <a:buClr>
                <a:schemeClr val="accent6"/>
              </a:buClr>
              <a:buFont typeface="Wingdings" pitchFamily="-112" charset="2"/>
              <a:buChar char="§"/>
              <a:defRPr/>
            </a:pPr>
            <a:r>
              <a:rPr lang="en-US" sz="2000" dirty="0" smtClean="0">
                <a:solidFill>
                  <a:schemeClr val="tx1"/>
                </a:solidFill>
                <a:effectLst/>
                <a:ea typeface="ＭＳ Ｐゴシック" pitchFamily="-112" charset="-128"/>
              </a:rPr>
              <a:t>Bullets are blue</a:t>
            </a:r>
          </a:p>
          <a:p>
            <a:pPr eaLnBrk="1" hangingPunct="1">
              <a:spcBef>
                <a:spcPts val="200"/>
              </a:spcBef>
              <a:spcAft>
                <a:spcPts val="200"/>
              </a:spcAft>
              <a:buClr>
                <a:schemeClr val="accent6"/>
              </a:buClr>
              <a:buFont typeface="Wingdings" pitchFamily="-112" charset="2"/>
              <a:buChar char="§"/>
              <a:defRPr/>
            </a:pPr>
            <a:r>
              <a:rPr lang="en-US" sz="2000" dirty="0" smtClean="0">
                <a:solidFill>
                  <a:schemeClr val="tx1"/>
                </a:solidFill>
                <a:effectLst/>
                <a:ea typeface="ＭＳ Ｐゴシック" pitchFamily="-112" charset="-128"/>
              </a:rPr>
              <a:t>They have 110% line spacing, 2 points before &amp; after</a:t>
            </a:r>
          </a:p>
          <a:p>
            <a:pPr eaLnBrk="1" hangingPunct="1">
              <a:spcBef>
                <a:spcPts val="200"/>
              </a:spcBef>
              <a:spcAft>
                <a:spcPts val="200"/>
              </a:spcAft>
              <a:buClr>
                <a:schemeClr val="accent6"/>
              </a:buClr>
              <a:buFont typeface="Wingdings" pitchFamily="-112" charset="2"/>
              <a:buChar char="§"/>
              <a:defRPr/>
            </a:pPr>
            <a:r>
              <a:rPr lang="en-US" sz="2000" dirty="0" smtClean="0">
                <a:solidFill>
                  <a:schemeClr val="tx1"/>
                </a:solidFill>
                <a:effectLst/>
                <a:ea typeface="ＭＳ Ｐゴシック" pitchFamily="-112" charset="-128"/>
              </a:rPr>
              <a:t>Longer bullets in the form of a paragraph are harder to read if there is insufficient line spacing. This is the maximum recommended number of lines per slide (seven).</a:t>
            </a:r>
          </a:p>
          <a:p>
            <a:pPr lvl="1" eaLnBrk="1" hangingPunct="1">
              <a:buClr>
                <a:schemeClr val="accent6"/>
              </a:buClr>
              <a:buFont typeface="Wingdings" pitchFamily="-112" charset="2"/>
              <a:buChar char="§"/>
              <a:defRPr/>
            </a:pPr>
            <a:r>
              <a:rPr lang="en-US" sz="1700" dirty="0" smtClean="0">
                <a:solidFill>
                  <a:schemeClr val="tx1"/>
                </a:solidFill>
                <a:effectLst/>
                <a:ea typeface="ＭＳ Ｐゴシック" pitchFamily="-112" charset="-128"/>
              </a:rPr>
              <a:t>Sub bullets look like this</a:t>
            </a:r>
            <a:endParaRPr lang="en-US" sz="1800" dirty="0" smtClean="0">
              <a:solidFill>
                <a:schemeClr val="tx1"/>
              </a:solidFill>
              <a:effectLst>
                <a:outerShdw blurRad="38100" dist="38100" dir="2700000" algn="tl">
                  <a:srgbClr val="C0C0C0"/>
                </a:outerShdw>
              </a:effectLst>
              <a:ea typeface="ＭＳ Ｐゴシック" pitchFamily="-112" charset="-128"/>
            </a:endParaRPr>
          </a:p>
        </p:txBody>
      </p:sp>
      <p:sp>
        <p:nvSpPr>
          <p:cNvPr id="7" name="TextBox 6"/>
          <p:cNvSpPr txBox="1"/>
          <p:nvPr userDrawn="1"/>
        </p:nvSpPr>
        <p:spPr>
          <a:xfrm>
            <a:off x="1219200" y="3886200"/>
            <a:ext cx="5181600" cy="261610"/>
          </a:xfrm>
          <a:prstGeom prst="rect">
            <a:avLst/>
          </a:prstGeom>
          <a:noFill/>
        </p:spPr>
        <p:txBody>
          <a:bodyPr wrap="square" rtlCol="0">
            <a:spAutoFit/>
          </a:bodyPr>
          <a:lstStyle/>
          <a:p>
            <a:pPr algn="ctr"/>
            <a:r>
              <a:rPr lang="en-US" sz="1100" b="0" dirty="0" smtClean="0">
                <a:effectLst>
                  <a:outerShdw blurRad="38100" dist="38100" dir="2700000" algn="tl">
                    <a:srgbClr val="000000">
                      <a:alpha val="43137"/>
                    </a:srgbClr>
                  </a:outerShdw>
                </a:effectLst>
                <a:latin typeface="Centaur" pitchFamily="18" charset="0"/>
              </a:rPr>
              <a:t>Advances in Real-Time Rendering</a:t>
            </a:r>
            <a:r>
              <a:rPr lang="en-US" sz="1100" b="0" baseline="0" dirty="0" smtClean="0">
                <a:effectLst>
                  <a:outerShdw blurRad="38100" dist="38100" dir="2700000" algn="tl">
                    <a:srgbClr val="000000">
                      <a:alpha val="43137"/>
                    </a:srgbClr>
                  </a:outerShdw>
                </a:effectLst>
                <a:latin typeface="Centaur" pitchFamily="18" charset="0"/>
              </a:rPr>
              <a:t> in 3D Graphics and Games </a:t>
            </a:r>
            <a:endParaRPr lang="en-US" sz="1100" b="0" dirty="0">
              <a:effectLst>
                <a:outerShdw blurRad="38100" dist="38100" dir="2700000" algn="tl">
                  <a:srgbClr val="000000">
                    <a:alpha val="43137"/>
                  </a:srgbClr>
                </a:outerShdw>
              </a:effectLst>
              <a:latin typeface="Centaur" pitchFamily="18" charset="0"/>
            </a:endParaRPr>
          </a:p>
        </p:txBody>
      </p:sp>
    </p:spTree>
    <p:extLst>
      <p:ext uri="{BB962C8B-B14F-4D97-AF65-F5344CB8AC3E}">
        <p14:creationId xmlns:p14="http://schemas.microsoft.com/office/powerpoint/2010/main" val="2001433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762000"/>
            <a:ext cx="6583680" cy="2913699"/>
          </a:xfrm>
        </p:spPr>
        <p:txBody>
          <a:bodyPr>
            <a:normAutofit/>
          </a:bodyPr>
          <a:lstStyle>
            <a:lvl1pPr>
              <a:buClr>
                <a:schemeClr val="accent6">
                  <a:lumMod val="75000"/>
                </a:schemeClr>
              </a:buClr>
              <a:buFont typeface="Wingdings" pitchFamily="2" charset="2"/>
              <a:buChar char="§"/>
              <a:defRPr sz="2000">
                <a:solidFill>
                  <a:schemeClr val="tx1">
                    <a:lumMod val="75000"/>
                    <a:lumOff val="25000"/>
                  </a:schemeClr>
                </a:solidFill>
                <a:effectLst>
                  <a:outerShdw blurRad="38100" dir="2700000" algn="tl" rotWithShape="0">
                    <a:prstClr val="black">
                      <a:alpha val="40000"/>
                    </a:prstClr>
                  </a:outerShdw>
                </a:effectLst>
              </a:defRPr>
            </a:lvl1pPr>
            <a:lvl2pPr marL="515938" indent="-228600">
              <a:buClr>
                <a:schemeClr val="accent6">
                  <a:lumMod val="75000"/>
                </a:schemeClr>
              </a:buClr>
              <a:buFont typeface="Wingdings" pitchFamily="2" charset="2"/>
              <a:buChar char="§"/>
              <a:defRPr sz="1800">
                <a:solidFill>
                  <a:schemeClr val="tx1">
                    <a:lumMod val="75000"/>
                    <a:lumOff val="25000"/>
                  </a:schemeClr>
                </a:solidFill>
                <a:effectLst>
                  <a:outerShdw blurRad="38100" dir="2700000" algn="tl" rotWithShape="0">
                    <a:prstClr val="black">
                      <a:alpha val="40000"/>
                    </a:prstClr>
                  </a:outerShdw>
                </a:effectLst>
              </a:defRPr>
            </a:lvl2pPr>
            <a:lvl3pPr marL="798513" indent="-182563">
              <a:buClr>
                <a:schemeClr val="accent6">
                  <a:lumMod val="75000"/>
                </a:schemeClr>
              </a:buClr>
              <a:buFont typeface="Wingdings" pitchFamily="2" charset="2"/>
              <a:buChar char="§"/>
              <a:defRPr sz="1600">
                <a:solidFill>
                  <a:schemeClr val="tx1">
                    <a:lumMod val="75000"/>
                    <a:lumOff val="25000"/>
                  </a:schemeClr>
                </a:solidFill>
                <a:effectLst>
                  <a:outerShdw blurRad="38100" dir="2700000" algn="tl" rotWithShape="0">
                    <a:prstClr val="black">
                      <a:alpha val="40000"/>
                    </a:prstClr>
                  </a:outerShdw>
                </a:effectLst>
              </a:defRPr>
            </a:lvl3pPr>
            <a:lvl4pPr marL="1146175" indent="-182563">
              <a:buClr>
                <a:schemeClr val="accent6">
                  <a:lumMod val="75000"/>
                </a:schemeClr>
              </a:buClr>
              <a:buFont typeface="Wingdings" pitchFamily="2" charset="2"/>
              <a:buChar char="§"/>
              <a:defRPr sz="1200">
                <a:solidFill>
                  <a:schemeClr val="tx1">
                    <a:lumMod val="75000"/>
                    <a:lumOff val="25000"/>
                  </a:schemeClr>
                </a:solidFill>
                <a:effectLst>
                  <a:outerShdw blurRad="38100" dir="2700000" algn="tl" rotWithShape="0">
                    <a:prstClr val="black">
                      <a:alpha val="40000"/>
                    </a:prstClr>
                  </a:outerShdw>
                </a:effectLst>
              </a:defRPr>
            </a:lvl4pPr>
            <a:lvl5pPr marL="1485900" indent="-182563">
              <a:buClr>
                <a:schemeClr val="accent6">
                  <a:lumMod val="75000"/>
                </a:schemeClr>
              </a:buClr>
              <a:buFont typeface="Wingdings" pitchFamily="2" charset="2"/>
              <a:buChar char="§"/>
              <a:defRPr sz="1200">
                <a:solidFill>
                  <a:schemeClr val="tx1">
                    <a:lumMod val="75000"/>
                    <a:lumOff val="25000"/>
                  </a:schemeClr>
                </a:solidFill>
                <a:effectLst>
                  <a:outerShdw blurRad="38100" dir="2700000" algn="tl" rotWithShape="0">
                    <a:prstClr val="black">
                      <a:alpha val="40000"/>
                    </a:prst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2057400" y="3813811"/>
            <a:ext cx="3276600" cy="219075"/>
          </a:xfrm>
        </p:spPr>
        <p:txBody>
          <a:bodyPr/>
          <a:lstStyle>
            <a:lvl1pPr>
              <a:defRPr sz="1000">
                <a:effectLst>
                  <a:outerShdw blurRad="25400" dist="12700" dir="2700000" algn="tl">
                    <a:srgbClr val="000000">
                      <a:alpha val="26000"/>
                    </a:srgbClr>
                  </a:outerShdw>
                </a:effectLst>
              </a:defRPr>
            </a:lvl1pPr>
          </a:lstStyle>
          <a:p>
            <a:r>
              <a:rPr lang="en-US" dirty="0" smtClean="0">
                <a:latin typeface="Centaur" pitchFamily="18" charset="0"/>
              </a:rPr>
              <a:t>Advances in Real-Time Rendering in 3D Graphics and Games </a:t>
            </a:r>
            <a:endParaRPr lang="en-US" dirty="0">
              <a:latin typeface="Centaur" pitchFamily="18" charset="0"/>
            </a:endParaRPr>
          </a:p>
        </p:txBody>
      </p:sp>
      <p:sp>
        <p:nvSpPr>
          <p:cNvPr id="6" name="Slide Number Placeholder 5"/>
          <p:cNvSpPr>
            <a:spLocks noGrp="1"/>
          </p:cNvSpPr>
          <p:nvPr>
            <p:ph type="sldNum" sz="quarter" idx="12"/>
          </p:nvPr>
        </p:nvSpPr>
        <p:spPr>
          <a:xfrm>
            <a:off x="6781800" y="3813811"/>
            <a:ext cx="472440" cy="219075"/>
          </a:xfrm>
        </p:spPr>
        <p:txBody>
          <a:bodyPr/>
          <a:lstStyle/>
          <a:p>
            <a:fld id="{04A3A10D-7D5E-4932-A76F-CD1632FD3D96}" type="slidenum">
              <a:rPr lang="en-US" smtClean="0"/>
              <a:pPr/>
              <a:t>‹#›</a:t>
            </a:fld>
            <a:endParaRPr lang="en-US"/>
          </a:p>
        </p:txBody>
      </p:sp>
      <p:sp>
        <p:nvSpPr>
          <p:cNvPr id="8" name="Rectangle 7"/>
          <p:cNvSpPr/>
          <p:nvPr userDrawn="1"/>
        </p:nvSpPr>
        <p:spPr>
          <a:xfrm>
            <a:off x="0" y="0"/>
            <a:ext cx="7315200" cy="4114800"/>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P_04_Header.jpg" descr="/Volumes/eGo/S2012/PowerPoint:Keynote/S2012 PPT:KEY/PP_Files/PP_04_Header.jpg"/>
          <p:cNvPicPr>
            <a:picLocks noChangeAspect="1"/>
          </p:cNvPicPr>
          <p:nvPr userDrawn="1"/>
        </p:nvPicPr>
        <p:blipFill>
          <a:blip r:embed="rId2" r:link="rId3" cstate="print"/>
          <a:stretch>
            <a:fillRect/>
          </a:stretch>
        </p:blipFill>
        <p:spPr>
          <a:xfrm>
            <a:off x="0" y="0"/>
            <a:ext cx="7315200" cy="582930"/>
          </a:xfrm>
          <a:prstGeom prst="rect">
            <a:avLst/>
          </a:prstGeom>
        </p:spPr>
      </p:pic>
      <p:sp>
        <p:nvSpPr>
          <p:cNvPr id="2" name="Title 1"/>
          <p:cNvSpPr>
            <a:spLocks noGrp="1"/>
          </p:cNvSpPr>
          <p:nvPr>
            <p:ph type="title"/>
          </p:nvPr>
        </p:nvSpPr>
        <p:spPr>
          <a:xfrm>
            <a:off x="304800" y="0"/>
            <a:ext cx="6583680" cy="609600"/>
          </a:xfrm>
        </p:spPr>
        <p:txBody>
          <a:bodyPr/>
          <a:lstStyle>
            <a:lvl1pPr algn="l">
              <a:defRPr lang="en-US" sz="2000" b="1" kern="1200" smtClean="0">
                <a:solidFill>
                  <a:schemeClr val="tx1"/>
                </a:solidFill>
                <a:effectLst>
                  <a:outerShdw blurRad="76200" dist="25400" dir="2700000" algn="tl" rotWithShape="0">
                    <a:schemeClr val="bg1">
                      <a:alpha val="40000"/>
                    </a:schemeClr>
                  </a:outerShdw>
                </a:effectLst>
                <a:latin typeface="Arial Bold" charset="0"/>
                <a:ea typeface="ＭＳ Ｐゴシック" charset="0"/>
                <a:cs typeface="ＭＳ Ｐゴシック"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2644141"/>
            <a:ext cx="6217920" cy="817245"/>
          </a:xfrm>
        </p:spPr>
        <p:txBody>
          <a:bodyPr anchor="t"/>
          <a:lstStyle>
            <a:lvl1pPr algn="l">
              <a:defRPr sz="3200" b="1" cap="all"/>
            </a:lvl1pPr>
          </a:lstStyle>
          <a:p>
            <a:r>
              <a:rPr lang="en-US" smtClean="0"/>
              <a:t>Click to edit Master title style</a:t>
            </a:r>
            <a:endParaRPr lang="en-US"/>
          </a:p>
        </p:txBody>
      </p:sp>
      <p:sp>
        <p:nvSpPr>
          <p:cNvPr id="3" name="Text Placeholder 2"/>
          <p:cNvSpPr>
            <a:spLocks noGrp="1"/>
          </p:cNvSpPr>
          <p:nvPr>
            <p:ph type="body" idx="1"/>
          </p:nvPr>
        </p:nvSpPr>
        <p:spPr>
          <a:xfrm>
            <a:off x="577850" y="1744028"/>
            <a:ext cx="6217920" cy="900112"/>
          </a:xfrm>
        </p:spPr>
        <p:txBody>
          <a:bodyPr anchor="b"/>
          <a:lstStyle>
            <a:lvl1pPr marL="0" indent="0">
              <a:buNone/>
              <a:defRPr sz="1600">
                <a:solidFill>
                  <a:schemeClr val="tx1">
                    <a:tint val="75000"/>
                  </a:schemeClr>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Advances in Real-Time Rendering in 3D Graphics and Games </a:t>
            </a:r>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P_02_End.jpg" descr="/Volumes/eGo/S2012/PowerPoint:Keynote/S2012 PPT:KEY/PP_Files/PP_02_End.jpg"/>
          <p:cNvPicPr>
            <a:picLocks noChangeAspect="1"/>
          </p:cNvPicPr>
          <p:nvPr userDrawn="1"/>
        </p:nvPicPr>
        <p:blipFill>
          <a:blip r:embed="rId2" r:link="rId3" cstate="print"/>
          <a:stretch>
            <a:fillRect/>
          </a:stretch>
        </p:blipFill>
        <p:spPr>
          <a:xfrm>
            <a:off x="0" y="0"/>
            <a:ext cx="7315200" cy="41148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Advances in Real-Time Rendering in 3D Graphics and Games </a:t>
            </a:r>
            <a:endParaRPr lang="en-US"/>
          </a:p>
        </p:txBody>
      </p:sp>
      <p:sp>
        <p:nvSpPr>
          <p:cNvPr id="5" name="Slide Number Placeholder 4"/>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960121"/>
            <a:ext cx="3230880" cy="271557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18560" y="960121"/>
            <a:ext cx="3230880" cy="271557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Advances in Real-Time Rendering in 3D Graphics and Games </a:t>
            </a:r>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5760" y="921068"/>
            <a:ext cx="3232150" cy="383858"/>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365760" y="1304925"/>
            <a:ext cx="3232150" cy="237077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16021" y="921068"/>
            <a:ext cx="3233420" cy="383858"/>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3716021" y="1304925"/>
            <a:ext cx="3233420" cy="237077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Advances in Real-Time Rendering in 3D Graphics and Games </a:t>
            </a:r>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Advances in Real-Time Rendering in 3D Graphics and Games </a:t>
            </a:r>
            <a:endParaRPr lang="en-US"/>
          </a:p>
        </p:txBody>
      </p:sp>
      <p:sp>
        <p:nvSpPr>
          <p:cNvPr id="4" name="Slide Number Placeholder 3"/>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163830"/>
            <a:ext cx="2406650" cy="697230"/>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2860040" y="163831"/>
            <a:ext cx="4089400" cy="3511868"/>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65761" y="861061"/>
            <a:ext cx="2406650" cy="2814638"/>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Advances in Real-Time Rendering in 3D Graphics and Games </a:t>
            </a:r>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2880360"/>
            <a:ext cx="4389120" cy="340043"/>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433830" y="367665"/>
            <a:ext cx="4389120" cy="2468880"/>
          </a:xfrm>
        </p:spPr>
        <p:txBody>
          <a:bodyPr/>
          <a:lstStyle>
            <a:lvl1pPr marL="0" indent="0">
              <a:buNone/>
              <a:defRPr sz="2600"/>
            </a:lvl1pPr>
            <a:lvl2pPr marL="365760" indent="0">
              <a:buNone/>
              <a:defRPr sz="2200"/>
            </a:lvl2pPr>
            <a:lvl3pPr marL="731520" indent="0">
              <a:buNone/>
              <a:defRPr sz="190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smtClean="0"/>
              <a:t>Click icon to add picture</a:t>
            </a:r>
            <a:endParaRPr lang="en-US"/>
          </a:p>
        </p:txBody>
      </p:sp>
      <p:sp>
        <p:nvSpPr>
          <p:cNvPr id="4" name="Text Placeholder 3"/>
          <p:cNvSpPr>
            <a:spLocks noGrp="1"/>
          </p:cNvSpPr>
          <p:nvPr>
            <p:ph type="body" sz="half" idx="2"/>
          </p:nvPr>
        </p:nvSpPr>
        <p:spPr>
          <a:xfrm>
            <a:off x="1433830" y="3220403"/>
            <a:ext cx="4389120" cy="482918"/>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Advances in Real-Time Rendering in 3D Graphics and Games </a:t>
            </a:r>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164782"/>
            <a:ext cx="6583680" cy="685800"/>
          </a:xfrm>
          <a:prstGeom prst="rect">
            <a:avLst/>
          </a:prstGeom>
        </p:spPr>
        <p:txBody>
          <a:bodyPr vert="horz" lIns="73152" tIns="36576" rIns="73152" bIns="36576"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 y="960121"/>
            <a:ext cx="6583680" cy="2715578"/>
          </a:xfrm>
          <a:prstGeom prst="rect">
            <a:avLst/>
          </a:prstGeom>
        </p:spPr>
        <p:txBody>
          <a:bodyPr vert="horz" lIns="73152" tIns="36576" rIns="73152" bIns="365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5760" y="3813811"/>
            <a:ext cx="1706880" cy="219075"/>
          </a:xfrm>
          <a:prstGeom prst="rect">
            <a:avLst/>
          </a:prstGeom>
        </p:spPr>
        <p:txBody>
          <a:bodyPr vert="horz" lIns="73152" tIns="36576" rIns="73152" bIns="36576" rtlCol="0" anchor="ctr"/>
          <a:lstStyle>
            <a:lvl1pPr algn="l">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499360" y="3813811"/>
            <a:ext cx="2316480" cy="219075"/>
          </a:xfrm>
          <a:prstGeom prst="rect">
            <a:avLst/>
          </a:prstGeom>
        </p:spPr>
        <p:txBody>
          <a:bodyPr vert="horz" lIns="73152" tIns="36576" rIns="73152" bIns="36576" rtlCol="0" anchor="ctr"/>
          <a:lstStyle>
            <a:lvl1pPr algn="ctr">
              <a:defRPr sz="1000">
                <a:solidFill>
                  <a:schemeClr val="tx1">
                    <a:tint val="75000"/>
                  </a:schemeClr>
                </a:solidFill>
              </a:defRPr>
            </a:lvl1pPr>
          </a:lstStyle>
          <a:p>
            <a:r>
              <a:rPr lang="en-US" smtClean="0"/>
              <a:t>Advances in Real-Time Rendering in 3D Graphics and Games </a:t>
            </a:r>
            <a:endParaRPr lang="en-US" dirty="0"/>
          </a:p>
        </p:txBody>
      </p:sp>
      <p:sp>
        <p:nvSpPr>
          <p:cNvPr id="6" name="Slide Number Placeholder 5"/>
          <p:cNvSpPr>
            <a:spLocks noGrp="1"/>
          </p:cNvSpPr>
          <p:nvPr>
            <p:ph type="sldNum" sz="quarter" idx="4"/>
          </p:nvPr>
        </p:nvSpPr>
        <p:spPr>
          <a:xfrm>
            <a:off x="5242560" y="3813811"/>
            <a:ext cx="1706880" cy="219075"/>
          </a:xfrm>
          <a:prstGeom prst="rect">
            <a:avLst/>
          </a:prstGeom>
        </p:spPr>
        <p:txBody>
          <a:bodyPr vert="horz" lIns="73152" tIns="36576" rIns="73152" bIns="36576" rtlCol="0" anchor="ctr"/>
          <a:lstStyle>
            <a:lvl1pPr algn="r">
              <a:defRPr sz="1000">
                <a:solidFill>
                  <a:schemeClr val="tx1">
                    <a:tint val="75000"/>
                  </a:schemeClr>
                </a:solidFill>
              </a:defRPr>
            </a:lvl1pPr>
          </a:lstStyle>
          <a:p>
            <a:fld id="{04A3A10D-7D5E-4932-A76F-CD1632FD3D9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ctr" defTabSz="731520" rtl="0" eaLnBrk="1" latinLnBrk="0" hangingPunct="1">
        <a:spcBef>
          <a:spcPct val="0"/>
        </a:spcBef>
        <a:buNone/>
        <a:defRPr sz="3500" kern="1200">
          <a:solidFill>
            <a:schemeClr val="tx1"/>
          </a:solidFill>
          <a:latin typeface="+mj-lt"/>
          <a:ea typeface="+mj-ea"/>
          <a:cs typeface="+mj-cs"/>
        </a:defRPr>
      </a:lvl1pPr>
    </p:titleStyle>
    <p:bodyStyle>
      <a:lvl1pPr marL="274320" indent="-274320" algn="l" defTabSz="73152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4360" indent="-228600" algn="l" defTabSz="73152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914400" indent="-182880" algn="l" defTabSz="731520"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file://localhost/Volumes/eGo/S2012/PowerPoint:Keynote/S2012%20PPT:KEY/PP_Files/PP_01_Main.jp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30.png"/><Relationship Id="rId5" Type="http://schemas.openxmlformats.org/officeDocument/2006/relationships/image" Target="../media/image200.png"/><Relationship Id="rId10" Type="http://schemas.openxmlformats.org/officeDocument/2006/relationships/image" Target="../media/image29.png"/><Relationship Id="rId4" Type="http://schemas.openxmlformats.org/officeDocument/2006/relationships/image" Target="../media/image22.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tsclient\D\Presentation\SIG12_AdvRTR_Slides_Lei\bireproj_video_for_sig12\3060comp_slow.wmv" TargetMode="External"/><Relationship Id="rId1" Type="http://schemas.microsoft.com/office/2007/relationships/media" Target="file:///\\tsclient\D\Presentation\SIG12_AdvRTR_Slides_Lei\bireproj_video_for_sig12\3060comp_slow.wmv" TargetMode="External"/><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1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400.png"/><Relationship Id="rId7" Type="http://schemas.openxmlformats.org/officeDocument/2006/relationships/image" Target="../media/image240.png"/><Relationship Id="rId2" Type="http://schemas.openxmlformats.org/officeDocument/2006/relationships/notesSlide" Target="../notesSlides/notesSlide25.xml"/><Relationship Id="rId1" Type="http://schemas.openxmlformats.org/officeDocument/2006/relationships/slideLayout" Target="../slideLayouts/slideLayout2.xml"/><Relationship Id="rId10" Type="http://schemas.openxmlformats.org/officeDocument/2006/relationships/image" Target="../media/image260.png"/><Relationship Id="rId9" Type="http://schemas.openxmlformats.org/officeDocument/2006/relationships/image" Target="../media/image23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tsclient\D\Presentation\SIG12_AdvRTR_Slides_Lei\bireproj_video_for_sig12\Walking_imagebased.wmv" TargetMode="External"/><Relationship Id="rId1" Type="http://schemas.microsoft.com/office/2007/relationships/media" Target="file:///\\tsclient\D\Presentation\SIG12_AdvRTR_Slides_Lei\bireproj_video_for_sig12\Walking_imagebased.wmv" TargetMode="External"/><Relationship Id="rId5" Type="http://schemas.openxmlformats.org/officeDocument/2006/relationships/image" Target="../media/image57.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Data\Presentation\SIG2012\bireproj_video_for_sig12\Terrain_imagebased.wmv" TargetMode="External"/><Relationship Id="rId1" Type="http://schemas.microsoft.com/office/2007/relationships/media" Target="file:///C:\UserData\Presentation\SIG2012\bireproj_video_for_sig12\Terrain_imagebased.wmv" TargetMode="External"/><Relationship Id="rId5" Type="http://schemas.openxmlformats.org/officeDocument/2006/relationships/image" Target="../media/image59.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Data\Presentation\SIG2012\bireproj_video_for_sig12\Head_imagebased.wmv" TargetMode="External"/><Relationship Id="rId1" Type="http://schemas.microsoft.com/office/2007/relationships/media" Target="file:///C:\UserData\Presentation\SIG2012\bireproj_video_for_sig12\Head_imagebased.wmv" TargetMode="External"/><Relationship Id="rId5" Type="http://schemas.openxmlformats.org/officeDocument/2006/relationships/image" Target="../media/image60.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Data\Presentation\SIG2012\bireproj_video_for_sig12\Blendcomp_bireproj.wmv" TargetMode="External"/><Relationship Id="rId1" Type="http://schemas.microsoft.com/office/2007/relationships/media" Target="file:///C:\UserData\Presentation\SIG2012\bireproj_video_for_sig12\Blendcomp_bireproj.wmv" TargetMode="External"/><Relationship Id="rId5" Type="http://schemas.openxmlformats.org/officeDocument/2006/relationships/image" Target="../media/image61.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Data\Presentation\SIG2012\bireproj_video_for_sig12\SS_Bireproj_1.mp4" TargetMode="External"/><Relationship Id="rId1" Type="http://schemas.microsoft.com/office/2007/relationships/media" Target="file:///C:\UserData\Presentation\SIG2012\bireproj_video_for_sig12\SS_Bireproj_1.mp4" TargetMode="External"/><Relationship Id="rId5" Type="http://schemas.openxmlformats.org/officeDocument/2006/relationships/image" Target="../media/image62.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tsclient\D\Presentation\SIG12_AdvRTR_Slides_Lei\bireproj_video_for_sig12\SS_Bireproj_2.mp4" TargetMode="External"/><Relationship Id="rId1" Type="http://schemas.microsoft.com/office/2007/relationships/media" Target="file:///\\tsclient\D\Presentation\SIG12_AdvRTR_Slides_Lei\bireproj_video_for_sig12\SS_Bireproj_2.mp4" TargetMode="External"/><Relationship Id="rId5" Type="http://schemas.openxmlformats.org/officeDocument/2006/relationships/image" Target="../media/image63.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_01_Main.jpg" descr="/Volumes/eGo/S2012/PowerPoint:Keynote/S2012 PPT:KEY/PP_Files/PP_01_Main.jpg"/>
          <p:cNvPicPr>
            <a:picLocks noChangeAspect="1"/>
          </p:cNvPicPr>
          <p:nvPr/>
        </p:nvPicPr>
        <p:blipFill>
          <a:blip r:embed="rId3" r:link="rId4" cstate="print"/>
          <a:stretch>
            <a:fillRect/>
          </a:stretch>
        </p:blipFill>
        <p:spPr>
          <a:xfrm>
            <a:off x="0" y="0"/>
            <a:ext cx="73152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2691581" y="2370314"/>
            <a:ext cx="2115741" cy="1046917"/>
          </a:xfrm>
          <a:prstGeom prst="rect">
            <a:avLst/>
          </a:prstGeom>
          <a:solidFill>
            <a:schemeClr val="bg1"/>
          </a:solidFill>
          <a:ln w="28575" cap="flat" cmpd="sng" algn="ctr">
            <a:solidFill>
              <a:srgbClr val="EAEAEA"/>
            </a:solidFill>
            <a:prstDash val="lg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9600" b="1" dirty="0" smtClean="0">
                <a:solidFill>
                  <a:schemeClr val="bg1">
                    <a:lumMod val="85000"/>
                  </a:schemeClr>
                </a:solidFill>
                <a:latin typeface="Arial" charset="0"/>
                <a:ea typeface="ＭＳ Ｐゴシック" charset="-128"/>
              </a:rPr>
              <a:t>?</a:t>
            </a:r>
            <a:endParaRPr kumimoji="0" lang="en-AU" sz="9600" b="1" i="0" u="none" strike="noStrike" cap="none" normalizeH="0" baseline="0" dirty="0" smtClean="0">
              <a:ln>
                <a:noFill/>
              </a:ln>
              <a:solidFill>
                <a:schemeClr val="bg1">
                  <a:lumMod val="85000"/>
                </a:schemeClr>
              </a:solidFill>
              <a:effectLst/>
              <a:latin typeface="Arial" charset="0"/>
              <a:ea typeface="ＭＳ Ｐゴシック" charset="-128"/>
            </a:endParaRPr>
          </a:p>
        </p:txBody>
      </p:sp>
      <p:pic>
        <p:nvPicPr>
          <p:cNvPr id="17" name="Picture 2" descr="C:\Users\huw\Documents\IIW\doc\eurographics12\presentation\images\screens\temporal_reprojection_pre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1580" y="789346"/>
            <a:ext cx="2118849" cy="11918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10</a:t>
            </a:fld>
            <a:endParaRPr lang="en-US"/>
          </a:p>
        </p:txBody>
      </p:sp>
      <p:sp>
        <p:nvSpPr>
          <p:cNvPr id="5" name="Title 4"/>
          <p:cNvSpPr>
            <a:spLocks noGrp="1"/>
          </p:cNvSpPr>
          <p:nvPr>
            <p:ph type="title"/>
          </p:nvPr>
        </p:nvSpPr>
        <p:spPr/>
        <p:txBody>
          <a:bodyPr/>
          <a:lstStyle/>
          <a:p>
            <a:r>
              <a:rPr lang="de-CH" dirty="0"/>
              <a:t>Iterative </a:t>
            </a:r>
            <a:r>
              <a:rPr lang="de-CH" dirty="0" smtClean="0"/>
              <a:t>reprojection</a:t>
            </a:r>
            <a:endParaRPr lang="en-AU" dirty="0"/>
          </a:p>
        </p:txBody>
      </p:sp>
      <mc:AlternateContent xmlns:mc="http://schemas.openxmlformats.org/markup-compatibility/2006" xmlns:a14="http://schemas.microsoft.com/office/drawing/2010/main">
        <mc:Choice Requires="a14">
          <p:sp>
            <p:nvSpPr>
              <p:cNvPr id="11" name="TextBox 10"/>
              <p:cNvSpPr txBox="1"/>
              <p:nvPr/>
            </p:nvSpPr>
            <p:spPr>
              <a:xfrm>
                <a:off x="1984468" y="3376653"/>
                <a:ext cx="3501932" cy="412301"/>
              </a:xfrm>
              <a:prstGeom prst="rect">
                <a:avLst/>
              </a:prstGeom>
              <a:noFill/>
            </p:spPr>
            <p:txBody>
              <a:bodyPr wrap="none" rtlCol="0">
                <a:noAutofit/>
              </a:bodyPr>
              <a:lstStyle/>
              <a:p>
                <a:pPr/>
                <a14:m>
                  <m:oMathPara xmlns:m="http://schemas.openxmlformats.org/officeDocument/2006/math">
                    <m:oMathParaPr>
                      <m:jc m:val="centerGroup"/>
                    </m:oMathParaPr>
                    <m:oMath xmlns:m="http://schemas.openxmlformats.org/officeDocument/2006/math">
                      <m:sSub>
                        <m:sSubPr>
                          <m:ctrlPr>
                            <a:rPr lang="en-AU" sz="2200" i="1" smtClean="0">
                              <a:solidFill>
                                <a:schemeClr val="tx1">
                                  <a:lumMod val="75000"/>
                                  <a:lumOff val="25000"/>
                                </a:schemeClr>
                              </a:solidFill>
                              <a:latin typeface="Cambria Math"/>
                            </a:rPr>
                          </m:ctrlPr>
                        </m:sSubPr>
                        <m:e>
                          <m:r>
                            <a:rPr lang="de-CH" sz="2200" b="0" i="1" smtClean="0">
                              <a:solidFill>
                                <a:schemeClr val="tx1">
                                  <a:lumMod val="75000"/>
                                  <a:lumOff val="25000"/>
                                </a:schemeClr>
                              </a:solidFill>
                              <a:latin typeface="Cambria Math"/>
                            </a:rPr>
                            <m:t>𝑝</m:t>
                          </m:r>
                        </m:e>
                        <m:sub>
                          <m:r>
                            <a:rPr lang="de-CH" sz="2200" b="0" i="1" smtClean="0">
                              <a:solidFill>
                                <a:schemeClr val="tx1">
                                  <a:lumMod val="75000"/>
                                  <a:lumOff val="25000"/>
                                </a:schemeClr>
                              </a:solidFill>
                              <a:latin typeface="Cambria Math"/>
                            </a:rPr>
                            <m:t>𝑡𝑔𝑡</m:t>
                          </m:r>
                        </m:sub>
                      </m:sSub>
                      <m:r>
                        <a:rPr lang="de-CH" sz="2200" b="0" i="1" smtClean="0">
                          <a:solidFill>
                            <a:schemeClr val="tx1">
                              <a:lumMod val="75000"/>
                              <a:lumOff val="25000"/>
                            </a:schemeClr>
                          </a:solidFill>
                          <a:latin typeface="Cambria Math"/>
                        </a:rPr>
                        <m:t>=</m:t>
                      </m:r>
                      <m:sSub>
                        <m:sSubPr>
                          <m:ctrlPr>
                            <a:rPr lang="en-AU" sz="2200" i="1">
                              <a:solidFill>
                                <a:schemeClr val="tx1">
                                  <a:lumMod val="75000"/>
                                  <a:lumOff val="25000"/>
                                </a:schemeClr>
                              </a:solidFill>
                              <a:latin typeface="Cambria Math"/>
                            </a:rPr>
                          </m:ctrlPr>
                        </m:sSubPr>
                        <m:e>
                          <m:r>
                            <a:rPr lang="de-CH" sz="2200" b="0" i="1" smtClean="0">
                              <a:solidFill>
                                <a:schemeClr val="tx1">
                                  <a:lumMod val="75000"/>
                                  <a:lumOff val="25000"/>
                                </a:schemeClr>
                              </a:solidFill>
                              <a:latin typeface="Cambria Math"/>
                            </a:rPr>
                            <m:t>𝑝</m:t>
                          </m:r>
                        </m:e>
                        <m:sub>
                          <m:r>
                            <a:rPr lang="de-CH" sz="2200" b="0" i="1" smtClean="0">
                              <a:solidFill>
                                <a:schemeClr val="tx1">
                                  <a:lumMod val="75000"/>
                                  <a:lumOff val="25000"/>
                                </a:schemeClr>
                              </a:solidFill>
                              <a:latin typeface="Cambria Math"/>
                            </a:rPr>
                            <m:t>𝑠𝑟𝑐</m:t>
                          </m:r>
                        </m:sub>
                      </m:sSub>
                      <m:r>
                        <a:rPr lang="de-CH" sz="2200" b="0" i="1" smtClean="0">
                          <a:solidFill>
                            <a:schemeClr val="tx1">
                              <a:lumMod val="75000"/>
                              <a:lumOff val="25000"/>
                            </a:schemeClr>
                          </a:solidFill>
                          <a:latin typeface="Cambria Math"/>
                        </a:rPr>
                        <m:t>+</m:t>
                      </m:r>
                      <m:r>
                        <a:rPr lang="de-CH" sz="2200" b="0" i="1" smtClean="0">
                          <a:solidFill>
                            <a:schemeClr val="tx1">
                              <a:lumMod val="75000"/>
                              <a:lumOff val="25000"/>
                            </a:schemeClr>
                          </a:solidFill>
                          <a:latin typeface="Cambria Math"/>
                        </a:rPr>
                        <m:t>𝑉</m:t>
                      </m:r>
                      <m:r>
                        <a:rPr lang="de-CH" sz="2200" b="0" i="1" smtClean="0">
                          <a:solidFill>
                            <a:schemeClr val="tx1">
                              <a:lumMod val="75000"/>
                              <a:lumOff val="25000"/>
                            </a:schemeClr>
                          </a:solidFill>
                          <a:latin typeface="Cambria Math"/>
                        </a:rPr>
                        <m:t>(</m:t>
                      </m:r>
                      <m:sSub>
                        <m:sSubPr>
                          <m:ctrlPr>
                            <a:rPr lang="en-AU" sz="2200" i="1">
                              <a:solidFill>
                                <a:schemeClr val="tx1">
                                  <a:lumMod val="75000"/>
                                  <a:lumOff val="25000"/>
                                </a:schemeClr>
                              </a:solidFill>
                              <a:latin typeface="Cambria Math"/>
                            </a:rPr>
                          </m:ctrlPr>
                        </m:sSubPr>
                        <m:e>
                          <m:r>
                            <a:rPr lang="de-CH" sz="2200" b="0" i="1" smtClean="0">
                              <a:solidFill>
                                <a:schemeClr val="tx1">
                                  <a:lumMod val="75000"/>
                                  <a:lumOff val="25000"/>
                                </a:schemeClr>
                              </a:solidFill>
                              <a:latin typeface="Cambria Math"/>
                            </a:rPr>
                            <m:t>𝑝</m:t>
                          </m:r>
                        </m:e>
                        <m:sub>
                          <m:r>
                            <a:rPr lang="de-CH" sz="2200" b="0" i="1" smtClean="0">
                              <a:solidFill>
                                <a:schemeClr val="tx1">
                                  <a:lumMod val="75000"/>
                                  <a:lumOff val="25000"/>
                                </a:schemeClr>
                              </a:solidFill>
                              <a:latin typeface="Cambria Math"/>
                            </a:rPr>
                            <m:t>𝑠𝑟𝑐</m:t>
                          </m:r>
                        </m:sub>
                      </m:sSub>
                      <m:r>
                        <a:rPr lang="de-CH" sz="2200" b="0" i="1" smtClean="0">
                          <a:solidFill>
                            <a:schemeClr val="tx1">
                              <a:lumMod val="75000"/>
                              <a:lumOff val="25000"/>
                            </a:schemeClr>
                          </a:solidFill>
                          <a:latin typeface="Cambria Math"/>
                        </a:rPr>
                        <m:t>)</m:t>
                      </m:r>
                    </m:oMath>
                  </m:oMathPara>
                </a14:m>
                <a:endParaRPr lang="en-AU" sz="2200" dirty="0">
                  <a:solidFill>
                    <a:schemeClr val="tx1">
                      <a:lumMod val="75000"/>
                      <a:lumOff val="2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984468" y="3376653"/>
                <a:ext cx="3501932" cy="412301"/>
              </a:xfrm>
              <a:prstGeom prst="rect">
                <a:avLst/>
              </a:prstGeom>
              <a:blipFill rotWithShape="1">
                <a:blip r:embed="rId4"/>
                <a:stretch>
                  <a:fillRect b="-22059"/>
                </a:stretch>
              </a:blipFill>
            </p:spPr>
            <p:txBody>
              <a:bodyPr/>
              <a:lstStyle/>
              <a:p>
                <a:r>
                  <a:rPr lang="en-AU">
                    <a:noFill/>
                  </a:rPr>
                  <a:t> </a:t>
                </a:r>
              </a:p>
            </p:txBody>
          </p:sp>
        </mc:Fallback>
      </mc:AlternateContent>
      <p:grpSp>
        <p:nvGrpSpPr>
          <p:cNvPr id="6" name="Group 5"/>
          <p:cNvGrpSpPr/>
          <p:nvPr/>
        </p:nvGrpSpPr>
        <p:grpSpPr>
          <a:xfrm>
            <a:off x="4046551" y="1534614"/>
            <a:ext cx="2049449" cy="1882617"/>
            <a:chOff x="4046551" y="1534614"/>
            <a:chExt cx="2049449" cy="1882617"/>
          </a:xfrm>
        </p:grpSpPr>
        <p:cxnSp>
          <p:nvCxnSpPr>
            <p:cNvPr id="9" name="Straight Arrow Connector 8"/>
            <p:cNvCxnSpPr/>
            <p:nvPr/>
          </p:nvCxnSpPr>
          <p:spPr bwMode="auto">
            <a:xfrm>
              <a:off x="4191000" y="1708438"/>
              <a:ext cx="452939" cy="1515649"/>
            </a:xfrm>
            <a:prstGeom prst="straightConnector1">
              <a:avLst/>
            </a:prstGeom>
            <a:solidFill>
              <a:schemeClr val="accent1"/>
            </a:solidFill>
            <a:ln w="28575" cap="flat" cmpd="sng" algn="ctr">
              <a:solidFill>
                <a:srgbClr val="0B3E8D"/>
              </a:solidFill>
              <a:prstDash val="solid"/>
              <a:round/>
              <a:headEnd type="none" w="med" len="med"/>
              <a:tailEnd type="arrow"/>
            </a:ln>
            <a:effectLst>
              <a:glow rad="63500">
                <a:schemeClr val="bg1"/>
              </a:glow>
            </a:effectLst>
          </p:spPr>
        </p:cxnSp>
        <p:grpSp>
          <p:nvGrpSpPr>
            <p:cNvPr id="2" name="Group 1"/>
            <p:cNvGrpSpPr/>
            <p:nvPr/>
          </p:nvGrpSpPr>
          <p:grpSpPr>
            <a:xfrm>
              <a:off x="4046551" y="1534614"/>
              <a:ext cx="2049449" cy="1882617"/>
              <a:chOff x="4046551" y="1534614"/>
              <a:chExt cx="2049449" cy="1882617"/>
            </a:xfrm>
          </p:grpSpPr>
          <mc:AlternateContent xmlns:mc="http://schemas.openxmlformats.org/markup-compatibility/2006" xmlns:a14="http://schemas.microsoft.com/office/drawing/2010/main">
            <mc:Choice Requires="a14">
              <p:sp>
                <p:nvSpPr>
                  <p:cNvPr id="10" name="TextBox 9"/>
                  <p:cNvSpPr txBox="1"/>
                  <p:nvPr/>
                </p:nvSpPr>
                <p:spPr>
                  <a:xfrm>
                    <a:off x="4046551" y="1534614"/>
                    <a:ext cx="1981200" cy="386288"/>
                  </a:xfrm>
                  <a:prstGeom prst="rect">
                    <a:avLst/>
                  </a:prstGeom>
                  <a:noFill/>
                </p:spPr>
                <p:txBody>
                  <a:bodyPr wrap="none" rtlCol="0">
                    <a:normAutofit fontScale="70000" lnSpcReduction="20000"/>
                  </a:bodyPr>
                  <a:lstStyle/>
                  <a:p>
                    <a:pPr>
                      <a:buFont typeface="Arial" pitchFamily="34" charset="0"/>
                      <a:buChar char="•"/>
                    </a:pPr>
                    <a14:m>
                      <m:oMath xmlns:m="http://schemas.openxmlformats.org/officeDocument/2006/math">
                        <m:r>
                          <a:rPr lang="de-CH" sz="3200" b="0" i="1" smtClean="0">
                            <a:solidFill>
                              <a:schemeClr val="tx1">
                                <a:lumMod val="75000"/>
                                <a:lumOff val="25000"/>
                              </a:schemeClr>
                            </a:solidFill>
                            <a:effectLst>
                              <a:glow rad="101600">
                                <a:schemeClr val="bg1">
                                  <a:alpha val="60000"/>
                                </a:schemeClr>
                              </a:glow>
                            </a:effectLst>
                            <a:latin typeface="Cambria Math"/>
                          </a:rPr>
                          <m:t> </m:t>
                        </m:r>
                        <m:sSub>
                          <m:sSubPr>
                            <m:ctrlPr>
                              <a:rPr lang="en-AU" sz="3200" i="1" smtClean="0">
                                <a:solidFill>
                                  <a:schemeClr val="tx1">
                                    <a:lumMod val="75000"/>
                                    <a:lumOff val="25000"/>
                                  </a:schemeClr>
                                </a:solidFill>
                                <a:effectLst>
                                  <a:glow rad="101600">
                                    <a:schemeClr val="bg1">
                                      <a:alpha val="60000"/>
                                    </a:schemeClr>
                                  </a:glow>
                                </a:effectLst>
                                <a:latin typeface="Cambria Math"/>
                              </a:rPr>
                            </m:ctrlPr>
                          </m:sSubPr>
                          <m:e>
                            <m:r>
                              <a:rPr lang="de-CH" sz="3200" b="0" i="1" smtClean="0">
                                <a:solidFill>
                                  <a:schemeClr val="tx1">
                                    <a:lumMod val="75000"/>
                                    <a:lumOff val="25000"/>
                                  </a:schemeClr>
                                </a:solidFill>
                                <a:effectLst>
                                  <a:glow rad="101600">
                                    <a:schemeClr val="bg1">
                                      <a:alpha val="60000"/>
                                    </a:schemeClr>
                                  </a:glow>
                                </a:effectLst>
                                <a:latin typeface="Cambria Math"/>
                              </a:rPr>
                              <m:t>𝑝</m:t>
                            </m:r>
                          </m:e>
                          <m:sub>
                            <m:r>
                              <a:rPr lang="de-CH" sz="3200" b="0" i="1" smtClean="0">
                                <a:solidFill>
                                  <a:schemeClr val="tx1">
                                    <a:lumMod val="75000"/>
                                    <a:lumOff val="25000"/>
                                  </a:schemeClr>
                                </a:solidFill>
                                <a:effectLst>
                                  <a:glow rad="101600">
                                    <a:schemeClr val="bg1">
                                      <a:alpha val="60000"/>
                                    </a:schemeClr>
                                  </a:glow>
                                </a:effectLst>
                                <a:latin typeface="Cambria Math"/>
                              </a:rPr>
                              <m:t>𝑠𝑟𝑐</m:t>
                            </m:r>
                          </m:sub>
                        </m:sSub>
                      </m:oMath>
                    </a14:m>
                    <a:endParaRPr lang="en-AU" sz="3200" dirty="0" smtClean="0">
                      <a:solidFill>
                        <a:schemeClr val="tx1">
                          <a:lumMod val="75000"/>
                          <a:lumOff val="25000"/>
                        </a:schemeClr>
                      </a:solidFill>
                      <a:effectLst>
                        <a:glow rad="101600">
                          <a:schemeClr val="bg1">
                            <a:alpha val="60000"/>
                          </a:schemeClr>
                        </a:glow>
                      </a:effectLst>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046551" y="1534614"/>
                    <a:ext cx="1981200" cy="386288"/>
                  </a:xfrm>
                  <a:prstGeom prst="rect">
                    <a:avLst/>
                  </a:prstGeom>
                  <a:blipFill rotWithShape="1">
                    <a:blip r:embed="rId5"/>
                    <a:stretch>
                      <a:fillRect l="-6154" t="-34921" b="-3650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419600" y="1981200"/>
                    <a:ext cx="448679" cy="386288"/>
                  </a:xfrm>
                  <a:prstGeom prst="rect">
                    <a:avLst/>
                  </a:prstGeom>
                  <a:noFill/>
                </p:spPr>
                <p:txBody>
                  <a:bodyPr wrap="none" rtlCol="0">
                    <a:normAutofit fontScale="55000" lnSpcReduction="20000"/>
                  </a:bodyPr>
                  <a:lstStyle/>
                  <a:p>
                    <a:pPr/>
                    <a14:m>
                      <m:oMathPara xmlns:m="http://schemas.openxmlformats.org/officeDocument/2006/math">
                        <m:oMathParaPr>
                          <m:jc m:val="centerGroup"/>
                        </m:oMathParaPr>
                        <m:oMath xmlns:m="http://schemas.openxmlformats.org/officeDocument/2006/math">
                          <m:sSub>
                            <m:sSubPr>
                              <m:ctrlPr>
                                <a:rPr lang="en-AU" sz="3200" i="1" smtClean="0">
                                  <a:solidFill>
                                    <a:schemeClr val="tx1">
                                      <a:lumMod val="75000"/>
                                      <a:lumOff val="25000"/>
                                    </a:schemeClr>
                                  </a:solidFill>
                                  <a:latin typeface="Cambria Math"/>
                                </a:rPr>
                              </m:ctrlPr>
                            </m:sSubPr>
                            <m:e>
                              <m:r>
                                <a:rPr lang="de-CH" sz="3200" b="0" i="1" smtClean="0">
                                  <a:solidFill>
                                    <a:schemeClr val="tx1">
                                      <a:lumMod val="75000"/>
                                      <a:lumOff val="25000"/>
                                    </a:schemeClr>
                                  </a:solidFill>
                                  <a:latin typeface="Cambria Math"/>
                                </a:rPr>
                                <m:t>𝑉</m:t>
                              </m:r>
                            </m:e>
                            <m:sub/>
                          </m:sSub>
                        </m:oMath>
                      </m:oMathPara>
                    </a14:m>
                    <a:endParaRPr lang="en-AU" sz="3200" dirty="0" smtClean="0">
                      <a:solidFill>
                        <a:schemeClr val="tx1">
                          <a:lumMod val="75000"/>
                          <a:lumOff val="2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419600" y="1981200"/>
                    <a:ext cx="448679" cy="386288"/>
                  </a:xfrm>
                  <a:prstGeom prst="rect">
                    <a:avLst/>
                  </a:prstGeom>
                  <a:blipFill rotWithShape="1">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495800" y="3030943"/>
                    <a:ext cx="1600200" cy="386288"/>
                  </a:xfrm>
                  <a:prstGeom prst="rect">
                    <a:avLst/>
                  </a:prstGeom>
                  <a:noFill/>
                </p:spPr>
                <p:txBody>
                  <a:bodyPr wrap="none" rtlCol="0">
                    <a:normAutofit fontScale="70000" lnSpcReduction="20000"/>
                  </a:bodyPr>
                  <a:lstStyle/>
                  <a:p>
                    <a:pPr>
                      <a:buFont typeface="Arial" pitchFamily="34" charset="0"/>
                      <a:buChar char="•"/>
                    </a:pPr>
                    <a14:m>
                      <m:oMath xmlns:m="http://schemas.openxmlformats.org/officeDocument/2006/math">
                        <m:sSub>
                          <m:sSubPr>
                            <m:ctrlPr>
                              <a:rPr lang="de-CH" sz="3200" b="0" i="1" smtClean="0">
                                <a:solidFill>
                                  <a:schemeClr val="tx1">
                                    <a:lumMod val="75000"/>
                                    <a:lumOff val="25000"/>
                                  </a:schemeClr>
                                </a:solidFill>
                                <a:effectLst>
                                  <a:glow rad="101600">
                                    <a:schemeClr val="bg1">
                                      <a:alpha val="60000"/>
                                    </a:schemeClr>
                                  </a:glow>
                                </a:effectLst>
                                <a:latin typeface="Cambria Math"/>
                              </a:rPr>
                            </m:ctrlPr>
                          </m:sSubPr>
                          <m:e>
                            <m:r>
                              <a:rPr lang="de-CH" sz="3200" b="0" i="1" smtClean="0">
                                <a:solidFill>
                                  <a:schemeClr val="tx1">
                                    <a:lumMod val="75000"/>
                                    <a:lumOff val="25000"/>
                                  </a:schemeClr>
                                </a:solidFill>
                                <a:effectLst>
                                  <a:glow rad="101600">
                                    <a:schemeClr val="bg1">
                                      <a:alpha val="60000"/>
                                    </a:schemeClr>
                                  </a:glow>
                                </a:effectLst>
                                <a:latin typeface="Cambria Math"/>
                              </a:rPr>
                              <m:t>𝑝</m:t>
                            </m:r>
                          </m:e>
                          <m:sub>
                            <m:r>
                              <a:rPr lang="de-CH" sz="3200" b="0" i="1" smtClean="0">
                                <a:solidFill>
                                  <a:schemeClr val="tx1">
                                    <a:lumMod val="75000"/>
                                    <a:lumOff val="25000"/>
                                  </a:schemeClr>
                                </a:solidFill>
                                <a:effectLst>
                                  <a:glow rad="101600">
                                    <a:schemeClr val="bg1">
                                      <a:alpha val="60000"/>
                                    </a:schemeClr>
                                  </a:glow>
                                </a:effectLst>
                                <a:latin typeface="Cambria Math"/>
                              </a:rPr>
                              <m:t>𝑡𝑔𝑡</m:t>
                            </m:r>
                          </m:sub>
                        </m:sSub>
                      </m:oMath>
                    </a14:m>
                    <a:endParaRPr lang="en-AU" sz="3200" dirty="0" smtClean="0">
                      <a:solidFill>
                        <a:schemeClr val="tx1">
                          <a:lumMod val="75000"/>
                          <a:lumOff val="25000"/>
                        </a:schemeClr>
                      </a:solidFill>
                      <a:effectLst>
                        <a:glow rad="101600">
                          <a:schemeClr val="bg1">
                            <a:alpha val="60000"/>
                          </a:schemeClr>
                        </a:glow>
                      </a:effectLst>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495800" y="3030943"/>
                    <a:ext cx="1600200" cy="386288"/>
                  </a:xfrm>
                  <a:prstGeom prst="rect">
                    <a:avLst/>
                  </a:prstGeom>
                  <a:blipFill rotWithShape="1">
                    <a:blip r:embed="rId7"/>
                    <a:stretch>
                      <a:fillRect l="-7634" t="-32813" b="-35938"/>
                    </a:stretch>
                  </a:blipFill>
                </p:spPr>
                <p:txBody>
                  <a:bodyPr/>
                  <a:lstStyle/>
                  <a:p>
                    <a:r>
                      <a:rPr lang="en-AU">
                        <a:noFill/>
                      </a:rPr>
                      <a:t> </a:t>
                    </a:r>
                  </a:p>
                </p:txBody>
              </p:sp>
            </mc:Fallback>
          </mc:AlternateContent>
        </p:grpSp>
      </p:grpSp>
      <p:grpSp>
        <p:nvGrpSpPr>
          <p:cNvPr id="26" name="Group 25"/>
          <p:cNvGrpSpPr/>
          <p:nvPr/>
        </p:nvGrpSpPr>
        <p:grpSpPr>
          <a:xfrm>
            <a:off x="5010883" y="1143000"/>
            <a:ext cx="1933574" cy="1555092"/>
            <a:chOff x="5010883" y="1143000"/>
            <a:chExt cx="1933574" cy="1555092"/>
          </a:xfrm>
        </p:grpSpPr>
        <p:pic>
          <p:nvPicPr>
            <p:cNvPr id="16" name="Picture 3" descr="C:\Users\huw\Documents\IIW\doc\presentations\SIGGRAPH2012\mv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0883" y="1752600"/>
              <a:ext cx="1933574" cy="9454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177570" y="1143000"/>
              <a:ext cx="1600200" cy="646331"/>
            </a:xfrm>
            <a:prstGeom prst="rect">
              <a:avLst/>
            </a:prstGeom>
            <a:noFill/>
          </p:spPr>
          <p:txBody>
            <a:bodyPr wrap="square" rtlCol="0">
              <a:spAutoFit/>
            </a:bodyPr>
            <a:lstStyle/>
            <a:p>
              <a:pPr algn="ctr"/>
              <a:r>
                <a:rPr lang="de-CH" sz="1800" b="1" dirty="0" smtClean="0">
                  <a:solidFill>
                    <a:schemeClr val="tx1">
                      <a:lumMod val="65000"/>
                      <a:lumOff val="35000"/>
                    </a:schemeClr>
                  </a:solidFill>
                </a:rPr>
                <a:t>Motion</a:t>
              </a:r>
            </a:p>
            <a:p>
              <a:pPr algn="ctr"/>
              <a:r>
                <a:rPr lang="de-CH" sz="1800" b="1" dirty="0" smtClean="0">
                  <a:solidFill>
                    <a:schemeClr val="tx1">
                      <a:lumMod val="65000"/>
                      <a:lumOff val="35000"/>
                    </a:schemeClr>
                  </a:solidFill>
                </a:rPr>
                <a:t>Vectors</a:t>
              </a:r>
              <a:endParaRPr lang="en-AU" sz="1800" b="1" dirty="0">
                <a:solidFill>
                  <a:schemeClr val="tx1">
                    <a:lumMod val="65000"/>
                    <a:lumOff val="35000"/>
                  </a:schemeClr>
                </a:solidFill>
              </a:endParaRPr>
            </a:p>
          </p:txBody>
        </p:sp>
      </p:grpSp>
      <p:sp>
        <p:nvSpPr>
          <p:cNvPr id="24" name="TextBox 23"/>
          <p:cNvSpPr txBox="1"/>
          <p:nvPr/>
        </p:nvSpPr>
        <p:spPr>
          <a:xfrm>
            <a:off x="1139024" y="923608"/>
            <a:ext cx="1600200" cy="923330"/>
          </a:xfrm>
          <a:prstGeom prst="rect">
            <a:avLst/>
          </a:prstGeom>
          <a:noFill/>
        </p:spPr>
        <p:txBody>
          <a:bodyPr wrap="square" rtlCol="0">
            <a:spAutoFit/>
          </a:bodyPr>
          <a:lstStyle/>
          <a:p>
            <a:pPr algn="ctr"/>
            <a:r>
              <a:rPr lang="de-CH" sz="1800" b="1" dirty="0" smtClean="0">
                <a:solidFill>
                  <a:schemeClr val="tx1">
                    <a:lumMod val="75000"/>
                    <a:lumOff val="25000"/>
                  </a:schemeClr>
                </a:solidFill>
              </a:rPr>
              <a:t>Rendered</a:t>
            </a:r>
          </a:p>
          <a:p>
            <a:pPr algn="ctr"/>
            <a:r>
              <a:rPr lang="de-CH" sz="1800" b="1" dirty="0" smtClean="0">
                <a:solidFill>
                  <a:schemeClr val="tx1">
                    <a:lumMod val="75000"/>
                    <a:lumOff val="25000"/>
                  </a:schemeClr>
                </a:solidFill>
              </a:rPr>
              <a:t>Frame</a:t>
            </a:r>
          </a:p>
          <a:p>
            <a:pPr algn="ctr"/>
            <a:r>
              <a:rPr lang="de-CH" sz="1800" b="1" dirty="0" smtClean="0">
                <a:solidFill>
                  <a:schemeClr val="tx1">
                    <a:lumMod val="75000"/>
                    <a:lumOff val="25000"/>
                  </a:schemeClr>
                </a:solidFill>
              </a:rPr>
              <a:t>[t]</a:t>
            </a:r>
            <a:endParaRPr lang="en-AU" sz="1800" b="1"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5" name="TextBox 24"/>
              <p:cNvSpPr txBox="1"/>
              <p:nvPr/>
            </p:nvSpPr>
            <p:spPr>
              <a:xfrm>
                <a:off x="1139024" y="2432107"/>
                <a:ext cx="1600200" cy="923330"/>
              </a:xfrm>
              <a:prstGeom prst="rect">
                <a:avLst/>
              </a:prstGeom>
              <a:noFill/>
            </p:spPr>
            <p:txBody>
              <a:bodyPr wrap="square" rtlCol="0">
                <a:spAutoFit/>
              </a:bodyPr>
              <a:lstStyle/>
              <a:p>
                <a:pPr algn="ctr"/>
                <a:r>
                  <a:rPr lang="de-CH" sz="1800" b="1" dirty="0" smtClean="0">
                    <a:solidFill>
                      <a:schemeClr val="tx1">
                        <a:lumMod val="75000"/>
                        <a:lumOff val="25000"/>
                      </a:schemeClr>
                    </a:solidFill>
                  </a:rPr>
                  <a:t>Target</a:t>
                </a:r>
              </a:p>
              <a:p>
                <a:pPr algn="ctr"/>
                <a:r>
                  <a:rPr lang="de-CH" sz="1800" b="1" dirty="0" smtClean="0">
                    <a:solidFill>
                      <a:schemeClr val="tx1">
                        <a:lumMod val="75000"/>
                        <a:lumOff val="25000"/>
                      </a:schemeClr>
                    </a:solidFill>
                  </a:rPr>
                  <a:t>Frame</a:t>
                </a:r>
              </a:p>
              <a:p>
                <a:pPr algn="ctr"/>
                <a:r>
                  <a:rPr lang="de-CH" sz="1800" b="1" dirty="0" smtClean="0">
                    <a:solidFill>
                      <a:schemeClr val="tx1">
                        <a:lumMod val="75000"/>
                        <a:lumOff val="25000"/>
                      </a:schemeClr>
                    </a:solidFill>
                  </a:rPr>
                  <a:t>[t+</a:t>
                </a:r>
                <a14:m>
                  <m:oMath xmlns:m="http://schemas.openxmlformats.org/officeDocument/2006/math">
                    <m:r>
                      <a:rPr lang="en-US" sz="1800" b="1" i="1" smtClean="0">
                        <a:solidFill>
                          <a:schemeClr val="tx1">
                            <a:lumMod val="65000"/>
                            <a:lumOff val="35000"/>
                          </a:schemeClr>
                        </a:solidFill>
                        <a:latin typeface="Cambria Math"/>
                        <a:ea typeface="Cambria Math"/>
                      </a:rPr>
                      <m:t>𝜶</m:t>
                    </m:r>
                  </m:oMath>
                </a14:m>
                <a:r>
                  <a:rPr lang="de-CH" sz="1800" b="1" dirty="0" smtClean="0">
                    <a:solidFill>
                      <a:schemeClr val="tx1">
                        <a:lumMod val="75000"/>
                        <a:lumOff val="25000"/>
                      </a:schemeClr>
                    </a:solidFill>
                  </a:rPr>
                  <a:t>]</a:t>
                </a:r>
                <a:endParaRPr lang="en-AU" sz="1800" b="1" dirty="0">
                  <a:solidFill>
                    <a:schemeClr val="tx1">
                      <a:lumMod val="75000"/>
                      <a:lumOff val="2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39024" y="2432107"/>
                <a:ext cx="1600200" cy="923330"/>
              </a:xfrm>
              <a:prstGeom prst="rect">
                <a:avLst/>
              </a:prstGeom>
              <a:blipFill rotWithShape="1">
                <a:blip r:embed="rId9"/>
                <a:stretch>
                  <a:fillRect t="-3311" b="-9934"/>
                </a:stretch>
              </a:blipFill>
            </p:spPr>
            <p:txBody>
              <a:bodyPr/>
              <a:lstStyle/>
              <a:p>
                <a:r>
                  <a:rPr lang="en-AU">
                    <a:noFill/>
                  </a:rPr>
                  <a:t> </a:t>
                </a:r>
              </a:p>
            </p:txBody>
          </p:sp>
        </mc:Fallback>
      </mc:AlternateContent>
    </p:spTree>
    <p:extLst>
      <p:ext uri="{BB962C8B-B14F-4D97-AF65-F5344CB8AC3E}">
        <p14:creationId xmlns:p14="http://schemas.microsoft.com/office/powerpoint/2010/main" val="130392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smtClean="0"/>
                  <a:t>Know mapping of each pixel via equation:</a:t>
                </a:r>
              </a:p>
              <a:p>
                <a:endParaRPr lang="en-US" dirty="0"/>
              </a:p>
              <a:p>
                <a:endParaRPr lang="en-US" dirty="0" smtClean="0"/>
              </a:p>
              <a:p>
                <a:r>
                  <a:rPr lang="en-US" dirty="0" smtClean="0"/>
                  <a:t>Run a GPU shader over the target frame: </a:t>
                </a:r>
                <a14:m>
                  <m:oMath xmlns:m="http://schemas.openxmlformats.org/officeDocument/2006/math">
                    <m:sSub>
                      <m:sSubPr>
                        <m:ctrlPr>
                          <a:rPr lang="en-AU" i="1">
                            <a:solidFill>
                              <a:schemeClr val="tx1">
                                <a:lumMod val="65000"/>
                                <a:lumOff val="35000"/>
                              </a:schemeClr>
                            </a:solidFill>
                            <a:latin typeface="Cambria Math"/>
                          </a:rPr>
                        </m:ctrlPr>
                      </m:sSubPr>
                      <m:e>
                        <m:r>
                          <a:rPr lang="en-US" b="0" i="1" smtClean="0">
                            <a:solidFill>
                              <a:schemeClr val="tx1">
                                <a:lumMod val="65000"/>
                                <a:lumOff val="35000"/>
                              </a:schemeClr>
                            </a:solidFill>
                            <a:latin typeface="Cambria Math"/>
                          </a:rPr>
                          <m:t>𝑝</m:t>
                        </m:r>
                      </m:e>
                      <m:sub>
                        <m:r>
                          <a:rPr lang="en-US" i="1">
                            <a:solidFill>
                              <a:schemeClr val="tx1">
                                <a:lumMod val="65000"/>
                                <a:lumOff val="35000"/>
                              </a:schemeClr>
                            </a:solidFill>
                            <a:latin typeface="Cambria Math"/>
                          </a:rPr>
                          <m:t>𝑡𝑔𝑡</m:t>
                        </m:r>
                      </m:sub>
                    </m:sSub>
                  </m:oMath>
                </a14:m>
                <a:r>
                  <a:rPr lang="en-US" dirty="0" smtClean="0"/>
                  <a:t> known</a:t>
                </a:r>
              </a:p>
              <a:p>
                <a:endParaRPr lang="en-US" dirty="0" smtClean="0"/>
              </a:p>
              <a:p>
                <a:r>
                  <a:rPr lang="en-US" dirty="0" smtClean="0"/>
                  <a:t>Problem: How to solve for </a:t>
                </a:r>
                <a14:m>
                  <m:oMath xmlns:m="http://schemas.openxmlformats.org/officeDocument/2006/math">
                    <m:sSub>
                      <m:sSubPr>
                        <m:ctrlPr>
                          <a:rPr lang="en-AU" i="1">
                            <a:solidFill>
                              <a:schemeClr val="tx1">
                                <a:lumMod val="65000"/>
                                <a:lumOff val="35000"/>
                              </a:schemeClr>
                            </a:solidFill>
                            <a:latin typeface="Cambria Math"/>
                          </a:rPr>
                        </m:ctrlPr>
                      </m:sSubPr>
                      <m:e>
                        <m:r>
                          <a:rPr lang="en-US" b="0" i="1" smtClean="0">
                            <a:solidFill>
                              <a:schemeClr val="tx1">
                                <a:lumMod val="65000"/>
                                <a:lumOff val="35000"/>
                              </a:schemeClr>
                            </a:solidFill>
                            <a:latin typeface="Cambria Math"/>
                          </a:rPr>
                          <m:t>𝑝</m:t>
                        </m:r>
                      </m:e>
                      <m:sub>
                        <m:r>
                          <a:rPr lang="en-US" i="1">
                            <a:solidFill>
                              <a:schemeClr val="tx1">
                                <a:lumMod val="65000"/>
                                <a:lumOff val="35000"/>
                              </a:schemeClr>
                            </a:solidFill>
                            <a:latin typeface="Cambria Math"/>
                          </a:rPr>
                          <m:t>𝑠𝑟𝑐</m:t>
                        </m:r>
                      </m:sub>
                    </m:sSub>
                  </m:oMath>
                </a14:m>
                <a:r>
                  <a:rPr lang="en-US" dirty="0" smtClean="0"/>
                  <a:t>?</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1296" t="-1674"/>
                </a:stretch>
              </a:blipFill>
            </p:spPr>
            <p:txBody>
              <a:bodyPr/>
              <a:lstStyle/>
              <a:p>
                <a:r>
                  <a:rPr lang="en-AU">
                    <a:noFill/>
                  </a:rPr>
                  <a:t> </a:t>
                </a:r>
              </a:p>
            </p:txBody>
          </p:sp>
        </mc:Fallback>
      </mc:AlternateContent>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11</a:t>
            </a:fld>
            <a:endParaRPr lang="en-US"/>
          </a:p>
        </p:txBody>
      </p:sp>
      <p:sp>
        <p:nvSpPr>
          <p:cNvPr id="5" name="Title 4"/>
          <p:cNvSpPr>
            <a:spLocks noGrp="1"/>
          </p:cNvSpPr>
          <p:nvPr>
            <p:ph type="title"/>
          </p:nvPr>
        </p:nvSpPr>
        <p:spPr/>
        <p:txBody>
          <a:bodyPr/>
          <a:lstStyle/>
          <a:p>
            <a:r>
              <a:rPr lang="en-US" dirty="0" smtClean="0"/>
              <a:t>Image-based iterative </a:t>
            </a:r>
            <a:r>
              <a:rPr lang="en-US" dirty="0" err="1" smtClean="0"/>
              <a:t>reprojection</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304800" y="1232045"/>
                <a:ext cx="6624736" cy="672955"/>
              </a:xfrm>
              <a:prstGeom prst="rect">
                <a:avLst/>
              </a:prstGeom>
              <a:noFill/>
            </p:spPr>
            <p:txBody>
              <a:bodyPr wrap="none" rtlCol="0">
                <a:normAutofit/>
              </a:bodyPr>
              <a:lstStyle/>
              <a:p>
                <a:pPr/>
                <a14:m>
                  <m:oMathPara xmlns:m="http://schemas.openxmlformats.org/officeDocument/2006/math">
                    <m:oMathParaPr>
                      <m:jc m:val="centerGroup"/>
                    </m:oMathParaPr>
                    <m:oMath xmlns:m="http://schemas.openxmlformats.org/officeDocument/2006/math">
                      <m:sSub>
                        <m:sSubPr>
                          <m:ctrlPr>
                            <a:rPr lang="en-AU" sz="2400" i="1" smtClean="0">
                              <a:solidFill>
                                <a:schemeClr val="tx1">
                                  <a:lumMod val="65000"/>
                                  <a:lumOff val="35000"/>
                                </a:schemeClr>
                              </a:solidFill>
                              <a:latin typeface="Cambria Math"/>
                            </a:rPr>
                          </m:ctrlPr>
                        </m:sSubPr>
                        <m:e>
                          <m:r>
                            <a:rPr lang="en-US" sz="2400" b="0" i="1" smtClean="0">
                              <a:solidFill>
                                <a:schemeClr val="tx1">
                                  <a:lumMod val="65000"/>
                                  <a:lumOff val="35000"/>
                                </a:schemeClr>
                              </a:solidFill>
                              <a:latin typeface="Cambria Math"/>
                            </a:rPr>
                            <m:t>𝑝</m:t>
                          </m:r>
                        </m:e>
                        <m:sub>
                          <m:r>
                            <a:rPr lang="en-US" sz="2400" b="0" i="1" smtClean="0">
                              <a:solidFill>
                                <a:schemeClr val="tx1">
                                  <a:lumMod val="65000"/>
                                  <a:lumOff val="35000"/>
                                </a:schemeClr>
                              </a:solidFill>
                              <a:latin typeface="Cambria Math"/>
                            </a:rPr>
                            <m:t>𝑡𝑔𝑡</m:t>
                          </m:r>
                        </m:sub>
                      </m:sSub>
                      <m:r>
                        <a:rPr lang="de-CH" sz="2400" b="0" i="1" smtClean="0">
                          <a:solidFill>
                            <a:schemeClr val="tx1">
                              <a:lumMod val="65000"/>
                              <a:lumOff val="35000"/>
                            </a:schemeClr>
                          </a:solidFill>
                          <a:latin typeface="Cambria Math"/>
                        </a:rPr>
                        <m:t>=</m:t>
                      </m:r>
                      <m:sSub>
                        <m:sSubPr>
                          <m:ctrlPr>
                            <a:rPr lang="en-AU" sz="2400" i="1">
                              <a:solidFill>
                                <a:schemeClr val="tx1">
                                  <a:lumMod val="65000"/>
                                  <a:lumOff val="35000"/>
                                </a:schemeClr>
                              </a:solidFill>
                              <a:latin typeface="Cambria Math"/>
                            </a:rPr>
                          </m:ctrlPr>
                        </m:sSubPr>
                        <m:e>
                          <m:r>
                            <a:rPr lang="en-US" sz="2400" b="0" i="1" smtClean="0">
                              <a:solidFill>
                                <a:schemeClr val="tx1">
                                  <a:lumMod val="65000"/>
                                  <a:lumOff val="35000"/>
                                </a:schemeClr>
                              </a:solidFill>
                              <a:latin typeface="Cambria Math"/>
                            </a:rPr>
                            <m:t>𝑝</m:t>
                          </m:r>
                        </m:e>
                        <m:sub>
                          <m:r>
                            <a:rPr lang="en-US" sz="2400" i="1" smtClean="0">
                              <a:solidFill>
                                <a:schemeClr val="tx1">
                                  <a:lumMod val="65000"/>
                                  <a:lumOff val="35000"/>
                                </a:schemeClr>
                              </a:solidFill>
                              <a:latin typeface="Cambria Math"/>
                            </a:rPr>
                            <m:t>𝑠</m:t>
                          </m:r>
                          <m:r>
                            <a:rPr lang="en-US" sz="2400" b="0" i="1" smtClean="0">
                              <a:solidFill>
                                <a:schemeClr val="tx1">
                                  <a:lumMod val="65000"/>
                                  <a:lumOff val="35000"/>
                                </a:schemeClr>
                              </a:solidFill>
                              <a:latin typeface="Cambria Math"/>
                            </a:rPr>
                            <m:t>𝑟𝑐</m:t>
                          </m:r>
                        </m:sub>
                      </m:sSub>
                      <m:r>
                        <a:rPr lang="de-CH" sz="2400" b="0" i="1" smtClean="0">
                          <a:solidFill>
                            <a:schemeClr val="tx1">
                              <a:lumMod val="65000"/>
                              <a:lumOff val="35000"/>
                            </a:schemeClr>
                          </a:solidFill>
                          <a:latin typeface="Cambria Math"/>
                        </a:rPr>
                        <m:t>+</m:t>
                      </m:r>
                      <m:r>
                        <a:rPr lang="de-CH" sz="2400" b="0" i="1" smtClean="0">
                          <a:solidFill>
                            <a:schemeClr val="tx1">
                              <a:lumMod val="65000"/>
                              <a:lumOff val="35000"/>
                            </a:schemeClr>
                          </a:solidFill>
                          <a:latin typeface="Cambria Math"/>
                        </a:rPr>
                        <m:t>𝑉</m:t>
                      </m:r>
                      <m:r>
                        <a:rPr lang="de-CH" sz="2400" b="0" i="1" smtClean="0">
                          <a:solidFill>
                            <a:schemeClr val="tx1">
                              <a:lumMod val="65000"/>
                              <a:lumOff val="35000"/>
                            </a:schemeClr>
                          </a:solidFill>
                          <a:latin typeface="Cambria Math"/>
                        </a:rPr>
                        <m:t>(</m:t>
                      </m:r>
                      <m:sSub>
                        <m:sSubPr>
                          <m:ctrlPr>
                            <a:rPr lang="en-AU" sz="2400" i="1">
                              <a:solidFill>
                                <a:schemeClr val="tx1">
                                  <a:lumMod val="65000"/>
                                  <a:lumOff val="35000"/>
                                </a:schemeClr>
                              </a:solidFill>
                              <a:latin typeface="Cambria Math"/>
                            </a:rPr>
                          </m:ctrlPr>
                        </m:sSubPr>
                        <m:e>
                          <m:r>
                            <a:rPr lang="en-US" sz="2400" b="0" i="1" smtClean="0">
                              <a:solidFill>
                                <a:schemeClr val="tx1">
                                  <a:lumMod val="65000"/>
                                  <a:lumOff val="35000"/>
                                </a:schemeClr>
                              </a:solidFill>
                              <a:latin typeface="Cambria Math"/>
                            </a:rPr>
                            <m:t>𝑝</m:t>
                          </m:r>
                        </m:e>
                        <m:sub>
                          <m:r>
                            <a:rPr lang="en-US" sz="2400" i="1" smtClean="0">
                              <a:solidFill>
                                <a:schemeClr val="tx1">
                                  <a:lumMod val="65000"/>
                                  <a:lumOff val="35000"/>
                                </a:schemeClr>
                              </a:solidFill>
                              <a:latin typeface="Cambria Math"/>
                            </a:rPr>
                            <m:t>𝑠</m:t>
                          </m:r>
                          <m:r>
                            <a:rPr lang="en-US" sz="2400" b="0" i="1" smtClean="0">
                              <a:solidFill>
                                <a:schemeClr val="tx1">
                                  <a:lumMod val="65000"/>
                                  <a:lumOff val="35000"/>
                                </a:schemeClr>
                              </a:solidFill>
                              <a:latin typeface="Cambria Math"/>
                            </a:rPr>
                            <m:t>𝑟𝑐</m:t>
                          </m:r>
                        </m:sub>
                      </m:sSub>
                      <m:r>
                        <a:rPr lang="de-CH" sz="2400" b="0" i="1" smtClean="0">
                          <a:solidFill>
                            <a:schemeClr val="tx1">
                              <a:lumMod val="65000"/>
                              <a:lumOff val="35000"/>
                            </a:schemeClr>
                          </a:solidFill>
                          <a:latin typeface="Cambria Math"/>
                        </a:rPr>
                        <m:t>)</m:t>
                      </m:r>
                    </m:oMath>
                  </m:oMathPara>
                </a14:m>
                <a:endParaRPr lang="en-AU" sz="2400" dirty="0">
                  <a:solidFill>
                    <a:schemeClr val="tx1">
                      <a:lumMod val="65000"/>
                      <a:lumOff val="3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04800" y="1232045"/>
                <a:ext cx="6624736" cy="672955"/>
              </a:xfrm>
              <a:prstGeom prst="rect">
                <a:avLst/>
              </a:prstGeom>
              <a:blipFill rotWithShape="1">
                <a:blip r:embed="rId4"/>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13109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Know mapping of each pixel via equation:</a:t>
            </a:r>
          </a:p>
          <a:p>
            <a:endParaRPr lang="en-US" dirty="0"/>
          </a:p>
          <a:p>
            <a:endParaRPr lang="en-US" dirty="0" smtClean="0"/>
          </a:p>
          <a:p>
            <a:r>
              <a:rPr lang="en-US" dirty="0" smtClean="0"/>
              <a:t>Idea - Solve iteratively:</a:t>
            </a:r>
          </a:p>
          <a:p>
            <a:endParaRPr lang="en-US" dirty="0"/>
          </a:p>
          <a:p>
            <a:endParaRPr lang="en-US" dirty="0" smtClean="0"/>
          </a:p>
          <a:p>
            <a:r>
              <a:rPr lang="en-US" dirty="0" smtClean="0"/>
              <a:t>Fixed Point Iteration</a:t>
            </a:r>
          </a:p>
          <a:p>
            <a:endParaRPr lang="en-US" dirty="0"/>
          </a:p>
          <a:p>
            <a:endParaRPr lang="en-US" dirty="0" smtClean="0"/>
          </a:p>
          <a:p>
            <a:endParaRPr lang="en-US" dirty="0"/>
          </a:p>
        </p:txBody>
      </p:sp>
      <p:sp>
        <p:nvSpPr>
          <p:cNvPr id="3" name="Footer Placeholder 2"/>
          <p:cNvSpPr>
            <a:spLocks noGrp="1"/>
          </p:cNvSpPr>
          <p:nvPr>
            <p:ph type="ftr" sz="quarter" idx="11"/>
          </p:nvPr>
        </p:nvSpPr>
        <p:spPr/>
        <p:txBody>
          <a:bodyPr/>
          <a:lstStyle/>
          <a:p>
            <a:r>
              <a:rPr lang="en-US" dirty="0"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12</a:t>
            </a:fld>
            <a:endParaRPr lang="en-US"/>
          </a:p>
        </p:txBody>
      </p:sp>
      <p:sp>
        <p:nvSpPr>
          <p:cNvPr id="5" name="Title 4"/>
          <p:cNvSpPr>
            <a:spLocks noGrp="1"/>
          </p:cNvSpPr>
          <p:nvPr>
            <p:ph type="title"/>
          </p:nvPr>
        </p:nvSpPr>
        <p:spPr/>
        <p:txBody>
          <a:bodyPr/>
          <a:lstStyle/>
          <a:p>
            <a:r>
              <a:rPr lang="en-US" dirty="0" smtClean="0"/>
              <a:t>Iterative </a:t>
            </a:r>
            <a:r>
              <a:rPr lang="en-US" dirty="0" smtClean="0"/>
              <a:t>solution</a:t>
            </a:r>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304800" y="2362200"/>
                <a:ext cx="6624736" cy="520555"/>
              </a:xfrm>
              <a:prstGeom prst="rect">
                <a:avLst/>
              </a:prstGeom>
              <a:noFill/>
            </p:spPr>
            <p:txBody>
              <a:bodyPr wrap="none" rtlCol="0">
                <a:normAutofit/>
              </a:bodyPr>
              <a:lstStyle/>
              <a:p>
                <a:pPr/>
                <a14:m>
                  <m:oMathPara xmlns:m="http://schemas.openxmlformats.org/officeDocument/2006/math">
                    <m:oMathParaPr>
                      <m:jc m:val="centerGroup"/>
                    </m:oMathParaPr>
                    <m:oMath xmlns:m="http://schemas.openxmlformats.org/officeDocument/2006/math">
                      <m:sSubSup>
                        <m:sSubSupPr>
                          <m:ctrlPr>
                            <a:rPr lang="en-AU" sz="2400" i="1" smtClean="0">
                              <a:solidFill>
                                <a:schemeClr val="tx1">
                                  <a:lumMod val="65000"/>
                                  <a:lumOff val="35000"/>
                                </a:schemeClr>
                              </a:solidFill>
                              <a:latin typeface="Cambria Math"/>
                            </a:rPr>
                          </m:ctrlPr>
                        </m:sSubSupPr>
                        <m:e>
                          <m:sSub>
                            <m:sSubPr>
                              <m:ctrlPr>
                                <a:rPr lang="en-AU" sz="2400" i="1">
                                  <a:solidFill>
                                    <a:schemeClr val="tx1">
                                      <a:lumMod val="65000"/>
                                      <a:lumOff val="35000"/>
                                    </a:schemeClr>
                                  </a:solidFill>
                                  <a:latin typeface="Cambria Math"/>
                                </a:rPr>
                              </m:ctrlPr>
                            </m:sSubPr>
                            <m:e>
                              <m:r>
                                <a:rPr lang="de-CH" sz="2400" i="1">
                                  <a:solidFill>
                                    <a:schemeClr val="tx1">
                                      <a:lumMod val="65000"/>
                                      <a:lumOff val="35000"/>
                                    </a:schemeClr>
                                  </a:solidFill>
                                  <a:latin typeface="Cambria Math"/>
                                </a:rPr>
                                <m:t>𝑝</m:t>
                              </m:r>
                            </m:e>
                            <m:sub>
                              <m:r>
                                <a:rPr lang="de-CH" sz="2400" i="1">
                                  <a:solidFill>
                                    <a:schemeClr val="tx1">
                                      <a:lumMod val="65000"/>
                                      <a:lumOff val="35000"/>
                                    </a:schemeClr>
                                  </a:solidFill>
                                  <a:latin typeface="Cambria Math"/>
                                </a:rPr>
                                <m:t>𝑠𝑟𝑐</m:t>
                              </m:r>
                            </m:sub>
                          </m:sSub>
                        </m:e>
                        <m:sub/>
                        <m:sup>
                          <m:r>
                            <a:rPr lang="de-CH" sz="2400" b="0" i="1" smtClean="0">
                              <a:solidFill>
                                <a:schemeClr val="tx1">
                                  <a:lumMod val="65000"/>
                                  <a:lumOff val="35000"/>
                                </a:schemeClr>
                              </a:solidFill>
                              <a:latin typeface="Cambria Math"/>
                            </a:rPr>
                            <m:t>𝑖</m:t>
                          </m:r>
                          <m:r>
                            <a:rPr lang="de-CH" sz="2400" b="0" i="1" smtClean="0">
                              <a:solidFill>
                                <a:schemeClr val="tx1">
                                  <a:lumMod val="65000"/>
                                  <a:lumOff val="35000"/>
                                </a:schemeClr>
                              </a:solidFill>
                              <a:latin typeface="Cambria Math"/>
                            </a:rPr>
                            <m:t>+1</m:t>
                          </m:r>
                        </m:sup>
                      </m:sSubSup>
                      <m:r>
                        <a:rPr lang="de-CH" sz="2400" b="0" i="1" smtClean="0">
                          <a:solidFill>
                            <a:schemeClr val="tx1">
                              <a:lumMod val="65000"/>
                              <a:lumOff val="35000"/>
                            </a:schemeClr>
                          </a:solidFill>
                          <a:latin typeface="Cambria Math"/>
                        </a:rPr>
                        <m:t>=</m:t>
                      </m:r>
                      <m:sSub>
                        <m:sSubPr>
                          <m:ctrlPr>
                            <a:rPr lang="en-AU" sz="2400" i="1" smtClean="0">
                              <a:solidFill>
                                <a:schemeClr val="tx1">
                                  <a:lumMod val="65000"/>
                                  <a:lumOff val="35000"/>
                                </a:schemeClr>
                              </a:solidFill>
                              <a:latin typeface="Cambria Math"/>
                            </a:rPr>
                          </m:ctrlPr>
                        </m:sSubPr>
                        <m:e>
                          <m:r>
                            <a:rPr lang="en-US" sz="2400" b="0" i="1" smtClean="0">
                              <a:solidFill>
                                <a:schemeClr val="tx1">
                                  <a:lumMod val="65000"/>
                                  <a:lumOff val="35000"/>
                                </a:schemeClr>
                              </a:solidFill>
                              <a:latin typeface="Cambria Math"/>
                            </a:rPr>
                            <m:t>𝑝</m:t>
                          </m:r>
                        </m:e>
                        <m:sub>
                          <m:r>
                            <a:rPr lang="en-US" sz="2400" b="0" i="1" smtClean="0">
                              <a:solidFill>
                                <a:schemeClr val="tx1">
                                  <a:lumMod val="65000"/>
                                  <a:lumOff val="35000"/>
                                </a:schemeClr>
                              </a:solidFill>
                              <a:latin typeface="Cambria Math"/>
                            </a:rPr>
                            <m:t>𝑡𝑔𝑡</m:t>
                          </m:r>
                        </m:sub>
                      </m:sSub>
                      <m:r>
                        <a:rPr lang="de-CH" sz="2400" b="0" i="1" smtClean="0">
                          <a:solidFill>
                            <a:schemeClr val="tx1">
                              <a:lumMod val="65000"/>
                              <a:lumOff val="35000"/>
                            </a:schemeClr>
                          </a:solidFill>
                          <a:latin typeface="Cambria Math"/>
                        </a:rPr>
                        <m:t>−</m:t>
                      </m:r>
                      <m:r>
                        <a:rPr lang="de-CH" sz="2400" b="0" i="1" smtClean="0">
                          <a:solidFill>
                            <a:schemeClr val="tx1">
                              <a:lumMod val="65000"/>
                              <a:lumOff val="35000"/>
                            </a:schemeClr>
                          </a:solidFill>
                          <a:latin typeface="Cambria Math"/>
                        </a:rPr>
                        <m:t>𝑉</m:t>
                      </m:r>
                      <m:r>
                        <a:rPr lang="de-CH" sz="2400" b="0" i="1" smtClean="0">
                          <a:solidFill>
                            <a:schemeClr val="tx1">
                              <a:lumMod val="65000"/>
                              <a:lumOff val="35000"/>
                            </a:schemeClr>
                          </a:solidFill>
                          <a:latin typeface="Cambria Math"/>
                        </a:rPr>
                        <m:t>(</m:t>
                      </m:r>
                      <m:sSubSup>
                        <m:sSubSupPr>
                          <m:ctrlPr>
                            <a:rPr lang="en-AU" sz="2400" i="1">
                              <a:solidFill>
                                <a:schemeClr val="tx1">
                                  <a:lumMod val="65000"/>
                                  <a:lumOff val="35000"/>
                                </a:schemeClr>
                              </a:solidFill>
                              <a:latin typeface="Cambria Math"/>
                            </a:rPr>
                          </m:ctrlPr>
                        </m:sSubSupPr>
                        <m:e>
                          <m:sSub>
                            <m:sSubPr>
                              <m:ctrlPr>
                                <a:rPr lang="en-AU" sz="2400" i="1">
                                  <a:solidFill>
                                    <a:schemeClr val="tx1">
                                      <a:lumMod val="65000"/>
                                      <a:lumOff val="35000"/>
                                    </a:schemeClr>
                                  </a:solidFill>
                                  <a:latin typeface="Cambria Math"/>
                                </a:rPr>
                              </m:ctrlPr>
                            </m:sSubPr>
                            <m:e>
                              <m:r>
                                <a:rPr lang="de-CH" sz="2400" i="1">
                                  <a:solidFill>
                                    <a:schemeClr val="tx1">
                                      <a:lumMod val="65000"/>
                                      <a:lumOff val="35000"/>
                                    </a:schemeClr>
                                  </a:solidFill>
                                  <a:latin typeface="Cambria Math"/>
                                </a:rPr>
                                <m:t>𝑝</m:t>
                              </m:r>
                            </m:e>
                            <m:sub>
                              <m:r>
                                <a:rPr lang="de-CH" sz="2400" i="1">
                                  <a:solidFill>
                                    <a:schemeClr val="tx1">
                                      <a:lumMod val="65000"/>
                                      <a:lumOff val="35000"/>
                                    </a:schemeClr>
                                  </a:solidFill>
                                  <a:latin typeface="Cambria Math"/>
                                </a:rPr>
                                <m:t>𝑠𝑟𝑐</m:t>
                              </m:r>
                            </m:sub>
                          </m:sSub>
                        </m:e>
                        <m:sub/>
                        <m:sup>
                          <m:r>
                            <a:rPr lang="de-CH" sz="2400" i="1">
                              <a:solidFill>
                                <a:schemeClr val="tx1">
                                  <a:lumMod val="65000"/>
                                  <a:lumOff val="35000"/>
                                </a:schemeClr>
                              </a:solidFill>
                              <a:latin typeface="Cambria Math"/>
                            </a:rPr>
                            <m:t>𝑖</m:t>
                          </m:r>
                        </m:sup>
                      </m:sSubSup>
                      <m:r>
                        <a:rPr lang="de-CH" sz="2400" b="0" i="1" smtClean="0">
                          <a:solidFill>
                            <a:schemeClr val="tx1">
                              <a:lumMod val="65000"/>
                              <a:lumOff val="35000"/>
                            </a:schemeClr>
                          </a:solidFill>
                          <a:latin typeface="Cambria Math"/>
                        </a:rPr>
                        <m:t>)</m:t>
                      </m:r>
                    </m:oMath>
                  </m:oMathPara>
                </a14:m>
                <a:endParaRPr lang="en-AU" sz="2400" dirty="0">
                  <a:solidFill>
                    <a:schemeClr val="tx1">
                      <a:lumMod val="65000"/>
                      <a:lumOff val="3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04800" y="2362200"/>
                <a:ext cx="6624736" cy="520555"/>
              </a:xfrm>
              <a:prstGeom prst="rect">
                <a:avLst/>
              </a:prstGeom>
              <a:blipFill rotWithShape="1">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04800" y="1232045"/>
                <a:ext cx="6624736" cy="672955"/>
              </a:xfrm>
              <a:prstGeom prst="rect">
                <a:avLst/>
              </a:prstGeom>
              <a:noFill/>
            </p:spPr>
            <p:txBody>
              <a:bodyPr wrap="none" rtlCol="0">
                <a:normAutofit/>
              </a:bodyPr>
              <a:lstStyle/>
              <a:p>
                <a:pPr/>
                <a14:m>
                  <m:oMathPara xmlns:m="http://schemas.openxmlformats.org/officeDocument/2006/math">
                    <m:oMathParaPr>
                      <m:jc m:val="centerGroup"/>
                    </m:oMathParaPr>
                    <m:oMath xmlns:m="http://schemas.openxmlformats.org/officeDocument/2006/math">
                      <m:sSub>
                        <m:sSubPr>
                          <m:ctrlPr>
                            <a:rPr lang="en-AU" sz="2400" i="1" smtClean="0">
                              <a:solidFill>
                                <a:schemeClr val="tx1">
                                  <a:lumMod val="65000"/>
                                  <a:lumOff val="35000"/>
                                </a:schemeClr>
                              </a:solidFill>
                              <a:latin typeface="Cambria Math"/>
                            </a:rPr>
                          </m:ctrlPr>
                        </m:sSubPr>
                        <m:e>
                          <m:r>
                            <a:rPr lang="en-US" sz="2400" b="0" i="1" smtClean="0">
                              <a:solidFill>
                                <a:schemeClr val="tx1">
                                  <a:lumMod val="65000"/>
                                  <a:lumOff val="35000"/>
                                </a:schemeClr>
                              </a:solidFill>
                              <a:latin typeface="Cambria Math"/>
                            </a:rPr>
                            <m:t>𝑝</m:t>
                          </m:r>
                        </m:e>
                        <m:sub>
                          <m:r>
                            <a:rPr lang="en-US" sz="2400" b="0" i="1" smtClean="0">
                              <a:solidFill>
                                <a:schemeClr val="tx1">
                                  <a:lumMod val="65000"/>
                                  <a:lumOff val="35000"/>
                                </a:schemeClr>
                              </a:solidFill>
                              <a:latin typeface="Cambria Math"/>
                            </a:rPr>
                            <m:t>𝑡𝑔𝑡</m:t>
                          </m:r>
                        </m:sub>
                      </m:sSub>
                      <m:r>
                        <a:rPr lang="de-CH" sz="2400" b="0" i="1" smtClean="0">
                          <a:solidFill>
                            <a:schemeClr val="tx1">
                              <a:lumMod val="65000"/>
                              <a:lumOff val="35000"/>
                            </a:schemeClr>
                          </a:solidFill>
                          <a:latin typeface="Cambria Math"/>
                        </a:rPr>
                        <m:t>=</m:t>
                      </m:r>
                      <m:sSub>
                        <m:sSubPr>
                          <m:ctrlPr>
                            <a:rPr lang="en-AU" sz="2400" i="1">
                              <a:solidFill>
                                <a:schemeClr val="tx1">
                                  <a:lumMod val="65000"/>
                                  <a:lumOff val="35000"/>
                                </a:schemeClr>
                              </a:solidFill>
                              <a:latin typeface="Cambria Math"/>
                            </a:rPr>
                          </m:ctrlPr>
                        </m:sSubPr>
                        <m:e>
                          <m:r>
                            <a:rPr lang="en-US" sz="2400" b="0" i="1" smtClean="0">
                              <a:solidFill>
                                <a:schemeClr val="tx1">
                                  <a:lumMod val="65000"/>
                                  <a:lumOff val="35000"/>
                                </a:schemeClr>
                              </a:solidFill>
                              <a:latin typeface="Cambria Math"/>
                            </a:rPr>
                            <m:t>𝑝</m:t>
                          </m:r>
                        </m:e>
                        <m:sub>
                          <m:r>
                            <a:rPr lang="en-US" sz="2400" i="1" smtClean="0">
                              <a:solidFill>
                                <a:schemeClr val="tx1">
                                  <a:lumMod val="65000"/>
                                  <a:lumOff val="35000"/>
                                </a:schemeClr>
                              </a:solidFill>
                              <a:latin typeface="Cambria Math"/>
                            </a:rPr>
                            <m:t>𝑠</m:t>
                          </m:r>
                          <m:r>
                            <a:rPr lang="en-US" sz="2400" b="0" i="1" smtClean="0">
                              <a:solidFill>
                                <a:schemeClr val="tx1">
                                  <a:lumMod val="65000"/>
                                  <a:lumOff val="35000"/>
                                </a:schemeClr>
                              </a:solidFill>
                              <a:latin typeface="Cambria Math"/>
                            </a:rPr>
                            <m:t>𝑟𝑐</m:t>
                          </m:r>
                        </m:sub>
                      </m:sSub>
                      <m:r>
                        <a:rPr lang="de-CH" sz="2400" b="0" i="1" smtClean="0">
                          <a:solidFill>
                            <a:schemeClr val="tx1">
                              <a:lumMod val="65000"/>
                              <a:lumOff val="35000"/>
                            </a:schemeClr>
                          </a:solidFill>
                          <a:latin typeface="Cambria Math"/>
                        </a:rPr>
                        <m:t>+</m:t>
                      </m:r>
                      <m:r>
                        <a:rPr lang="de-CH" sz="2400" b="0" i="1" smtClean="0">
                          <a:solidFill>
                            <a:schemeClr val="tx1">
                              <a:lumMod val="65000"/>
                              <a:lumOff val="35000"/>
                            </a:schemeClr>
                          </a:solidFill>
                          <a:latin typeface="Cambria Math"/>
                        </a:rPr>
                        <m:t>𝑉</m:t>
                      </m:r>
                      <m:r>
                        <a:rPr lang="de-CH" sz="2400" b="0" i="1" smtClean="0">
                          <a:solidFill>
                            <a:schemeClr val="tx1">
                              <a:lumMod val="65000"/>
                              <a:lumOff val="35000"/>
                            </a:schemeClr>
                          </a:solidFill>
                          <a:latin typeface="Cambria Math"/>
                        </a:rPr>
                        <m:t>(</m:t>
                      </m:r>
                      <m:sSub>
                        <m:sSubPr>
                          <m:ctrlPr>
                            <a:rPr lang="en-AU" sz="2400" i="1">
                              <a:solidFill>
                                <a:schemeClr val="tx1">
                                  <a:lumMod val="65000"/>
                                  <a:lumOff val="35000"/>
                                </a:schemeClr>
                              </a:solidFill>
                              <a:latin typeface="Cambria Math"/>
                            </a:rPr>
                          </m:ctrlPr>
                        </m:sSubPr>
                        <m:e>
                          <m:r>
                            <a:rPr lang="en-US" sz="2400" b="0" i="1" smtClean="0">
                              <a:solidFill>
                                <a:schemeClr val="tx1">
                                  <a:lumMod val="65000"/>
                                  <a:lumOff val="35000"/>
                                </a:schemeClr>
                              </a:solidFill>
                              <a:latin typeface="Cambria Math"/>
                            </a:rPr>
                            <m:t>𝑝</m:t>
                          </m:r>
                        </m:e>
                        <m:sub>
                          <m:r>
                            <a:rPr lang="en-US" sz="2400" i="1" smtClean="0">
                              <a:solidFill>
                                <a:schemeClr val="tx1">
                                  <a:lumMod val="65000"/>
                                  <a:lumOff val="35000"/>
                                </a:schemeClr>
                              </a:solidFill>
                              <a:latin typeface="Cambria Math"/>
                            </a:rPr>
                            <m:t>𝑠</m:t>
                          </m:r>
                          <m:r>
                            <a:rPr lang="en-US" sz="2400" b="0" i="1" smtClean="0">
                              <a:solidFill>
                                <a:schemeClr val="tx1">
                                  <a:lumMod val="65000"/>
                                  <a:lumOff val="35000"/>
                                </a:schemeClr>
                              </a:solidFill>
                              <a:latin typeface="Cambria Math"/>
                            </a:rPr>
                            <m:t>𝑟𝑐</m:t>
                          </m:r>
                        </m:sub>
                      </m:sSub>
                      <m:r>
                        <a:rPr lang="de-CH" sz="2400" b="0" i="1" smtClean="0">
                          <a:solidFill>
                            <a:schemeClr val="tx1">
                              <a:lumMod val="65000"/>
                              <a:lumOff val="35000"/>
                            </a:schemeClr>
                          </a:solidFill>
                          <a:latin typeface="Cambria Math"/>
                        </a:rPr>
                        <m:t>)</m:t>
                      </m:r>
                    </m:oMath>
                  </m:oMathPara>
                </a14:m>
                <a:endParaRPr lang="en-AU" sz="2400" dirty="0">
                  <a:solidFill>
                    <a:schemeClr val="tx1">
                      <a:lumMod val="65000"/>
                      <a:lumOff val="35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04800" y="1232045"/>
                <a:ext cx="6624736" cy="672955"/>
              </a:xfrm>
              <a:prstGeom prst="rect">
                <a:avLst/>
              </a:prstGeom>
              <a:blipFill rotWithShape="1">
                <a:blip r:embed="rId4"/>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450921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wipe(up)">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marL="318452" indent="-285750"/>
                <a:r>
                  <a:rPr lang="en-US" sz="1600" dirty="0" smtClean="0"/>
                  <a:t>Algorithm</a:t>
                </a:r>
              </a:p>
              <a:p>
                <a:pPr marL="548640" lvl="1">
                  <a:buFont typeface="+mj-lt"/>
                  <a:buAutoNum type="arabicPeriod"/>
                </a:pPr>
                <a:r>
                  <a:rPr lang="en-US" sz="1400" dirty="0" smtClean="0"/>
                  <a:t>Pick a start point: </a:t>
                </a:r>
                <a14:m>
                  <m:oMath xmlns:m="http://schemas.openxmlformats.org/officeDocument/2006/math">
                    <m:sSubSup>
                      <m:sSubSupPr>
                        <m:ctrlPr>
                          <a:rPr lang="en-AU" sz="1400" i="1">
                            <a:solidFill>
                              <a:schemeClr val="tx1">
                                <a:lumMod val="65000"/>
                                <a:lumOff val="35000"/>
                              </a:schemeClr>
                            </a:solidFill>
                            <a:latin typeface="Cambria Math"/>
                          </a:rPr>
                        </m:ctrlPr>
                      </m:sSubSupPr>
                      <m:e>
                        <m:sSub>
                          <m:sSubPr>
                            <m:ctrlPr>
                              <a:rPr lang="en-AU" sz="1400" i="1">
                                <a:solidFill>
                                  <a:schemeClr val="tx1">
                                    <a:lumMod val="65000"/>
                                    <a:lumOff val="35000"/>
                                  </a:schemeClr>
                                </a:solidFill>
                                <a:latin typeface="Cambria Math"/>
                              </a:rPr>
                            </m:ctrlPr>
                          </m:sSubPr>
                          <m:e>
                            <m:r>
                              <a:rPr lang="de-CH" sz="1400" i="1">
                                <a:solidFill>
                                  <a:schemeClr val="tx1">
                                    <a:lumMod val="65000"/>
                                    <a:lumOff val="35000"/>
                                  </a:schemeClr>
                                </a:solidFill>
                                <a:latin typeface="Cambria Math"/>
                              </a:rPr>
                              <m:t>𝑝</m:t>
                            </m:r>
                          </m:e>
                          <m:sub>
                            <m:r>
                              <a:rPr lang="de-CH" sz="1400" i="1">
                                <a:solidFill>
                                  <a:schemeClr val="tx1">
                                    <a:lumMod val="65000"/>
                                    <a:lumOff val="35000"/>
                                  </a:schemeClr>
                                </a:solidFill>
                                <a:latin typeface="Cambria Math"/>
                              </a:rPr>
                              <m:t>𝑠𝑟𝑐</m:t>
                            </m:r>
                          </m:sub>
                        </m:sSub>
                      </m:e>
                      <m:sub/>
                      <m:sup>
                        <m:r>
                          <a:rPr lang="de-CH" sz="1400" b="0" i="1" smtClean="0">
                            <a:solidFill>
                              <a:schemeClr val="tx1">
                                <a:lumMod val="65000"/>
                                <a:lumOff val="35000"/>
                              </a:schemeClr>
                            </a:solidFill>
                            <a:latin typeface="Cambria Math"/>
                          </a:rPr>
                          <m:t>0</m:t>
                        </m:r>
                      </m:sup>
                    </m:sSubSup>
                  </m:oMath>
                </a14:m>
                <a:r>
                  <a:rPr lang="zh-CN" altLang="en-US" sz="1400" i="1" dirty="0" smtClean="0"/>
                  <a:t> </a:t>
                </a:r>
                <a:r>
                  <a:rPr lang="en-US" altLang="zh-CN" sz="1400" dirty="0" smtClean="0"/>
                  <a:t>(e.g. </a:t>
                </a:r>
                <a14:m>
                  <m:oMath xmlns:m="http://schemas.openxmlformats.org/officeDocument/2006/math">
                    <m:sSub>
                      <m:sSubPr>
                        <m:ctrlPr>
                          <a:rPr lang="en-US" sz="1400" i="1">
                            <a:solidFill>
                              <a:schemeClr val="tx1">
                                <a:lumMod val="65000"/>
                                <a:lumOff val="35000"/>
                              </a:schemeClr>
                            </a:solidFill>
                            <a:latin typeface="Cambria Math"/>
                          </a:rPr>
                        </m:ctrlPr>
                      </m:sSubPr>
                      <m:e>
                        <m:r>
                          <a:rPr lang="en-US" sz="1400" i="1">
                            <a:solidFill>
                              <a:schemeClr val="tx1">
                                <a:lumMod val="65000"/>
                                <a:lumOff val="35000"/>
                              </a:schemeClr>
                            </a:solidFill>
                            <a:latin typeface="Cambria Math"/>
                          </a:rPr>
                          <m:t>𝑝</m:t>
                        </m:r>
                      </m:e>
                      <m:sub>
                        <m:r>
                          <a:rPr lang="en-US" sz="1400" i="1">
                            <a:solidFill>
                              <a:schemeClr val="tx1">
                                <a:lumMod val="65000"/>
                                <a:lumOff val="35000"/>
                              </a:schemeClr>
                            </a:solidFill>
                            <a:latin typeface="Cambria Math"/>
                          </a:rPr>
                          <m:t>𝑡𝑔𝑡</m:t>
                        </m:r>
                      </m:sub>
                    </m:sSub>
                  </m:oMath>
                </a14:m>
                <a:r>
                  <a:rPr lang="en-US" altLang="zh-CN" sz="1400" dirty="0" smtClean="0"/>
                  <a:t>)</a:t>
                </a:r>
                <a:endParaRPr lang="zh-CN" altLang="en-US" sz="1400" dirty="0"/>
              </a:p>
              <a:p>
                <a:pPr marL="548640" lvl="1">
                  <a:buFont typeface="+mj-lt"/>
                  <a:buAutoNum type="arabicPeriod"/>
                </a:pPr>
                <a:r>
                  <a:rPr lang="en-US" sz="1400" dirty="0" smtClean="0"/>
                  <a:t>Apply recurrence relation until convergence: </a:t>
                </a:r>
                <a14:m>
                  <m:oMath xmlns:m="http://schemas.openxmlformats.org/officeDocument/2006/math">
                    <m:sSubSup>
                      <m:sSubSupPr>
                        <m:ctrlPr>
                          <a:rPr lang="en-AU" sz="1400" i="1">
                            <a:solidFill>
                              <a:schemeClr val="tx1">
                                <a:lumMod val="65000"/>
                                <a:lumOff val="35000"/>
                              </a:schemeClr>
                            </a:solidFill>
                            <a:latin typeface="Cambria Math"/>
                          </a:rPr>
                        </m:ctrlPr>
                      </m:sSubSupPr>
                      <m:e>
                        <m:sSub>
                          <m:sSubPr>
                            <m:ctrlPr>
                              <a:rPr lang="en-AU" sz="1400" i="1">
                                <a:solidFill>
                                  <a:schemeClr val="tx1">
                                    <a:lumMod val="65000"/>
                                    <a:lumOff val="35000"/>
                                  </a:schemeClr>
                                </a:solidFill>
                                <a:latin typeface="Cambria Math"/>
                              </a:rPr>
                            </m:ctrlPr>
                          </m:sSubPr>
                          <m:e>
                            <m:r>
                              <a:rPr lang="de-CH" sz="1400" i="1">
                                <a:solidFill>
                                  <a:schemeClr val="tx1">
                                    <a:lumMod val="65000"/>
                                    <a:lumOff val="35000"/>
                                  </a:schemeClr>
                                </a:solidFill>
                                <a:latin typeface="Cambria Math"/>
                              </a:rPr>
                              <m:t>𝑝</m:t>
                            </m:r>
                          </m:e>
                          <m:sub>
                            <m:r>
                              <a:rPr lang="de-CH" sz="1400" i="1">
                                <a:solidFill>
                                  <a:schemeClr val="tx1">
                                    <a:lumMod val="65000"/>
                                    <a:lumOff val="35000"/>
                                  </a:schemeClr>
                                </a:solidFill>
                                <a:latin typeface="Cambria Math"/>
                              </a:rPr>
                              <m:t>𝑠𝑟𝑐</m:t>
                            </m:r>
                          </m:sub>
                        </m:sSub>
                      </m:e>
                      <m:sub/>
                      <m:sup>
                        <m:r>
                          <a:rPr lang="de-CH" sz="1400" i="1">
                            <a:solidFill>
                              <a:schemeClr val="tx1">
                                <a:lumMod val="65000"/>
                                <a:lumOff val="35000"/>
                              </a:schemeClr>
                            </a:solidFill>
                            <a:latin typeface="Cambria Math"/>
                          </a:rPr>
                          <m:t>𝑖</m:t>
                        </m:r>
                        <m:r>
                          <a:rPr lang="de-CH" sz="1400" i="1">
                            <a:solidFill>
                              <a:schemeClr val="tx1">
                                <a:lumMod val="65000"/>
                                <a:lumOff val="35000"/>
                              </a:schemeClr>
                            </a:solidFill>
                            <a:latin typeface="Cambria Math"/>
                          </a:rPr>
                          <m:t>+1</m:t>
                        </m:r>
                      </m:sup>
                    </m:sSubSup>
                    <m:r>
                      <a:rPr lang="de-CH" sz="1400" b="0" i="1" smtClean="0">
                        <a:solidFill>
                          <a:schemeClr val="tx1">
                            <a:lumMod val="65000"/>
                            <a:lumOff val="35000"/>
                          </a:schemeClr>
                        </a:solidFill>
                        <a:latin typeface="Cambria Math"/>
                      </a:rPr>
                      <m:t>=</m:t>
                    </m:r>
                    <m:sSub>
                      <m:sSubPr>
                        <m:ctrlPr>
                          <a:rPr lang="en-AU" sz="1400" i="1">
                            <a:solidFill>
                              <a:schemeClr val="tx1">
                                <a:lumMod val="65000"/>
                                <a:lumOff val="35000"/>
                              </a:schemeClr>
                            </a:solidFill>
                            <a:latin typeface="Cambria Math"/>
                          </a:rPr>
                        </m:ctrlPr>
                      </m:sSubPr>
                      <m:e>
                        <m:r>
                          <a:rPr lang="en-US" sz="1400" i="1">
                            <a:solidFill>
                              <a:schemeClr val="tx1">
                                <a:lumMod val="65000"/>
                                <a:lumOff val="35000"/>
                              </a:schemeClr>
                            </a:solidFill>
                            <a:latin typeface="Cambria Math"/>
                          </a:rPr>
                          <m:t>𝑝</m:t>
                        </m:r>
                      </m:e>
                      <m:sub>
                        <m:r>
                          <a:rPr lang="en-US" sz="1400" i="1">
                            <a:solidFill>
                              <a:schemeClr val="tx1">
                                <a:lumMod val="65000"/>
                                <a:lumOff val="35000"/>
                              </a:schemeClr>
                            </a:solidFill>
                            <a:latin typeface="Cambria Math"/>
                          </a:rPr>
                          <m:t>𝑡𝑔𝑡</m:t>
                        </m:r>
                      </m:sub>
                    </m:sSub>
                    <m:r>
                      <a:rPr lang="de-CH" sz="1400" b="0" i="1" smtClean="0">
                        <a:solidFill>
                          <a:schemeClr val="tx1">
                            <a:lumMod val="65000"/>
                            <a:lumOff val="35000"/>
                          </a:schemeClr>
                        </a:solidFill>
                        <a:latin typeface="Cambria Math"/>
                      </a:rPr>
                      <m:t>−</m:t>
                    </m:r>
                    <m:r>
                      <a:rPr lang="de-CH" sz="1400" i="1">
                        <a:solidFill>
                          <a:schemeClr val="tx1">
                            <a:lumMod val="65000"/>
                            <a:lumOff val="35000"/>
                          </a:schemeClr>
                        </a:solidFill>
                        <a:latin typeface="Cambria Math"/>
                      </a:rPr>
                      <m:t>𝑉</m:t>
                    </m:r>
                    <m:r>
                      <a:rPr lang="de-CH" sz="1400" i="1">
                        <a:solidFill>
                          <a:schemeClr val="tx1">
                            <a:lumMod val="65000"/>
                            <a:lumOff val="35000"/>
                          </a:schemeClr>
                        </a:solidFill>
                        <a:latin typeface="Cambria Math"/>
                      </a:rPr>
                      <m:t>(</m:t>
                    </m:r>
                    <m:sSubSup>
                      <m:sSubSupPr>
                        <m:ctrlPr>
                          <a:rPr lang="en-AU" sz="1400" i="1">
                            <a:solidFill>
                              <a:schemeClr val="tx1">
                                <a:lumMod val="65000"/>
                                <a:lumOff val="35000"/>
                              </a:schemeClr>
                            </a:solidFill>
                            <a:latin typeface="Cambria Math"/>
                          </a:rPr>
                        </m:ctrlPr>
                      </m:sSubSupPr>
                      <m:e>
                        <m:sSub>
                          <m:sSubPr>
                            <m:ctrlPr>
                              <a:rPr lang="en-AU" sz="1400" i="1">
                                <a:solidFill>
                                  <a:schemeClr val="tx1">
                                    <a:lumMod val="65000"/>
                                    <a:lumOff val="35000"/>
                                  </a:schemeClr>
                                </a:solidFill>
                                <a:latin typeface="Cambria Math"/>
                              </a:rPr>
                            </m:ctrlPr>
                          </m:sSubPr>
                          <m:e>
                            <m:r>
                              <a:rPr lang="de-CH" sz="1400" i="1">
                                <a:solidFill>
                                  <a:schemeClr val="tx1">
                                    <a:lumMod val="65000"/>
                                    <a:lumOff val="35000"/>
                                  </a:schemeClr>
                                </a:solidFill>
                                <a:latin typeface="Cambria Math"/>
                              </a:rPr>
                              <m:t>𝑝</m:t>
                            </m:r>
                          </m:e>
                          <m:sub>
                            <m:r>
                              <a:rPr lang="de-CH" sz="1400" i="1">
                                <a:solidFill>
                                  <a:schemeClr val="tx1">
                                    <a:lumMod val="65000"/>
                                    <a:lumOff val="35000"/>
                                  </a:schemeClr>
                                </a:solidFill>
                                <a:latin typeface="Cambria Math"/>
                              </a:rPr>
                              <m:t>𝑠𝑟𝑐</m:t>
                            </m:r>
                          </m:sub>
                        </m:sSub>
                      </m:e>
                      <m:sub/>
                      <m:sup>
                        <m:r>
                          <a:rPr lang="de-CH" sz="1400" i="1">
                            <a:solidFill>
                              <a:schemeClr val="tx1">
                                <a:lumMod val="65000"/>
                                <a:lumOff val="35000"/>
                              </a:schemeClr>
                            </a:solidFill>
                            <a:latin typeface="Cambria Math"/>
                          </a:rPr>
                          <m:t>𝑖</m:t>
                        </m:r>
                      </m:sup>
                    </m:sSubSup>
                    <m:r>
                      <a:rPr lang="de-CH" sz="1400" i="1">
                        <a:solidFill>
                          <a:schemeClr val="tx1">
                            <a:lumMod val="65000"/>
                            <a:lumOff val="35000"/>
                          </a:schemeClr>
                        </a:solidFill>
                        <a:latin typeface="Cambria Math"/>
                      </a:rPr>
                      <m:t>)</m:t>
                    </m:r>
                  </m:oMath>
                </a14:m>
                <a:endParaRPr lang="en-US" sz="1400" b="1" i="1" dirty="0">
                  <a:latin typeface="Cambria Math" pitchFamily="18" charset="0"/>
                  <a:ea typeface="Cambria Math" pitchFamily="18" charset="0"/>
                </a:endParaRPr>
              </a:p>
              <a:p>
                <a:pPr marL="548640" lvl="1" indent="-274320">
                  <a:buFont typeface="+mj-lt"/>
                  <a:buAutoNum type="arabicPeriod"/>
                </a:pPr>
                <a:endParaRPr lang="en-US" sz="14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370" t="-1464"/>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dirty="0"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13</a:t>
            </a:fld>
            <a:endParaRPr lang="en-US"/>
          </a:p>
        </p:txBody>
      </p:sp>
      <p:sp>
        <p:nvSpPr>
          <p:cNvPr id="5" name="Title 4"/>
          <p:cNvSpPr>
            <a:spLocks noGrp="1"/>
          </p:cNvSpPr>
          <p:nvPr>
            <p:ph type="title"/>
          </p:nvPr>
        </p:nvSpPr>
        <p:spPr/>
        <p:txBody>
          <a:bodyPr/>
          <a:lstStyle/>
          <a:p>
            <a:r>
              <a:rPr lang="en-US" dirty="0" smtClean="0"/>
              <a:t>Iterative solution</a:t>
            </a:r>
            <a:endParaRPr lang="en-US" dirty="0"/>
          </a:p>
        </p:txBody>
      </p:sp>
      <p:sp>
        <p:nvSpPr>
          <p:cNvPr id="42" name="矩形 4"/>
          <p:cNvSpPr/>
          <p:nvPr/>
        </p:nvSpPr>
        <p:spPr>
          <a:xfrm>
            <a:off x="2000872" y="2369571"/>
            <a:ext cx="1371600" cy="1371600"/>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54864" tIns="27432" rIns="54864" bIns="27432" rtlCol="0" anchor="ctr"/>
          <a:lstStyle/>
          <a:p>
            <a:pPr algn="ctr"/>
            <a:endParaRPr lang="zh-CN" altLang="en-US"/>
          </a:p>
        </p:txBody>
      </p:sp>
      <p:sp>
        <p:nvSpPr>
          <p:cNvPr id="43" name="任意多边形 5"/>
          <p:cNvSpPr/>
          <p:nvPr/>
        </p:nvSpPr>
        <p:spPr>
          <a:xfrm>
            <a:off x="2081221" y="2418831"/>
            <a:ext cx="1209587" cy="1266722"/>
          </a:xfrm>
          <a:custGeom>
            <a:avLst/>
            <a:gdLst>
              <a:gd name="connsiteX0" fmla="*/ 0 w 1959428"/>
              <a:gd name="connsiteY0" fmla="*/ 2090057 h 2090057"/>
              <a:gd name="connsiteX1" fmla="*/ 466530 w 1959428"/>
              <a:gd name="connsiteY1" fmla="*/ 1007706 h 2090057"/>
              <a:gd name="connsiteX2" fmla="*/ 1959428 w 1959428"/>
              <a:gd name="connsiteY2" fmla="*/ 0 h 2090057"/>
              <a:gd name="connsiteX0" fmla="*/ 0 w 1959428"/>
              <a:gd name="connsiteY0" fmla="*/ 2090057 h 2090057"/>
              <a:gd name="connsiteX1" fmla="*/ 601621 w 1959428"/>
              <a:gd name="connsiteY1" fmla="*/ 904867 h 2090057"/>
              <a:gd name="connsiteX2" fmla="*/ 1959428 w 1959428"/>
              <a:gd name="connsiteY2" fmla="*/ 0 h 2090057"/>
              <a:gd name="connsiteX0" fmla="*/ 0 w 1959428"/>
              <a:gd name="connsiteY0" fmla="*/ 2090057 h 2090057"/>
              <a:gd name="connsiteX1" fmla="*/ 601621 w 1959428"/>
              <a:gd name="connsiteY1" fmla="*/ 904867 h 2090057"/>
              <a:gd name="connsiteX2" fmla="*/ 1959428 w 1959428"/>
              <a:gd name="connsiteY2" fmla="*/ 0 h 2090057"/>
              <a:gd name="connsiteX0" fmla="*/ 0 w 1959428"/>
              <a:gd name="connsiteY0" fmla="*/ 2090057 h 2090057"/>
              <a:gd name="connsiteX1" fmla="*/ 529613 w 1959428"/>
              <a:gd name="connsiteY1" fmla="*/ 688843 h 2090057"/>
              <a:gd name="connsiteX2" fmla="*/ 1959428 w 1959428"/>
              <a:gd name="connsiteY2" fmla="*/ 0 h 2090057"/>
              <a:gd name="connsiteX0" fmla="*/ 0 w 1959428"/>
              <a:gd name="connsiteY0" fmla="*/ 2111203 h 2111203"/>
              <a:gd name="connsiteX1" fmla="*/ 529613 w 1959428"/>
              <a:gd name="connsiteY1" fmla="*/ 709989 h 2111203"/>
              <a:gd name="connsiteX2" fmla="*/ 1959428 w 1959428"/>
              <a:gd name="connsiteY2" fmla="*/ 21146 h 2111203"/>
              <a:gd name="connsiteX0" fmla="*/ 56550 w 2015978"/>
              <a:gd name="connsiteY0" fmla="*/ 2111203 h 2111203"/>
              <a:gd name="connsiteX1" fmla="*/ 586163 w 2015978"/>
              <a:gd name="connsiteY1" fmla="*/ 709989 h 2111203"/>
              <a:gd name="connsiteX2" fmla="*/ 2015978 w 2015978"/>
              <a:gd name="connsiteY2" fmla="*/ 21146 h 2111203"/>
            </a:gdLst>
            <a:ahLst/>
            <a:cxnLst>
              <a:cxn ang="0">
                <a:pos x="connsiteX0" y="connsiteY0"/>
              </a:cxn>
              <a:cxn ang="0">
                <a:pos x="connsiteX1" y="connsiteY1"/>
              </a:cxn>
              <a:cxn ang="0">
                <a:pos x="connsiteX2" y="connsiteY2"/>
              </a:cxn>
            </a:cxnLst>
            <a:rect l="l" t="t" r="r" b="b"/>
            <a:pathLst>
              <a:path w="2015978" h="2111203">
                <a:moveTo>
                  <a:pt x="56550" y="2111203"/>
                </a:moveTo>
                <a:cubicBezTo>
                  <a:pt x="0" y="1685933"/>
                  <a:pt x="259592" y="1058332"/>
                  <a:pt x="586163" y="709989"/>
                </a:cubicBezTo>
                <a:cubicBezTo>
                  <a:pt x="912734" y="361646"/>
                  <a:pt x="1560511" y="0"/>
                  <a:pt x="2015978" y="21146"/>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44" name="任意多边形 6"/>
          <p:cNvSpPr/>
          <p:nvPr/>
        </p:nvSpPr>
        <p:spPr>
          <a:xfrm>
            <a:off x="2260100" y="2599470"/>
            <a:ext cx="1053103" cy="1066246"/>
          </a:xfrm>
          <a:custGeom>
            <a:avLst/>
            <a:gdLst>
              <a:gd name="connsiteX0" fmla="*/ 0 w 1772817"/>
              <a:gd name="connsiteY0" fmla="*/ 1828800 h 1828800"/>
              <a:gd name="connsiteX1" fmla="*/ 335903 w 1772817"/>
              <a:gd name="connsiteY1" fmla="*/ 1082351 h 1828800"/>
              <a:gd name="connsiteX2" fmla="*/ 1772817 w 1772817"/>
              <a:gd name="connsiteY2" fmla="*/ 0 h 1828800"/>
              <a:gd name="connsiteX0" fmla="*/ 0 w 1772817"/>
              <a:gd name="connsiteY0" fmla="*/ 1828800 h 1828800"/>
              <a:gd name="connsiteX1" fmla="*/ 521703 w 1772817"/>
              <a:gd name="connsiteY1" fmla="*/ 768964 h 1828800"/>
              <a:gd name="connsiteX2" fmla="*/ 1772817 w 1772817"/>
              <a:gd name="connsiteY2" fmla="*/ 0 h 1828800"/>
              <a:gd name="connsiteX0" fmla="*/ 0 w 1772817"/>
              <a:gd name="connsiteY0" fmla="*/ 1828800 h 1828800"/>
              <a:gd name="connsiteX1" fmla="*/ 665719 w 1772817"/>
              <a:gd name="connsiteY1" fmla="*/ 768964 h 1828800"/>
              <a:gd name="connsiteX2" fmla="*/ 1772817 w 1772817"/>
              <a:gd name="connsiteY2" fmla="*/ 0 h 1828800"/>
              <a:gd name="connsiteX0" fmla="*/ 0 w 1772817"/>
              <a:gd name="connsiteY0" fmla="*/ 1828800 h 1828800"/>
              <a:gd name="connsiteX1" fmla="*/ 665719 w 1772817"/>
              <a:gd name="connsiteY1" fmla="*/ 768964 h 1828800"/>
              <a:gd name="connsiteX2" fmla="*/ 1772817 w 1772817"/>
              <a:gd name="connsiteY2" fmla="*/ 0 h 1828800"/>
              <a:gd name="connsiteX0" fmla="*/ 0 w 1772817"/>
              <a:gd name="connsiteY0" fmla="*/ 1828800 h 1828800"/>
              <a:gd name="connsiteX1" fmla="*/ 593711 w 1772817"/>
              <a:gd name="connsiteY1" fmla="*/ 768964 h 1828800"/>
              <a:gd name="connsiteX2" fmla="*/ 1772817 w 1772817"/>
              <a:gd name="connsiteY2" fmla="*/ 0 h 1828800"/>
              <a:gd name="connsiteX0" fmla="*/ 0 w 1683162"/>
              <a:gd name="connsiteY0" fmla="*/ 1921092 h 1921092"/>
              <a:gd name="connsiteX1" fmla="*/ 504056 w 1683162"/>
              <a:gd name="connsiteY1" fmla="*/ 768964 h 1921092"/>
              <a:gd name="connsiteX2" fmla="*/ 1683162 w 1683162"/>
              <a:gd name="connsiteY2" fmla="*/ 0 h 1921092"/>
              <a:gd name="connsiteX0" fmla="*/ 0 w 1755171"/>
              <a:gd name="connsiteY0" fmla="*/ 1777076 h 1777076"/>
              <a:gd name="connsiteX1" fmla="*/ 576065 w 1755171"/>
              <a:gd name="connsiteY1" fmla="*/ 768964 h 1777076"/>
              <a:gd name="connsiteX2" fmla="*/ 1755171 w 1755171"/>
              <a:gd name="connsiteY2" fmla="*/ 0 h 1777076"/>
              <a:gd name="connsiteX0" fmla="*/ 0 w 1755171"/>
              <a:gd name="connsiteY0" fmla="*/ 1777076 h 1777076"/>
              <a:gd name="connsiteX1" fmla="*/ 576065 w 1755171"/>
              <a:gd name="connsiteY1" fmla="*/ 552940 h 1777076"/>
              <a:gd name="connsiteX2" fmla="*/ 1755171 w 1755171"/>
              <a:gd name="connsiteY2" fmla="*/ 0 h 1777076"/>
              <a:gd name="connsiteX0" fmla="*/ 0 w 1755171"/>
              <a:gd name="connsiteY0" fmla="*/ 1777076 h 1777076"/>
              <a:gd name="connsiteX1" fmla="*/ 576065 w 1755171"/>
              <a:gd name="connsiteY1" fmla="*/ 552940 h 1777076"/>
              <a:gd name="connsiteX2" fmla="*/ 1755171 w 1755171"/>
              <a:gd name="connsiteY2" fmla="*/ 0 h 1777076"/>
              <a:gd name="connsiteX0" fmla="*/ 0 w 1755171"/>
              <a:gd name="connsiteY0" fmla="*/ 1777076 h 1777076"/>
              <a:gd name="connsiteX1" fmla="*/ 576065 w 1755171"/>
              <a:gd name="connsiteY1" fmla="*/ 552940 h 1777076"/>
              <a:gd name="connsiteX2" fmla="*/ 1755171 w 1755171"/>
              <a:gd name="connsiteY2" fmla="*/ 0 h 1777076"/>
            </a:gdLst>
            <a:ahLst/>
            <a:cxnLst>
              <a:cxn ang="0">
                <a:pos x="connsiteX0" y="connsiteY0"/>
              </a:cxn>
              <a:cxn ang="0">
                <a:pos x="connsiteX1" y="connsiteY1"/>
              </a:cxn>
              <a:cxn ang="0">
                <a:pos x="connsiteX2" y="connsiteY2"/>
              </a:cxn>
            </a:cxnLst>
            <a:rect l="l" t="t" r="r" b="b"/>
            <a:pathLst>
              <a:path w="1755171" h="1777076">
                <a:moveTo>
                  <a:pt x="0" y="1777076"/>
                </a:moveTo>
                <a:cubicBezTo>
                  <a:pt x="16372" y="1420644"/>
                  <a:pt x="283537" y="849119"/>
                  <a:pt x="576065" y="552940"/>
                </a:cubicBezTo>
                <a:cubicBezTo>
                  <a:pt x="868593" y="256761"/>
                  <a:pt x="1131584" y="83316"/>
                  <a:pt x="1755171" y="0"/>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45" name="任意多边形 7"/>
          <p:cNvSpPr/>
          <p:nvPr/>
        </p:nvSpPr>
        <p:spPr>
          <a:xfrm>
            <a:off x="2406267" y="2745027"/>
            <a:ext cx="940526" cy="940526"/>
          </a:xfrm>
          <a:custGeom>
            <a:avLst/>
            <a:gdLst>
              <a:gd name="connsiteX0" fmla="*/ 0 w 1567542"/>
              <a:gd name="connsiteY0" fmla="*/ 1567542 h 1567542"/>
              <a:gd name="connsiteX1" fmla="*/ 261257 w 1567542"/>
              <a:gd name="connsiteY1" fmla="*/ 1063689 h 1567542"/>
              <a:gd name="connsiteX2" fmla="*/ 1567542 w 1567542"/>
              <a:gd name="connsiteY2" fmla="*/ 0 h 1567542"/>
              <a:gd name="connsiteX0" fmla="*/ 0 w 1567542"/>
              <a:gd name="connsiteY0" fmla="*/ 1567542 h 1567542"/>
              <a:gd name="connsiteX1" fmla="*/ 548477 w 1567542"/>
              <a:gd name="connsiteY1" fmla="*/ 742392 h 1567542"/>
              <a:gd name="connsiteX2" fmla="*/ 1567542 w 1567542"/>
              <a:gd name="connsiteY2" fmla="*/ 0 h 1567542"/>
              <a:gd name="connsiteX0" fmla="*/ 0 w 1567542"/>
              <a:gd name="connsiteY0" fmla="*/ 1567542 h 1567542"/>
              <a:gd name="connsiteX1" fmla="*/ 548477 w 1567542"/>
              <a:gd name="connsiteY1" fmla="*/ 742392 h 1567542"/>
              <a:gd name="connsiteX2" fmla="*/ 1567542 w 1567542"/>
              <a:gd name="connsiteY2" fmla="*/ 0 h 1567542"/>
              <a:gd name="connsiteX0" fmla="*/ 0 w 1567542"/>
              <a:gd name="connsiteY0" fmla="*/ 1567542 h 1567542"/>
              <a:gd name="connsiteX1" fmla="*/ 548477 w 1567542"/>
              <a:gd name="connsiteY1" fmla="*/ 526368 h 1567542"/>
              <a:gd name="connsiteX2" fmla="*/ 1567542 w 1567542"/>
              <a:gd name="connsiteY2" fmla="*/ 0 h 1567542"/>
              <a:gd name="connsiteX0" fmla="*/ 0 w 1567542"/>
              <a:gd name="connsiteY0" fmla="*/ 1567542 h 1567542"/>
              <a:gd name="connsiteX1" fmla="*/ 548477 w 1567542"/>
              <a:gd name="connsiteY1" fmla="*/ 526368 h 1567542"/>
              <a:gd name="connsiteX2" fmla="*/ 1567542 w 1567542"/>
              <a:gd name="connsiteY2" fmla="*/ 0 h 1567542"/>
              <a:gd name="connsiteX0" fmla="*/ 0 w 1567542"/>
              <a:gd name="connsiteY0" fmla="*/ 1567542 h 1567542"/>
              <a:gd name="connsiteX1" fmla="*/ 548477 w 1567542"/>
              <a:gd name="connsiteY1" fmla="*/ 526368 h 1567542"/>
              <a:gd name="connsiteX2" fmla="*/ 1567542 w 1567542"/>
              <a:gd name="connsiteY2" fmla="*/ 0 h 1567542"/>
            </a:gdLst>
            <a:ahLst/>
            <a:cxnLst>
              <a:cxn ang="0">
                <a:pos x="connsiteX0" y="connsiteY0"/>
              </a:cxn>
              <a:cxn ang="0">
                <a:pos x="connsiteX1" y="connsiteY1"/>
              </a:cxn>
              <a:cxn ang="0">
                <a:pos x="connsiteX2" y="connsiteY2"/>
              </a:cxn>
            </a:cxnLst>
            <a:rect l="l" t="t" r="r" b="b"/>
            <a:pathLst>
              <a:path w="1567542" h="1567542">
                <a:moveTo>
                  <a:pt x="0" y="1567542"/>
                </a:moveTo>
                <a:cubicBezTo>
                  <a:pt x="8731" y="1223771"/>
                  <a:pt x="287220" y="787625"/>
                  <a:pt x="548477" y="526368"/>
                </a:cubicBezTo>
                <a:cubicBezTo>
                  <a:pt x="809734" y="265111"/>
                  <a:pt x="877897" y="132284"/>
                  <a:pt x="1567542" y="0"/>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46" name="任意多边形 8"/>
          <p:cNvSpPr/>
          <p:nvPr/>
        </p:nvSpPr>
        <p:spPr>
          <a:xfrm>
            <a:off x="2605738" y="2974438"/>
            <a:ext cx="734483" cy="691277"/>
          </a:xfrm>
          <a:custGeom>
            <a:avLst/>
            <a:gdLst>
              <a:gd name="connsiteX0" fmla="*/ 0 w 1287624"/>
              <a:gd name="connsiteY0" fmla="*/ 1209869 h 1209869"/>
              <a:gd name="connsiteX1" fmla="*/ 373224 w 1287624"/>
              <a:gd name="connsiteY1" fmla="*/ 762000 h 1209869"/>
              <a:gd name="connsiteX2" fmla="*/ 1287624 w 1287624"/>
              <a:gd name="connsiteY2" fmla="*/ 15551 h 1209869"/>
              <a:gd name="connsiteX0" fmla="*/ 0 w 1287624"/>
              <a:gd name="connsiteY0" fmla="*/ 1209869 h 1209869"/>
              <a:gd name="connsiteX1" fmla="*/ 521905 w 1287624"/>
              <a:gd name="connsiteY1" fmla="*/ 528735 h 1209869"/>
              <a:gd name="connsiteX2" fmla="*/ 1287624 w 1287624"/>
              <a:gd name="connsiteY2" fmla="*/ 15551 h 1209869"/>
              <a:gd name="connsiteX0" fmla="*/ 0 w 953953"/>
              <a:gd name="connsiteY0" fmla="*/ 1056725 h 1056725"/>
              <a:gd name="connsiteX1" fmla="*/ 521905 w 953953"/>
              <a:gd name="connsiteY1" fmla="*/ 375591 h 1056725"/>
              <a:gd name="connsiteX2" fmla="*/ 953953 w 953953"/>
              <a:gd name="connsiteY2" fmla="*/ 15551 h 1056725"/>
              <a:gd name="connsiteX0" fmla="*/ 0 w 1313994"/>
              <a:gd name="connsiteY0" fmla="*/ 1200741 h 1200741"/>
              <a:gd name="connsiteX1" fmla="*/ 521905 w 1313994"/>
              <a:gd name="connsiteY1" fmla="*/ 519607 h 1200741"/>
              <a:gd name="connsiteX2" fmla="*/ 1313994 w 1313994"/>
              <a:gd name="connsiteY2" fmla="*/ 15551 h 1200741"/>
              <a:gd name="connsiteX0" fmla="*/ 0 w 1313994"/>
              <a:gd name="connsiteY0" fmla="*/ 1185190 h 1185190"/>
              <a:gd name="connsiteX1" fmla="*/ 521905 w 1313994"/>
              <a:gd name="connsiteY1" fmla="*/ 504056 h 1185190"/>
              <a:gd name="connsiteX2" fmla="*/ 1313994 w 1313994"/>
              <a:gd name="connsiteY2" fmla="*/ 0 h 1185190"/>
              <a:gd name="connsiteX0" fmla="*/ 0 w 1313994"/>
              <a:gd name="connsiteY0" fmla="*/ 1185190 h 1185190"/>
              <a:gd name="connsiteX1" fmla="*/ 521905 w 1313994"/>
              <a:gd name="connsiteY1" fmla="*/ 504056 h 1185190"/>
              <a:gd name="connsiteX2" fmla="*/ 1313994 w 1313994"/>
              <a:gd name="connsiteY2" fmla="*/ 0 h 1185190"/>
              <a:gd name="connsiteX0" fmla="*/ 0 w 1224137"/>
              <a:gd name="connsiteY0" fmla="*/ 1152127 h 1152127"/>
              <a:gd name="connsiteX1" fmla="*/ 432048 w 1224137"/>
              <a:gd name="connsiteY1" fmla="*/ 504056 h 1152127"/>
              <a:gd name="connsiteX2" fmla="*/ 1224137 w 1224137"/>
              <a:gd name="connsiteY2" fmla="*/ 0 h 1152127"/>
              <a:gd name="connsiteX0" fmla="*/ 0 w 1224137"/>
              <a:gd name="connsiteY0" fmla="*/ 1152127 h 1152127"/>
              <a:gd name="connsiteX1" fmla="*/ 432048 w 1224137"/>
              <a:gd name="connsiteY1" fmla="*/ 432048 h 1152127"/>
              <a:gd name="connsiteX2" fmla="*/ 1224137 w 1224137"/>
              <a:gd name="connsiteY2" fmla="*/ 0 h 1152127"/>
            </a:gdLst>
            <a:ahLst/>
            <a:cxnLst>
              <a:cxn ang="0">
                <a:pos x="connsiteX0" y="connsiteY0"/>
              </a:cxn>
              <a:cxn ang="0">
                <a:pos x="connsiteX1" y="connsiteY1"/>
              </a:cxn>
              <a:cxn ang="0">
                <a:pos x="connsiteX2" y="connsiteY2"/>
              </a:cxn>
            </a:cxnLst>
            <a:rect l="l" t="t" r="r" b="b"/>
            <a:pathLst>
              <a:path w="1224137" h="1152127">
                <a:moveTo>
                  <a:pt x="0" y="1152127"/>
                </a:moveTo>
                <a:cubicBezTo>
                  <a:pt x="79310" y="1027719"/>
                  <a:pt x="228025" y="624069"/>
                  <a:pt x="432048" y="432048"/>
                </a:cubicBezTo>
                <a:cubicBezTo>
                  <a:pt x="636071" y="240027"/>
                  <a:pt x="889520" y="102096"/>
                  <a:pt x="1224137" y="0"/>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47" name="任意多边形 9"/>
          <p:cNvSpPr/>
          <p:nvPr/>
        </p:nvSpPr>
        <p:spPr>
          <a:xfrm>
            <a:off x="2798152" y="3181700"/>
            <a:ext cx="526247" cy="503853"/>
          </a:xfrm>
          <a:custGeom>
            <a:avLst/>
            <a:gdLst>
              <a:gd name="connsiteX0" fmla="*/ 0 w 877078"/>
              <a:gd name="connsiteY0" fmla="*/ 839755 h 839755"/>
              <a:gd name="connsiteX1" fmla="*/ 373225 w 877078"/>
              <a:gd name="connsiteY1" fmla="*/ 261257 h 839755"/>
              <a:gd name="connsiteX2" fmla="*/ 877078 w 877078"/>
              <a:gd name="connsiteY2" fmla="*/ 0 h 839755"/>
            </a:gdLst>
            <a:ahLst/>
            <a:cxnLst>
              <a:cxn ang="0">
                <a:pos x="connsiteX0" y="connsiteY0"/>
              </a:cxn>
              <a:cxn ang="0">
                <a:pos x="connsiteX1" y="connsiteY1"/>
              </a:cxn>
              <a:cxn ang="0">
                <a:pos x="connsiteX2" y="connsiteY2"/>
              </a:cxn>
            </a:cxnLst>
            <a:rect l="l" t="t" r="r" b="b"/>
            <a:pathLst>
              <a:path w="877078" h="839755">
                <a:moveTo>
                  <a:pt x="0" y="839755"/>
                </a:moveTo>
                <a:cubicBezTo>
                  <a:pt x="113522" y="620485"/>
                  <a:pt x="227045" y="401216"/>
                  <a:pt x="373225" y="261257"/>
                </a:cubicBezTo>
                <a:cubicBezTo>
                  <a:pt x="519405" y="121298"/>
                  <a:pt x="877078" y="0"/>
                  <a:pt x="877078" y="0"/>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48" name="任意多边形 10"/>
          <p:cNvSpPr/>
          <p:nvPr/>
        </p:nvSpPr>
        <p:spPr>
          <a:xfrm>
            <a:off x="3010890" y="3383241"/>
            <a:ext cx="291116" cy="313509"/>
          </a:xfrm>
          <a:custGeom>
            <a:avLst/>
            <a:gdLst>
              <a:gd name="connsiteX0" fmla="*/ 0 w 485192"/>
              <a:gd name="connsiteY0" fmla="*/ 522515 h 522515"/>
              <a:gd name="connsiteX1" fmla="*/ 149290 w 485192"/>
              <a:gd name="connsiteY1" fmla="*/ 205274 h 522515"/>
              <a:gd name="connsiteX2" fmla="*/ 485192 w 485192"/>
              <a:gd name="connsiteY2" fmla="*/ 0 h 522515"/>
            </a:gdLst>
            <a:ahLst/>
            <a:cxnLst>
              <a:cxn ang="0">
                <a:pos x="connsiteX0" y="connsiteY0"/>
              </a:cxn>
              <a:cxn ang="0">
                <a:pos x="connsiteX1" y="connsiteY1"/>
              </a:cxn>
              <a:cxn ang="0">
                <a:pos x="connsiteX2" y="connsiteY2"/>
              </a:cxn>
            </a:cxnLst>
            <a:rect l="l" t="t" r="r" b="b"/>
            <a:pathLst>
              <a:path w="485192" h="522515">
                <a:moveTo>
                  <a:pt x="0" y="522515"/>
                </a:moveTo>
                <a:cubicBezTo>
                  <a:pt x="34212" y="407437"/>
                  <a:pt x="68425" y="292360"/>
                  <a:pt x="149290" y="205274"/>
                </a:cubicBezTo>
                <a:cubicBezTo>
                  <a:pt x="230155" y="118188"/>
                  <a:pt x="426098" y="40433"/>
                  <a:pt x="485192" y="0"/>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49" name="任意多边形 11"/>
          <p:cNvSpPr/>
          <p:nvPr/>
        </p:nvSpPr>
        <p:spPr>
          <a:xfrm>
            <a:off x="2038640" y="2412777"/>
            <a:ext cx="912737" cy="925678"/>
          </a:xfrm>
          <a:custGeom>
            <a:avLst/>
            <a:gdLst>
              <a:gd name="connsiteX0" fmla="*/ 31102 w 1673290"/>
              <a:gd name="connsiteY0" fmla="*/ 1548881 h 1548881"/>
              <a:gd name="connsiteX1" fmla="*/ 273698 w 1673290"/>
              <a:gd name="connsiteY1" fmla="*/ 858416 h 1548881"/>
              <a:gd name="connsiteX2" fmla="*/ 1673290 w 1673290"/>
              <a:gd name="connsiteY2" fmla="*/ 0 h 1548881"/>
              <a:gd name="connsiteX0" fmla="*/ 15551 w 1657739"/>
              <a:gd name="connsiteY0" fmla="*/ 1548881 h 1548881"/>
              <a:gd name="connsiteX1" fmla="*/ 585124 w 1657739"/>
              <a:gd name="connsiteY1" fmla="*/ 726165 h 1548881"/>
              <a:gd name="connsiteX2" fmla="*/ 1657739 w 1657739"/>
              <a:gd name="connsiteY2" fmla="*/ 0 h 1548881"/>
              <a:gd name="connsiteX0" fmla="*/ 15551 w 1657739"/>
              <a:gd name="connsiteY0" fmla="*/ 1548881 h 1548881"/>
              <a:gd name="connsiteX1" fmla="*/ 585124 w 1657739"/>
              <a:gd name="connsiteY1" fmla="*/ 582149 h 1548881"/>
              <a:gd name="connsiteX2" fmla="*/ 1657739 w 1657739"/>
              <a:gd name="connsiteY2" fmla="*/ 0 h 1548881"/>
              <a:gd name="connsiteX0" fmla="*/ 15551 w 1657739"/>
              <a:gd name="connsiteY0" fmla="*/ 1548881 h 1548881"/>
              <a:gd name="connsiteX1" fmla="*/ 585124 w 1657739"/>
              <a:gd name="connsiteY1" fmla="*/ 582149 h 1548881"/>
              <a:gd name="connsiteX2" fmla="*/ 1657739 w 1657739"/>
              <a:gd name="connsiteY2" fmla="*/ 0 h 1548881"/>
              <a:gd name="connsiteX0" fmla="*/ 15551 w 1657739"/>
              <a:gd name="connsiteY0" fmla="*/ 1548881 h 1548881"/>
              <a:gd name="connsiteX1" fmla="*/ 585124 w 1657739"/>
              <a:gd name="connsiteY1" fmla="*/ 654157 h 1548881"/>
              <a:gd name="connsiteX2" fmla="*/ 1657739 w 1657739"/>
              <a:gd name="connsiteY2" fmla="*/ 0 h 1548881"/>
              <a:gd name="connsiteX0" fmla="*/ 15551 w 1657739"/>
              <a:gd name="connsiteY0" fmla="*/ 1548881 h 1548881"/>
              <a:gd name="connsiteX1" fmla="*/ 513116 w 1657739"/>
              <a:gd name="connsiteY1" fmla="*/ 582149 h 1548881"/>
              <a:gd name="connsiteX2" fmla="*/ 1657739 w 1657739"/>
              <a:gd name="connsiteY2" fmla="*/ 0 h 1548881"/>
              <a:gd name="connsiteX0" fmla="*/ 15551 w 1521228"/>
              <a:gd name="connsiteY0" fmla="*/ 1542796 h 1542796"/>
              <a:gd name="connsiteX1" fmla="*/ 513116 w 1521228"/>
              <a:gd name="connsiteY1" fmla="*/ 576064 h 1542796"/>
              <a:gd name="connsiteX2" fmla="*/ 1521228 w 1521228"/>
              <a:gd name="connsiteY2" fmla="*/ 0 h 1542796"/>
              <a:gd name="connsiteX0" fmla="*/ 15551 w 1521228"/>
              <a:gd name="connsiteY0" fmla="*/ 1542796 h 1542796"/>
              <a:gd name="connsiteX1" fmla="*/ 441108 w 1521228"/>
              <a:gd name="connsiteY1" fmla="*/ 576063 h 1542796"/>
              <a:gd name="connsiteX2" fmla="*/ 1521228 w 1521228"/>
              <a:gd name="connsiteY2" fmla="*/ 0 h 1542796"/>
            </a:gdLst>
            <a:ahLst/>
            <a:cxnLst>
              <a:cxn ang="0">
                <a:pos x="connsiteX0" y="connsiteY0"/>
              </a:cxn>
              <a:cxn ang="0">
                <a:pos x="connsiteX1" y="connsiteY1"/>
              </a:cxn>
              <a:cxn ang="0">
                <a:pos x="connsiteX2" y="connsiteY2"/>
              </a:cxn>
            </a:cxnLst>
            <a:rect l="l" t="t" r="r" b="b"/>
            <a:pathLst>
              <a:path w="1521228" h="1542796">
                <a:moveTo>
                  <a:pt x="15551" y="1542796"/>
                </a:moveTo>
                <a:cubicBezTo>
                  <a:pt x="0" y="1326637"/>
                  <a:pt x="190162" y="833196"/>
                  <a:pt x="441108" y="576063"/>
                </a:cubicBezTo>
                <a:cubicBezTo>
                  <a:pt x="692054" y="318930"/>
                  <a:pt x="892359" y="192629"/>
                  <a:pt x="1521228" y="0"/>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50" name="任意多边形 12"/>
          <p:cNvSpPr/>
          <p:nvPr/>
        </p:nvSpPr>
        <p:spPr>
          <a:xfrm>
            <a:off x="2025578" y="2369571"/>
            <a:ext cx="623366" cy="576998"/>
          </a:xfrm>
          <a:custGeom>
            <a:avLst/>
            <a:gdLst>
              <a:gd name="connsiteX0" fmla="*/ 0 w 1138335"/>
              <a:gd name="connsiteY0" fmla="*/ 877078 h 877078"/>
              <a:gd name="connsiteX1" fmla="*/ 335902 w 1138335"/>
              <a:gd name="connsiteY1" fmla="*/ 466531 h 877078"/>
              <a:gd name="connsiteX2" fmla="*/ 1138335 w 1138335"/>
              <a:gd name="connsiteY2" fmla="*/ 0 h 877078"/>
              <a:gd name="connsiteX0" fmla="*/ 0 w 1138335"/>
              <a:gd name="connsiteY0" fmla="*/ 877078 h 877078"/>
              <a:gd name="connsiteX1" fmla="*/ 534887 w 1138335"/>
              <a:gd name="connsiteY1" fmla="*/ 275456 h 877078"/>
              <a:gd name="connsiteX2" fmla="*/ 1138335 w 1138335"/>
              <a:gd name="connsiteY2" fmla="*/ 0 h 877078"/>
              <a:gd name="connsiteX0" fmla="*/ 0 w 1038943"/>
              <a:gd name="connsiteY0" fmla="*/ 961662 h 961662"/>
              <a:gd name="connsiteX1" fmla="*/ 534887 w 1038943"/>
              <a:gd name="connsiteY1" fmla="*/ 360040 h 961662"/>
              <a:gd name="connsiteX2" fmla="*/ 1038943 w 1038943"/>
              <a:gd name="connsiteY2" fmla="*/ 0 h 961662"/>
              <a:gd name="connsiteX0" fmla="*/ 0 w 1038943"/>
              <a:gd name="connsiteY0" fmla="*/ 961662 h 961662"/>
              <a:gd name="connsiteX1" fmla="*/ 390871 w 1038943"/>
              <a:gd name="connsiteY1" fmla="*/ 360040 h 961662"/>
              <a:gd name="connsiteX2" fmla="*/ 1038943 w 1038943"/>
              <a:gd name="connsiteY2" fmla="*/ 0 h 961662"/>
              <a:gd name="connsiteX0" fmla="*/ 0 w 1038943"/>
              <a:gd name="connsiteY0" fmla="*/ 961662 h 961662"/>
              <a:gd name="connsiteX1" fmla="*/ 390871 w 1038943"/>
              <a:gd name="connsiteY1" fmla="*/ 360040 h 961662"/>
              <a:gd name="connsiteX2" fmla="*/ 1038943 w 1038943"/>
              <a:gd name="connsiteY2" fmla="*/ 0 h 961662"/>
              <a:gd name="connsiteX0" fmla="*/ 0 w 1038943"/>
              <a:gd name="connsiteY0" fmla="*/ 961662 h 961662"/>
              <a:gd name="connsiteX1" fmla="*/ 318863 w 1038943"/>
              <a:gd name="connsiteY1" fmla="*/ 288032 h 961662"/>
              <a:gd name="connsiteX2" fmla="*/ 1038943 w 1038943"/>
              <a:gd name="connsiteY2" fmla="*/ 0 h 961662"/>
              <a:gd name="connsiteX0" fmla="*/ 0 w 1038943"/>
              <a:gd name="connsiteY0" fmla="*/ 961662 h 961662"/>
              <a:gd name="connsiteX1" fmla="*/ 318863 w 1038943"/>
              <a:gd name="connsiteY1" fmla="*/ 288032 h 961662"/>
              <a:gd name="connsiteX2" fmla="*/ 1038943 w 1038943"/>
              <a:gd name="connsiteY2" fmla="*/ 0 h 961662"/>
              <a:gd name="connsiteX0" fmla="*/ 0 w 1038943"/>
              <a:gd name="connsiteY0" fmla="*/ 961662 h 961662"/>
              <a:gd name="connsiteX1" fmla="*/ 318863 w 1038943"/>
              <a:gd name="connsiteY1" fmla="*/ 288032 h 961662"/>
              <a:gd name="connsiteX2" fmla="*/ 1038943 w 1038943"/>
              <a:gd name="connsiteY2" fmla="*/ 0 h 961662"/>
              <a:gd name="connsiteX0" fmla="*/ 0 w 1038943"/>
              <a:gd name="connsiteY0" fmla="*/ 961662 h 961662"/>
              <a:gd name="connsiteX1" fmla="*/ 390871 w 1038943"/>
              <a:gd name="connsiteY1" fmla="*/ 360040 h 961662"/>
              <a:gd name="connsiteX2" fmla="*/ 1038943 w 1038943"/>
              <a:gd name="connsiteY2" fmla="*/ 0 h 961662"/>
            </a:gdLst>
            <a:ahLst/>
            <a:cxnLst>
              <a:cxn ang="0">
                <a:pos x="connsiteX0" y="connsiteY0"/>
              </a:cxn>
              <a:cxn ang="0">
                <a:pos x="connsiteX1" y="connsiteY1"/>
              </a:cxn>
              <a:cxn ang="0">
                <a:pos x="connsiteX2" y="connsiteY2"/>
              </a:cxn>
            </a:cxnLst>
            <a:rect l="l" t="t" r="r" b="b"/>
            <a:pathLst>
              <a:path w="1038943" h="961662">
                <a:moveTo>
                  <a:pt x="0" y="961662"/>
                </a:moveTo>
                <a:cubicBezTo>
                  <a:pt x="73090" y="829478"/>
                  <a:pt x="190205" y="500523"/>
                  <a:pt x="390871" y="360040"/>
                </a:cubicBezTo>
                <a:cubicBezTo>
                  <a:pt x="597142" y="178431"/>
                  <a:pt x="902094" y="80865"/>
                  <a:pt x="1038943" y="0"/>
                </a:cubicBezTo>
              </a:path>
            </a:pathLst>
          </a:custGeom>
          <a:ln w="1587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txBody>
          <a:bodyPr lIns="54864" tIns="27432" rIns="54864" bIns="27432" rtlCol="0" anchor="ctr"/>
          <a:lstStyle/>
          <a:p>
            <a:pPr algn="ctr"/>
            <a:endParaRPr lang="zh-CN" altLang="en-US"/>
          </a:p>
        </p:txBody>
      </p:sp>
      <p:sp>
        <p:nvSpPr>
          <p:cNvPr id="51" name="TextBox 50"/>
          <p:cNvSpPr txBox="1"/>
          <p:nvPr/>
        </p:nvSpPr>
        <p:spPr>
          <a:xfrm>
            <a:off x="2178169" y="2067138"/>
            <a:ext cx="1032437" cy="276999"/>
          </a:xfrm>
          <a:prstGeom prst="rect">
            <a:avLst/>
          </a:prstGeom>
          <a:noFill/>
        </p:spPr>
        <p:txBody>
          <a:bodyPr wrap="none" lIns="54864" tIns="27432" rIns="54864" bIns="27432" rtlCol="0">
            <a:spAutoFit/>
          </a:bodyPr>
          <a:lstStyle/>
          <a:p>
            <a:r>
              <a:rPr lang="en-US" altLang="zh-CN" sz="1400" dirty="0">
                <a:solidFill>
                  <a:schemeClr val="tx1">
                    <a:lumMod val="75000"/>
                    <a:lumOff val="25000"/>
                  </a:schemeClr>
                </a:solidFill>
              </a:rPr>
              <a:t>Motion flow</a:t>
            </a:r>
            <a:endParaRPr lang="zh-CN" altLang="en-US" sz="1400" dirty="0">
              <a:solidFill>
                <a:schemeClr val="tx1">
                  <a:lumMod val="75000"/>
                  <a:lumOff val="25000"/>
                </a:schemeClr>
              </a:solidFill>
            </a:endParaRPr>
          </a:p>
        </p:txBody>
      </p:sp>
      <p:sp>
        <p:nvSpPr>
          <p:cNvPr id="52" name="矩形 14"/>
          <p:cNvSpPr/>
          <p:nvPr/>
        </p:nvSpPr>
        <p:spPr>
          <a:xfrm>
            <a:off x="3988292" y="2369571"/>
            <a:ext cx="1371600" cy="1371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54864" tIns="27432" rIns="54864" bIns="27432" rtlCol="0" anchor="ctr"/>
          <a:lstStyle/>
          <a:p>
            <a:pPr algn="ctr"/>
            <a:endParaRPr lang="zh-CN" altLang="en-US" dirty="0"/>
          </a:p>
        </p:txBody>
      </p:sp>
      <p:sp>
        <p:nvSpPr>
          <p:cNvPr id="53" name="椭圆 15"/>
          <p:cNvSpPr/>
          <p:nvPr/>
        </p:nvSpPr>
        <p:spPr>
          <a:xfrm>
            <a:off x="4794646" y="2758415"/>
            <a:ext cx="86410" cy="8641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54864" tIns="27432" rIns="54864" bIns="27432" rtlCol="0" anchor="ctr"/>
          <a:lstStyle/>
          <a:p>
            <a:pPr algn="ctr"/>
            <a:endParaRPr lang="zh-CN" altLang="en-US"/>
          </a:p>
        </p:txBody>
      </p:sp>
      <mc:AlternateContent xmlns:mc="http://schemas.openxmlformats.org/markup-compatibility/2006" xmlns:a14="http://schemas.microsoft.com/office/drawing/2010/main">
        <mc:Choice Requires="a14">
          <p:sp>
            <p:nvSpPr>
              <p:cNvPr id="54" name="TextBox 53"/>
              <p:cNvSpPr txBox="1"/>
              <p:nvPr/>
            </p:nvSpPr>
            <p:spPr>
              <a:xfrm>
                <a:off x="4206282" y="3406486"/>
                <a:ext cx="453650" cy="270843"/>
              </a:xfrm>
              <a:prstGeom prst="rect">
                <a:avLst/>
              </a:prstGeom>
              <a:noFill/>
            </p:spPr>
            <p:txBody>
              <a:bodyPr wrap="none" lIns="54864" tIns="27432" rIns="54864" bIns="27432"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i="1">
                              <a:latin typeface="Cambria Math"/>
                            </a:rPr>
                            <m:t>𝑝</m:t>
                          </m:r>
                        </m:e>
                        <m:sub>
                          <m:r>
                            <a:rPr lang="en-US" altLang="zh-CN" b="0" i="1" smtClean="0">
                              <a:latin typeface="Cambria Math"/>
                            </a:rPr>
                            <m:t>𝑠𝑟𝑐</m:t>
                          </m:r>
                        </m:sub>
                      </m:sSub>
                    </m:oMath>
                  </m:oMathPara>
                </a14:m>
                <a:endParaRPr lang="zh-CN" altLang="en-US" i="1" dirty="0">
                  <a:latin typeface="Cambria Math"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206282" y="3406486"/>
                <a:ext cx="453650" cy="270843"/>
              </a:xfrm>
              <a:prstGeom prst="rect">
                <a:avLst/>
              </a:prstGeom>
              <a:blipFill rotWithShape="1">
                <a:blip r:embed="rId5"/>
                <a:stretch>
                  <a:fillRect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881055" y="2585595"/>
                <a:ext cx="457498" cy="288349"/>
              </a:xfrm>
              <a:prstGeom prst="rect">
                <a:avLst/>
              </a:prstGeom>
              <a:noFill/>
            </p:spPr>
            <p:txBody>
              <a:bodyPr wrap="none" lIns="54864" tIns="27432" rIns="54864" bIns="27432"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i="1">
                              <a:latin typeface="Cambria Math"/>
                            </a:rPr>
                            <m:t>𝑝</m:t>
                          </m:r>
                        </m:e>
                        <m:sub>
                          <m:r>
                            <a:rPr lang="en-US" altLang="zh-CN" b="0" i="1" smtClean="0">
                              <a:latin typeface="Cambria Math"/>
                            </a:rPr>
                            <m:t>𝑡𝑔𝑡</m:t>
                          </m:r>
                        </m:sub>
                      </m:sSub>
                    </m:oMath>
                  </m:oMathPara>
                </a14:m>
                <a:endParaRPr lang="zh-CN" altLang="en-US" i="1" dirty="0">
                  <a:latin typeface="Cambria Math" pitchFamily="18"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4881055" y="2585595"/>
                <a:ext cx="457498" cy="288349"/>
              </a:xfrm>
              <a:prstGeom prst="rect">
                <a:avLst/>
              </a:prstGeom>
              <a:blipFill rotWithShape="1">
                <a:blip r:embed="rId6"/>
                <a:stretch>
                  <a:fillRect b="-8511"/>
                </a:stretch>
              </a:blipFill>
            </p:spPr>
            <p:txBody>
              <a:bodyPr/>
              <a:lstStyle/>
              <a:p>
                <a:r>
                  <a:rPr lang="en-US">
                    <a:noFill/>
                  </a:rPr>
                  <a:t> </a:t>
                </a:r>
              </a:p>
            </p:txBody>
          </p:sp>
        </mc:Fallback>
      </mc:AlternateContent>
      <p:sp>
        <p:nvSpPr>
          <p:cNvPr id="56" name="椭圆 18"/>
          <p:cNvSpPr/>
          <p:nvPr/>
        </p:nvSpPr>
        <p:spPr>
          <a:xfrm>
            <a:off x="4249487" y="3363282"/>
            <a:ext cx="86410" cy="8641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54864" tIns="27432" rIns="54864" bIns="27432" rtlCol="0" anchor="ctr"/>
          <a:lstStyle/>
          <a:p>
            <a:pPr algn="ctr"/>
            <a:endParaRPr lang="zh-CN" altLang="en-US"/>
          </a:p>
        </p:txBody>
      </p:sp>
      <p:sp>
        <p:nvSpPr>
          <p:cNvPr id="66" name="TextBox 65"/>
          <p:cNvSpPr txBox="1"/>
          <p:nvPr/>
        </p:nvSpPr>
        <p:spPr>
          <a:xfrm>
            <a:off x="3858678" y="2067138"/>
            <a:ext cx="1731436" cy="270843"/>
          </a:xfrm>
          <a:prstGeom prst="rect">
            <a:avLst/>
          </a:prstGeom>
          <a:noFill/>
        </p:spPr>
        <p:txBody>
          <a:bodyPr wrap="none" lIns="54864" tIns="27432" rIns="54864" bIns="27432" rtlCol="0">
            <a:spAutoFit/>
          </a:bodyPr>
          <a:lstStyle/>
          <a:p>
            <a:r>
              <a:rPr lang="en-US" altLang="zh-CN" sz="1400" dirty="0">
                <a:solidFill>
                  <a:schemeClr val="tx1">
                    <a:lumMod val="75000"/>
                    <a:lumOff val="25000"/>
                  </a:schemeClr>
                </a:solidFill>
              </a:rPr>
              <a:t>Iterative reprojection</a:t>
            </a:r>
            <a:endParaRPr lang="zh-CN" altLang="en-US" sz="1400" dirty="0">
              <a:solidFill>
                <a:schemeClr val="tx1">
                  <a:lumMod val="75000"/>
                  <a:lumOff val="25000"/>
                </a:schemeClr>
              </a:solidFill>
            </a:endParaRPr>
          </a:p>
        </p:txBody>
      </p:sp>
      <p:sp>
        <p:nvSpPr>
          <p:cNvPr id="67" name="椭圆 15"/>
          <p:cNvSpPr/>
          <p:nvPr/>
        </p:nvSpPr>
        <p:spPr>
          <a:xfrm>
            <a:off x="2848464" y="2747461"/>
            <a:ext cx="86410" cy="8641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54864" tIns="27432" rIns="54864" bIns="27432" rtlCol="0" anchor="ctr"/>
          <a:lstStyle/>
          <a:p>
            <a:pPr algn="ctr"/>
            <a:endParaRPr lang="zh-CN" altLang="en-US"/>
          </a:p>
        </p:txBody>
      </p:sp>
      <p:sp>
        <p:nvSpPr>
          <p:cNvPr id="68" name="椭圆 18"/>
          <p:cNvSpPr/>
          <p:nvPr/>
        </p:nvSpPr>
        <p:spPr>
          <a:xfrm>
            <a:off x="2303305" y="3352328"/>
            <a:ext cx="86410" cy="8641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54864" tIns="27432" rIns="54864" bIns="27432" rtlCol="0" anchor="ctr"/>
          <a:lstStyle/>
          <a:p>
            <a:pPr algn="ctr"/>
            <a:endParaRPr lang="zh-CN" altLang="en-US"/>
          </a:p>
        </p:txBody>
      </p:sp>
      <p:grpSp>
        <p:nvGrpSpPr>
          <p:cNvPr id="69" name="Group 68"/>
          <p:cNvGrpSpPr/>
          <p:nvPr/>
        </p:nvGrpSpPr>
        <p:grpSpPr>
          <a:xfrm>
            <a:off x="2903654" y="2252990"/>
            <a:ext cx="1398156" cy="537676"/>
            <a:chOff x="3059832" y="3847274"/>
            <a:chExt cx="2330260" cy="896126"/>
          </a:xfrm>
        </p:grpSpPr>
        <p:cxnSp>
          <p:nvCxnSpPr>
            <p:cNvPr id="70" name="直接箭头连接符 20"/>
            <p:cNvCxnSpPr/>
            <p:nvPr/>
          </p:nvCxnSpPr>
          <p:spPr>
            <a:xfrm flipV="1">
              <a:off x="3059832" y="4239344"/>
              <a:ext cx="1224136" cy="504056"/>
            </a:xfrm>
            <a:prstGeom prst="straightConnector1">
              <a:avLst/>
            </a:prstGeom>
            <a:ln>
              <a:solidFill>
                <a:srgbClr val="C00000"/>
              </a:solidFill>
              <a:headEnd type="oval"/>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Rectangle 70"/>
                <p:cNvSpPr/>
                <p:nvPr/>
              </p:nvSpPr>
              <p:spPr>
                <a:xfrm>
                  <a:off x="3916077" y="3847274"/>
                  <a:ext cx="1474015" cy="5129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𝑉</m:t>
                        </m:r>
                        <m:r>
                          <a:rPr lang="en-US" b="1" i="1" smtClean="0">
                            <a:latin typeface="Cambria Math"/>
                          </a:rPr>
                          <m:t>(</m:t>
                        </m:r>
                        <m:sSup>
                          <m:sSupPr>
                            <m:ctrlPr>
                              <a:rPr lang="en-US" i="1" dirty="0">
                                <a:latin typeface="Cambria Math"/>
                                <a:ea typeface="Cambria Math" pitchFamily="18" charset="0"/>
                              </a:rPr>
                            </m:ctrlPr>
                          </m:sSupPr>
                          <m:e>
                            <m:sSubSup>
                              <m:sSubSupPr>
                                <m:ctrlPr>
                                  <a:rPr lang="en-US" i="1" dirty="0">
                                    <a:latin typeface="Cambria Math"/>
                                    <a:ea typeface="Cambria Math" pitchFamily="18" charset="0"/>
                                  </a:rPr>
                                </m:ctrlPr>
                              </m:sSubSupPr>
                              <m:e>
                                <m:r>
                                  <a:rPr lang="en-US" i="1" dirty="0">
                                    <a:latin typeface="Cambria Math"/>
                                    <a:ea typeface="Cambria Math" pitchFamily="18" charset="0"/>
                                  </a:rPr>
                                  <m:t>𝑝</m:t>
                                </m:r>
                              </m:e>
                              <m:sub>
                                <m:r>
                                  <a:rPr lang="en-US" i="1" dirty="0">
                                    <a:latin typeface="Cambria Math"/>
                                    <a:ea typeface="Cambria Math" pitchFamily="18" charset="0"/>
                                  </a:rPr>
                                  <m:t>𝑠𝑟𝑐</m:t>
                                </m:r>
                              </m:sub>
                              <m:sup/>
                            </m:sSubSup>
                          </m:e>
                          <m:sup>
                            <m:r>
                              <a:rPr lang="en-US" b="0" i="1" dirty="0" smtClean="0">
                                <a:latin typeface="Cambria Math"/>
                                <a:ea typeface="Cambria Math" pitchFamily="18" charset="0"/>
                              </a:rPr>
                              <m:t>0</m:t>
                            </m:r>
                          </m:sup>
                        </m:sSup>
                        <m:r>
                          <a:rPr lang="en-US" b="1" i="0" dirty="0" smtClean="0">
                            <a:latin typeface="Cambria Math"/>
                            <a:ea typeface="Cambria Math" pitchFamily="18" charset="0"/>
                          </a:rPr>
                          <m:t>)</m:t>
                        </m:r>
                      </m:oMath>
                    </m:oMathPara>
                  </a14:m>
                  <a:endParaRPr lang="en-US" dirty="0"/>
                </a:p>
              </p:txBody>
            </p:sp>
          </mc:Choice>
          <mc:Fallback xmlns="">
            <p:sp>
              <p:nvSpPr>
                <p:cNvPr id="71" name="Rectangle 70"/>
                <p:cNvSpPr>
                  <a:spLocks noRot="1" noChangeAspect="1" noMove="1" noResize="1" noEditPoints="1" noAdjustHandles="1" noChangeArrowheads="1" noChangeShapeType="1" noTextEdit="1"/>
                </p:cNvSpPr>
                <p:nvPr/>
              </p:nvSpPr>
              <p:spPr>
                <a:xfrm>
                  <a:off x="3916077" y="3847274"/>
                  <a:ext cx="1474015" cy="512961"/>
                </a:xfrm>
                <a:prstGeom prst="rect">
                  <a:avLst/>
                </a:prstGeom>
                <a:blipFill rotWithShape="1">
                  <a:blip r:embed="rId7"/>
                  <a:stretch>
                    <a:fillRect b="-10000"/>
                  </a:stretch>
                </a:blipFill>
              </p:spPr>
              <p:txBody>
                <a:bodyPr/>
                <a:lstStyle/>
                <a:p>
                  <a:r>
                    <a:rPr lang="en-US">
                      <a:noFill/>
                    </a:rPr>
                    <a:t> </a:t>
                  </a:r>
                </a:p>
              </p:txBody>
            </p:sp>
          </mc:Fallback>
        </mc:AlternateContent>
      </p:grpSp>
      <p:grpSp>
        <p:nvGrpSpPr>
          <p:cNvPr id="72" name="Group 71"/>
          <p:cNvGrpSpPr/>
          <p:nvPr/>
        </p:nvGrpSpPr>
        <p:grpSpPr>
          <a:xfrm>
            <a:off x="2173690" y="2514600"/>
            <a:ext cx="1166337" cy="664909"/>
            <a:chOff x="1907704" y="4265035"/>
            <a:chExt cx="1943893" cy="1108181"/>
          </a:xfrm>
        </p:grpSpPr>
        <p:cxnSp>
          <p:nvCxnSpPr>
            <p:cNvPr id="73" name="直接箭头连接符 28"/>
            <p:cNvCxnSpPr/>
            <p:nvPr/>
          </p:nvCxnSpPr>
          <p:spPr>
            <a:xfrm flipV="1">
              <a:off x="1907704" y="4477762"/>
              <a:ext cx="949592" cy="895454"/>
            </a:xfrm>
            <a:prstGeom prst="straightConnector1">
              <a:avLst/>
            </a:prstGeom>
            <a:ln>
              <a:solidFill>
                <a:srgbClr val="C00000"/>
              </a:solidFill>
              <a:headEnd type="oval"/>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Rectangle 73"/>
                <p:cNvSpPr/>
                <p:nvPr/>
              </p:nvSpPr>
              <p:spPr>
                <a:xfrm>
                  <a:off x="2382500" y="4265035"/>
                  <a:ext cx="1469097" cy="5129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𝑉</m:t>
                        </m:r>
                        <m:r>
                          <a:rPr lang="en-US" b="1" i="1">
                            <a:latin typeface="Cambria Math"/>
                          </a:rPr>
                          <m:t>(</m:t>
                        </m:r>
                        <m:sSup>
                          <m:sSupPr>
                            <m:ctrlPr>
                              <a:rPr lang="en-US" i="1" dirty="0">
                                <a:latin typeface="Cambria Math"/>
                                <a:ea typeface="Cambria Math" pitchFamily="18" charset="0"/>
                              </a:rPr>
                            </m:ctrlPr>
                          </m:sSupPr>
                          <m:e>
                            <m:sSubSup>
                              <m:sSubSupPr>
                                <m:ctrlPr>
                                  <a:rPr lang="en-US" i="1" dirty="0">
                                    <a:latin typeface="Cambria Math"/>
                                    <a:ea typeface="Cambria Math" pitchFamily="18" charset="0"/>
                                  </a:rPr>
                                </m:ctrlPr>
                              </m:sSubSupPr>
                              <m:e>
                                <m:r>
                                  <a:rPr lang="en-US" i="1" dirty="0">
                                    <a:latin typeface="Cambria Math"/>
                                    <a:ea typeface="Cambria Math" pitchFamily="18" charset="0"/>
                                  </a:rPr>
                                  <m:t>𝑝</m:t>
                                </m:r>
                              </m:e>
                              <m:sub>
                                <m:r>
                                  <a:rPr lang="en-US" i="1" dirty="0">
                                    <a:latin typeface="Cambria Math"/>
                                    <a:ea typeface="Cambria Math" pitchFamily="18" charset="0"/>
                                  </a:rPr>
                                  <m:t>𝑠𝑟𝑐</m:t>
                                </m:r>
                              </m:sub>
                              <m:sup/>
                            </m:sSubSup>
                          </m:e>
                          <m:sup>
                            <m:r>
                              <a:rPr lang="en-US" b="0" i="1" dirty="0" smtClean="0">
                                <a:latin typeface="Cambria Math"/>
                                <a:ea typeface="Cambria Math" pitchFamily="18" charset="0"/>
                              </a:rPr>
                              <m:t>1</m:t>
                            </m:r>
                          </m:sup>
                        </m:sSup>
                        <m:r>
                          <a:rPr lang="en-US" b="1" dirty="0">
                            <a:latin typeface="Cambria Math"/>
                            <a:ea typeface="Cambria Math" pitchFamily="18" charset="0"/>
                          </a:rPr>
                          <m:t>)</m:t>
                        </m:r>
                      </m:oMath>
                    </m:oMathPara>
                  </a14:m>
                  <a:endParaRPr lang="en-US" dirty="0"/>
                </a:p>
              </p:txBody>
            </p:sp>
          </mc:Choice>
          <mc:Fallback xmlns="">
            <p:sp>
              <p:nvSpPr>
                <p:cNvPr id="74" name="Rectangle 73"/>
                <p:cNvSpPr>
                  <a:spLocks noRot="1" noChangeAspect="1" noMove="1" noResize="1" noEditPoints="1" noAdjustHandles="1" noChangeArrowheads="1" noChangeShapeType="1" noTextEdit="1"/>
                </p:cNvSpPr>
                <p:nvPr/>
              </p:nvSpPr>
              <p:spPr>
                <a:xfrm>
                  <a:off x="2382500" y="4265035"/>
                  <a:ext cx="1469097" cy="512961"/>
                </a:xfrm>
                <a:prstGeom prst="rect">
                  <a:avLst/>
                </a:prstGeom>
                <a:blipFill rotWithShape="1">
                  <a:blip r:embed="rId8"/>
                  <a:stretch>
                    <a:fillRect b="-8000"/>
                  </a:stretch>
                </a:blipFill>
              </p:spPr>
              <p:txBody>
                <a:bodyPr/>
                <a:lstStyle/>
                <a:p>
                  <a:r>
                    <a:rPr lang="en-US">
                      <a:noFill/>
                    </a:rPr>
                    <a:t> </a:t>
                  </a:r>
                </a:p>
              </p:txBody>
            </p:sp>
          </mc:Fallback>
        </mc:AlternateContent>
      </p:grpSp>
      <p:grpSp>
        <p:nvGrpSpPr>
          <p:cNvPr id="75" name="Group 74"/>
          <p:cNvGrpSpPr/>
          <p:nvPr/>
        </p:nvGrpSpPr>
        <p:grpSpPr>
          <a:xfrm>
            <a:off x="2283543" y="2666999"/>
            <a:ext cx="1113189" cy="645888"/>
            <a:chOff x="2090792" y="4519033"/>
            <a:chExt cx="1855316" cy="1076480"/>
          </a:xfrm>
        </p:grpSpPr>
        <p:cxnSp>
          <p:nvCxnSpPr>
            <p:cNvPr id="76" name="直接箭头连接符 42"/>
            <p:cNvCxnSpPr/>
            <p:nvPr/>
          </p:nvCxnSpPr>
          <p:spPr>
            <a:xfrm flipV="1">
              <a:off x="2090792" y="4638318"/>
              <a:ext cx="857681" cy="957195"/>
            </a:xfrm>
            <a:prstGeom prst="straightConnector1">
              <a:avLst/>
            </a:prstGeom>
            <a:ln>
              <a:solidFill>
                <a:srgbClr val="C00000"/>
              </a:solidFill>
              <a:headEnd type="oval"/>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Rectangle 76"/>
                <p:cNvSpPr/>
                <p:nvPr/>
              </p:nvSpPr>
              <p:spPr>
                <a:xfrm>
                  <a:off x="2470597" y="4519033"/>
                  <a:ext cx="1475511" cy="5129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𝑉</m:t>
                        </m:r>
                        <m:r>
                          <a:rPr lang="en-US" b="1" i="1">
                            <a:latin typeface="Cambria Math"/>
                          </a:rPr>
                          <m:t>(</m:t>
                        </m:r>
                        <m:sSup>
                          <m:sSupPr>
                            <m:ctrlPr>
                              <a:rPr lang="en-US" i="1" dirty="0">
                                <a:latin typeface="Cambria Math"/>
                                <a:ea typeface="Cambria Math" pitchFamily="18" charset="0"/>
                              </a:rPr>
                            </m:ctrlPr>
                          </m:sSupPr>
                          <m:e>
                            <m:sSubSup>
                              <m:sSubSupPr>
                                <m:ctrlPr>
                                  <a:rPr lang="en-US" i="1" dirty="0">
                                    <a:latin typeface="Cambria Math"/>
                                    <a:ea typeface="Cambria Math" pitchFamily="18" charset="0"/>
                                  </a:rPr>
                                </m:ctrlPr>
                              </m:sSubSupPr>
                              <m:e>
                                <m:r>
                                  <a:rPr lang="en-US" i="1" dirty="0">
                                    <a:latin typeface="Cambria Math"/>
                                    <a:ea typeface="Cambria Math" pitchFamily="18" charset="0"/>
                                  </a:rPr>
                                  <m:t>𝑝</m:t>
                                </m:r>
                              </m:e>
                              <m:sub>
                                <m:r>
                                  <a:rPr lang="en-US" i="1" dirty="0">
                                    <a:latin typeface="Cambria Math"/>
                                    <a:ea typeface="Cambria Math" pitchFamily="18" charset="0"/>
                                  </a:rPr>
                                  <m:t>𝑠𝑟𝑐</m:t>
                                </m:r>
                              </m:sub>
                              <m:sup/>
                            </m:sSubSup>
                          </m:e>
                          <m:sup>
                            <m:r>
                              <a:rPr lang="en-US" b="0" i="1" dirty="0" smtClean="0">
                                <a:latin typeface="Cambria Math"/>
                                <a:ea typeface="Cambria Math" pitchFamily="18" charset="0"/>
                              </a:rPr>
                              <m:t>2</m:t>
                            </m:r>
                          </m:sup>
                        </m:sSup>
                        <m:r>
                          <a:rPr lang="en-US" b="1" dirty="0">
                            <a:latin typeface="Cambria Math"/>
                            <a:ea typeface="Cambria Math" pitchFamily="18" charset="0"/>
                          </a:rPr>
                          <m:t>)</m:t>
                        </m:r>
                      </m:oMath>
                    </m:oMathPara>
                  </a14:m>
                  <a:endParaRPr lang="en-US" dirty="0"/>
                </a:p>
              </p:txBody>
            </p:sp>
          </mc:Choice>
          <mc:Fallback xmlns="">
            <p:sp>
              <p:nvSpPr>
                <p:cNvPr id="77" name="Rectangle 76"/>
                <p:cNvSpPr>
                  <a:spLocks noRot="1" noChangeAspect="1" noMove="1" noResize="1" noEditPoints="1" noAdjustHandles="1" noChangeArrowheads="1" noChangeShapeType="1" noTextEdit="1"/>
                </p:cNvSpPr>
                <p:nvPr/>
              </p:nvSpPr>
              <p:spPr>
                <a:xfrm>
                  <a:off x="2470597" y="4519033"/>
                  <a:ext cx="1475511" cy="512962"/>
                </a:xfrm>
                <a:prstGeom prst="rect">
                  <a:avLst/>
                </a:prstGeom>
                <a:blipFill rotWithShape="1">
                  <a:blip r:embed="rId9"/>
                  <a:stretch>
                    <a:fillRect b="-7843"/>
                  </a:stretch>
                </a:blipFill>
              </p:spPr>
              <p:txBody>
                <a:bodyPr/>
                <a:lstStyle/>
                <a:p>
                  <a:r>
                    <a:rPr lang="en-US">
                      <a:noFill/>
                    </a:rPr>
                    <a:t> </a:t>
                  </a:r>
                </a:p>
              </p:txBody>
            </p:sp>
          </mc:Fallback>
        </mc:AlternateContent>
      </p:grpSp>
      <p:grpSp>
        <p:nvGrpSpPr>
          <p:cNvPr id="6" name="Group 5"/>
          <p:cNvGrpSpPr/>
          <p:nvPr/>
        </p:nvGrpSpPr>
        <p:grpSpPr>
          <a:xfrm>
            <a:off x="3583149" y="2819400"/>
            <a:ext cx="1210838" cy="486924"/>
            <a:chOff x="3583149" y="2819400"/>
            <a:chExt cx="1210838" cy="486924"/>
          </a:xfrm>
        </p:grpSpPr>
        <p:cxnSp>
          <p:nvCxnSpPr>
            <p:cNvPr id="58" name="直接箭头连接符 26"/>
            <p:cNvCxnSpPr/>
            <p:nvPr/>
          </p:nvCxnSpPr>
          <p:spPr>
            <a:xfrm rot="5400000">
              <a:off x="4313347" y="2697054"/>
              <a:ext cx="358294" cy="602986"/>
            </a:xfrm>
            <a:prstGeom prst="straightConnector1">
              <a:avLst/>
            </a:prstGeom>
            <a:ln w="12700">
              <a:solidFill>
                <a:srgbClr val="D60093"/>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59" name="椭圆 27"/>
            <p:cNvSpPr/>
            <p:nvPr/>
          </p:nvSpPr>
          <p:spPr>
            <a:xfrm>
              <a:off x="4117910" y="3136299"/>
              <a:ext cx="86410" cy="86409"/>
            </a:xfrm>
            <a:prstGeom prst="ellipse">
              <a:avLst/>
            </a:prstGeom>
            <a:solidFill>
              <a:schemeClr val="tx1">
                <a:lumMod val="65000"/>
                <a:lumOff val="35000"/>
                <a:alpha val="5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8" name="Rectangle 77"/>
                <p:cNvSpPr/>
                <p:nvPr/>
              </p:nvSpPr>
              <p:spPr>
                <a:xfrm>
                  <a:off x="3583149" y="2998547"/>
                  <a:ext cx="6160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dirty="0" smtClean="0">
                                <a:latin typeface="Cambria Math"/>
                                <a:ea typeface="Cambria Math" pitchFamily="18" charset="0"/>
                              </a:rPr>
                            </m:ctrlPr>
                          </m:sSupPr>
                          <m:e>
                            <m:sSubSup>
                              <m:sSubSupPr>
                                <m:ctrlPr>
                                  <a:rPr lang="en-US" b="0" i="1" dirty="0" smtClean="0">
                                    <a:latin typeface="Cambria Math"/>
                                    <a:ea typeface="Cambria Math" pitchFamily="18" charset="0"/>
                                  </a:rPr>
                                </m:ctrlPr>
                              </m:sSubSupPr>
                              <m:e>
                                <m:r>
                                  <a:rPr lang="en-US" b="0" i="1" dirty="0" smtClean="0">
                                    <a:latin typeface="Cambria Math"/>
                                    <a:ea typeface="Cambria Math" pitchFamily="18" charset="0"/>
                                  </a:rPr>
                                  <m:t>𝑝</m:t>
                                </m:r>
                              </m:e>
                              <m:sub>
                                <m:r>
                                  <a:rPr lang="en-US" b="0" i="1" dirty="0" smtClean="0">
                                    <a:latin typeface="Cambria Math"/>
                                    <a:ea typeface="Cambria Math" pitchFamily="18" charset="0"/>
                                  </a:rPr>
                                  <m:t>𝑠𝑟𝑐</m:t>
                                </m:r>
                              </m:sub>
                              <m:sup/>
                            </m:sSubSup>
                          </m:e>
                          <m:sup>
                            <m:r>
                              <a:rPr lang="en-US" b="0" i="1" dirty="0" smtClean="0">
                                <a:latin typeface="Cambria Math"/>
                                <a:ea typeface="Cambria Math" pitchFamily="18" charset="0"/>
                              </a:rPr>
                              <m:t>1</m:t>
                            </m:r>
                          </m:sup>
                        </m:sSup>
                      </m:oMath>
                    </m:oMathPara>
                  </a14:m>
                  <a:endParaRPr lang="en-US" dirty="0"/>
                </a:p>
              </p:txBody>
            </p:sp>
          </mc:Choice>
          <mc:Fallback xmlns="">
            <p:sp>
              <p:nvSpPr>
                <p:cNvPr id="78" name="Rectangle 77"/>
                <p:cNvSpPr>
                  <a:spLocks noRot="1" noChangeAspect="1" noMove="1" noResize="1" noEditPoints="1" noAdjustHandles="1" noChangeArrowheads="1" noChangeShapeType="1" noTextEdit="1"/>
                </p:cNvSpPr>
                <p:nvPr/>
              </p:nvSpPr>
              <p:spPr>
                <a:xfrm>
                  <a:off x="3583149" y="2998547"/>
                  <a:ext cx="616066" cy="307777"/>
                </a:xfrm>
                <a:prstGeom prst="rect">
                  <a:avLst/>
                </a:prstGeom>
                <a:blipFill rotWithShape="1">
                  <a:blip r:embed="rId10"/>
                  <a:stretch>
                    <a:fillRect b="-4000"/>
                  </a:stretch>
                </a:blipFill>
              </p:spPr>
              <p:txBody>
                <a:bodyPr/>
                <a:lstStyle/>
                <a:p>
                  <a:r>
                    <a:rPr lang="en-US">
                      <a:noFill/>
                    </a:rPr>
                    <a:t> </a:t>
                  </a:r>
                </a:p>
              </p:txBody>
            </p:sp>
          </mc:Fallback>
        </mc:AlternateContent>
      </p:grpSp>
      <p:grpSp>
        <p:nvGrpSpPr>
          <p:cNvPr id="7" name="Group 6"/>
          <p:cNvGrpSpPr/>
          <p:nvPr/>
        </p:nvGrpSpPr>
        <p:grpSpPr>
          <a:xfrm>
            <a:off x="3733800" y="2844824"/>
            <a:ext cx="1075383" cy="622742"/>
            <a:chOff x="3733800" y="2844824"/>
            <a:chExt cx="1075383" cy="622742"/>
          </a:xfrm>
        </p:grpSpPr>
        <p:cxnSp>
          <p:nvCxnSpPr>
            <p:cNvPr id="61" name="直接箭头连接符 32"/>
            <p:cNvCxnSpPr/>
            <p:nvPr/>
          </p:nvCxnSpPr>
          <p:spPr>
            <a:xfrm rot="10800000" flipV="1">
              <a:off x="4295757" y="2844824"/>
              <a:ext cx="513426" cy="437078"/>
            </a:xfrm>
            <a:prstGeom prst="straightConnector1">
              <a:avLst/>
            </a:prstGeom>
            <a:ln w="12700">
              <a:solidFill>
                <a:srgbClr val="D60093"/>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62" name="椭圆 33"/>
            <p:cNvSpPr/>
            <p:nvPr/>
          </p:nvSpPr>
          <p:spPr>
            <a:xfrm>
              <a:off x="4209346" y="3281902"/>
              <a:ext cx="86410" cy="86410"/>
            </a:xfrm>
            <a:prstGeom prst="ellipse">
              <a:avLst/>
            </a:prstGeom>
            <a:solidFill>
              <a:schemeClr val="tx1">
                <a:lumMod val="65000"/>
                <a:lumOff val="35000"/>
                <a:alpha val="5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9" name="Rectangle 78"/>
                <p:cNvSpPr/>
                <p:nvPr/>
              </p:nvSpPr>
              <p:spPr>
                <a:xfrm>
                  <a:off x="3733800" y="3159789"/>
                  <a:ext cx="61991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smtClean="0">
                                <a:latin typeface="Cambria Math"/>
                                <a:ea typeface="Cambria Math" pitchFamily="18" charset="0"/>
                              </a:rPr>
                            </m:ctrlPr>
                          </m:sSupPr>
                          <m:e>
                            <m:sSubSup>
                              <m:sSubSupPr>
                                <m:ctrlPr>
                                  <a:rPr lang="en-US" i="1" dirty="0">
                                    <a:latin typeface="Cambria Math"/>
                                    <a:ea typeface="Cambria Math" pitchFamily="18" charset="0"/>
                                  </a:rPr>
                                </m:ctrlPr>
                              </m:sSubSupPr>
                              <m:e>
                                <m:r>
                                  <a:rPr lang="en-US" i="1" dirty="0">
                                    <a:latin typeface="Cambria Math"/>
                                    <a:ea typeface="Cambria Math" pitchFamily="18" charset="0"/>
                                  </a:rPr>
                                  <m:t>𝑝</m:t>
                                </m:r>
                              </m:e>
                              <m:sub>
                                <m:r>
                                  <a:rPr lang="en-US" i="1" dirty="0">
                                    <a:latin typeface="Cambria Math"/>
                                    <a:ea typeface="Cambria Math" pitchFamily="18" charset="0"/>
                                  </a:rPr>
                                  <m:t>𝑠𝑟𝑐</m:t>
                                </m:r>
                              </m:sub>
                              <m:sup/>
                            </m:sSubSup>
                          </m:e>
                          <m:sup>
                            <m:r>
                              <a:rPr lang="en-US" b="0" i="1" dirty="0" smtClean="0">
                                <a:latin typeface="Cambria Math"/>
                                <a:ea typeface="Cambria Math" pitchFamily="18" charset="0"/>
                              </a:rPr>
                              <m:t>2</m:t>
                            </m:r>
                          </m:sup>
                        </m:sSup>
                      </m:oMath>
                    </m:oMathPara>
                  </a14:m>
                  <a:endParaRPr lang="en-US" dirty="0"/>
                </a:p>
              </p:txBody>
            </p:sp>
          </mc:Choice>
          <mc:Fallback xmlns="">
            <p:sp>
              <p:nvSpPr>
                <p:cNvPr id="79" name="Rectangle 78"/>
                <p:cNvSpPr>
                  <a:spLocks noRot="1" noChangeAspect="1" noMove="1" noResize="1" noEditPoints="1" noAdjustHandles="1" noChangeArrowheads="1" noChangeShapeType="1" noTextEdit="1"/>
                </p:cNvSpPr>
                <p:nvPr/>
              </p:nvSpPr>
              <p:spPr>
                <a:xfrm>
                  <a:off x="3733800" y="3159789"/>
                  <a:ext cx="619913" cy="307777"/>
                </a:xfrm>
                <a:prstGeom prst="rect">
                  <a:avLst/>
                </a:prstGeom>
                <a:blipFill rotWithShape="1">
                  <a:blip r:embed="rId11"/>
                  <a:stretch>
                    <a:fillRect b="-1961"/>
                  </a:stretch>
                </a:blipFill>
              </p:spPr>
              <p:txBody>
                <a:bodyPr/>
                <a:lstStyle/>
                <a:p>
                  <a:r>
                    <a:rPr lang="en-US">
                      <a:noFill/>
                    </a:rPr>
                    <a:t> </a:t>
                  </a:r>
                </a:p>
              </p:txBody>
            </p:sp>
          </mc:Fallback>
        </mc:AlternateContent>
      </p:grpSp>
      <p:grpSp>
        <p:nvGrpSpPr>
          <p:cNvPr id="8" name="Group 7"/>
          <p:cNvGrpSpPr/>
          <p:nvPr/>
        </p:nvGrpSpPr>
        <p:grpSpPr>
          <a:xfrm>
            <a:off x="3733799" y="2844824"/>
            <a:ext cx="1075386" cy="808408"/>
            <a:chOff x="3733799" y="2844824"/>
            <a:chExt cx="1075386" cy="808408"/>
          </a:xfrm>
        </p:grpSpPr>
        <p:cxnSp>
          <p:nvCxnSpPr>
            <p:cNvPr id="64" name="直接箭头连接符 35"/>
            <p:cNvCxnSpPr/>
            <p:nvPr/>
          </p:nvCxnSpPr>
          <p:spPr>
            <a:xfrm rot="5400000">
              <a:off x="4312328" y="2866427"/>
              <a:ext cx="518459" cy="475254"/>
            </a:xfrm>
            <a:prstGeom prst="straightConnector1">
              <a:avLst/>
            </a:prstGeom>
            <a:ln w="12700">
              <a:solidFill>
                <a:srgbClr val="D60093"/>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65" name="椭圆 36"/>
            <p:cNvSpPr/>
            <p:nvPr/>
          </p:nvSpPr>
          <p:spPr>
            <a:xfrm>
              <a:off x="4251881" y="3347313"/>
              <a:ext cx="86410" cy="86410"/>
            </a:xfrm>
            <a:prstGeom prst="ellipse">
              <a:avLst/>
            </a:prstGeom>
            <a:solidFill>
              <a:schemeClr val="tx1">
                <a:lumMod val="65000"/>
                <a:lumOff val="35000"/>
                <a:alpha val="5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0" name="Rectangle 79"/>
                <p:cNvSpPr/>
                <p:nvPr/>
              </p:nvSpPr>
              <p:spPr>
                <a:xfrm>
                  <a:off x="3733799" y="3345455"/>
                  <a:ext cx="61991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smtClean="0">
                                <a:latin typeface="Cambria Math"/>
                                <a:ea typeface="Cambria Math" pitchFamily="18" charset="0"/>
                              </a:rPr>
                            </m:ctrlPr>
                          </m:sSupPr>
                          <m:e>
                            <m:sSubSup>
                              <m:sSubSupPr>
                                <m:ctrlPr>
                                  <a:rPr lang="en-US" i="1" dirty="0">
                                    <a:latin typeface="Cambria Math"/>
                                    <a:ea typeface="Cambria Math" pitchFamily="18" charset="0"/>
                                  </a:rPr>
                                </m:ctrlPr>
                              </m:sSubSupPr>
                              <m:e>
                                <m:r>
                                  <a:rPr lang="en-US" i="1" dirty="0">
                                    <a:latin typeface="Cambria Math"/>
                                    <a:ea typeface="Cambria Math" pitchFamily="18" charset="0"/>
                                  </a:rPr>
                                  <m:t>𝑝</m:t>
                                </m:r>
                              </m:e>
                              <m:sub>
                                <m:r>
                                  <a:rPr lang="en-US" i="1" dirty="0">
                                    <a:latin typeface="Cambria Math"/>
                                    <a:ea typeface="Cambria Math" pitchFamily="18" charset="0"/>
                                  </a:rPr>
                                  <m:t>𝑠𝑟𝑐</m:t>
                                </m:r>
                              </m:sub>
                              <m:sup/>
                            </m:sSubSup>
                          </m:e>
                          <m:sup>
                            <m:r>
                              <a:rPr lang="en-US" b="0" i="1" dirty="0" smtClean="0">
                                <a:latin typeface="Cambria Math"/>
                                <a:ea typeface="Cambria Math" pitchFamily="18" charset="0"/>
                              </a:rPr>
                              <m:t>3</m:t>
                            </m:r>
                          </m:sup>
                        </m:sSup>
                      </m:oMath>
                    </m:oMathPara>
                  </a14:m>
                  <a:endParaRPr lang="en-US" dirty="0"/>
                </a:p>
              </p:txBody>
            </p:sp>
          </mc:Choice>
          <mc:Fallback xmlns="">
            <p:sp>
              <p:nvSpPr>
                <p:cNvPr id="80" name="Rectangle 79"/>
                <p:cNvSpPr>
                  <a:spLocks noRot="1" noChangeAspect="1" noMove="1" noResize="1" noEditPoints="1" noAdjustHandles="1" noChangeArrowheads="1" noChangeShapeType="1" noTextEdit="1"/>
                </p:cNvSpPr>
                <p:nvPr/>
              </p:nvSpPr>
              <p:spPr>
                <a:xfrm>
                  <a:off x="3733799" y="3345455"/>
                  <a:ext cx="619913" cy="307777"/>
                </a:xfrm>
                <a:prstGeom prst="rect">
                  <a:avLst/>
                </a:prstGeom>
                <a:blipFill rotWithShape="1">
                  <a:blip r:embed="rId12"/>
                  <a:stretch>
                    <a:fillRect b="-4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1" name="Rectangle 80"/>
              <p:cNvSpPr/>
              <p:nvPr/>
            </p:nvSpPr>
            <p:spPr>
              <a:xfrm>
                <a:off x="4414439" y="2495842"/>
                <a:ext cx="61991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smtClean="0">
                              <a:latin typeface="Cambria Math"/>
                              <a:ea typeface="Cambria Math" pitchFamily="18" charset="0"/>
                            </a:rPr>
                          </m:ctrlPr>
                        </m:sSupPr>
                        <m:e>
                          <m:sSubSup>
                            <m:sSubSupPr>
                              <m:ctrlPr>
                                <a:rPr lang="en-US" i="1" dirty="0">
                                  <a:latin typeface="Cambria Math"/>
                                  <a:ea typeface="Cambria Math" pitchFamily="18" charset="0"/>
                                </a:rPr>
                              </m:ctrlPr>
                            </m:sSubSupPr>
                            <m:e>
                              <m:r>
                                <a:rPr lang="en-US" i="1" dirty="0">
                                  <a:latin typeface="Cambria Math"/>
                                  <a:ea typeface="Cambria Math" pitchFamily="18" charset="0"/>
                                </a:rPr>
                                <m:t>𝑝</m:t>
                              </m:r>
                            </m:e>
                            <m:sub>
                              <m:r>
                                <a:rPr lang="en-US" i="1" dirty="0">
                                  <a:latin typeface="Cambria Math"/>
                                  <a:ea typeface="Cambria Math" pitchFamily="18" charset="0"/>
                                </a:rPr>
                                <m:t>𝑠𝑟𝑐</m:t>
                              </m:r>
                            </m:sub>
                            <m:sup/>
                          </m:sSubSup>
                        </m:e>
                        <m:sup>
                          <m:r>
                            <a:rPr lang="en-US" b="0" i="1" dirty="0" smtClean="0">
                              <a:latin typeface="Cambria Math"/>
                              <a:ea typeface="Cambria Math" pitchFamily="18" charset="0"/>
                            </a:rPr>
                            <m:t>0</m:t>
                          </m:r>
                        </m:sup>
                      </m:sSup>
                    </m:oMath>
                  </m:oMathPara>
                </a14:m>
                <a:endParaRPr lang="en-US" dirty="0"/>
              </a:p>
            </p:txBody>
          </p:sp>
        </mc:Choice>
        <mc:Fallback xmlns="">
          <p:sp>
            <p:nvSpPr>
              <p:cNvPr id="81" name="Rectangle 80"/>
              <p:cNvSpPr>
                <a:spLocks noRot="1" noChangeAspect="1" noMove="1" noResize="1" noEditPoints="1" noAdjustHandles="1" noChangeArrowheads="1" noChangeShapeType="1" noTextEdit="1"/>
              </p:cNvSpPr>
              <p:nvPr/>
            </p:nvSpPr>
            <p:spPr>
              <a:xfrm>
                <a:off x="4414439" y="2495842"/>
                <a:ext cx="619913" cy="307777"/>
              </a:xfrm>
              <a:prstGeom prst="rect">
                <a:avLst/>
              </a:prstGeom>
              <a:blipFill rotWithShape="1">
                <a:blip r:embed="rId13"/>
                <a:stretch>
                  <a:fillRect b="-1961"/>
                </a:stretch>
              </a:blipFill>
            </p:spPr>
            <p:txBody>
              <a:bodyPr/>
              <a:lstStyle/>
              <a:p>
                <a:r>
                  <a:rPr lang="en-US">
                    <a:noFill/>
                  </a:rPr>
                  <a:t> </a:t>
                </a:r>
              </a:p>
            </p:txBody>
          </p:sp>
        </mc:Fallback>
      </mc:AlternateContent>
    </p:spTree>
    <p:extLst>
      <p:ext uri="{BB962C8B-B14F-4D97-AF65-F5344CB8AC3E}">
        <p14:creationId xmlns:p14="http://schemas.microsoft.com/office/powerpoint/2010/main" val="152543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81"/>
                                        </p:tgtEl>
                                      </p:cBhvr>
                                    </p:animEffect>
                                    <p:set>
                                      <p:cBhvr>
                                        <p:cTn id="17" dur="1" fill="hold">
                                          <p:stCondLst>
                                            <p:cond delay="499"/>
                                          </p:stCondLst>
                                        </p:cTn>
                                        <p:tgtEl>
                                          <p:spTgt spid="81"/>
                                        </p:tgtEl>
                                        <p:attrNameLst>
                                          <p:attrName>style.visibility</p:attrName>
                                        </p:attrNameLst>
                                      </p:cBhvr>
                                      <p:to>
                                        <p:strVal val="hidden"/>
                                      </p:to>
                                    </p:se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69"/>
                                        </p:tgtEl>
                                      </p:cBhvr>
                                    </p:animEffect>
                                    <p:set>
                                      <p:cBhvr>
                                        <p:cTn id="26" dur="1" fill="hold">
                                          <p:stCondLst>
                                            <p:cond delay="499"/>
                                          </p:stCondLst>
                                        </p:cTn>
                                        <p:tgtEl>
                                          <p:spTgt spid="69"/>
                                        </p:tgtEl>
                                        <p:attrNameLst>
                                          <p:attrName>style.visibility</p:attrName>
                                        </p:attrNameLst>
                                      </p:cBhvr>
                                      <p:to>
                                        <p:strVal val="hidden"/>
                                      </p:to>
                                    </p:se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2" fill="hold" nodeType="clickEffect">
                                  <p:stCondLst>
                                    <p:cond delay="0"/>
                                  </p:stCondLst>
                                  <p:childTnLst>
                                    <p:animEffect transition="out" filter="wipe(right)">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righ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72"/>
                                        </p:tgtEl>
                                      </p:cBhvr>
                                    </p:animEffect>
                                    <p:set>
                                      <p:cBhvr>
                                        <p:cTn id="44" dur="1" fill="hold">
                                          <p:stCondLst>
                                            <p:cond delay="499"/>
                                          </p:stCondLst>
                                        </p:cTn>
                                        <p:tgtEl>
                                          <p:spTgt spid="72"/>
                                        </p:tgtEl>
                                        <p:attrNameLst>
                                          <p:attrName>style.visibility</p:attrName>
                                        </p:attrNameLst>
                                      </p:cBhvr>
                                      <p:to>
                                        <p:strVal val="hidden"/>
                                      </p:to>
                                    </p:se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wipe(down)">
                                      <p:cBhvr>
                                        <p:cTn id="48" dur="500"/>
                                        <p:tgtEl>
                                          <p:spTgt spid="7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2" fill="hold" nodeType="clickEffect">
                                  <p:stCondLst>
                                    <p:cond delay="0"/>
                                  </p:stCondLst>
                                  <p:childTnLst>
                                    <p:animEffect transition="out" filter="wipe(right)">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par>
                          <p:cTn id="54" fill="hold">
                            <p:stCondLst>
                              <p:cond delay="500"/>
                            </p:stCondLst>
                            <p:childTnLst>
                              <p:par>
                                <p:cTn id="55" presetID="22" presetClass="entr" presetSubtype="2"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right)">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Video</a:t>
            </a:r>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14</a:t>
            </a:fld>
            <a:endParaRPr lang="en-US"/>
          </a:p>
        </p:txBody>
      </p:sp>
      <p:pic>
        <p:nvPicPr>
          <p:cNvPr id="6" name="3060comp_slow.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7315200" cy="4114800"/>
          </a:xfrm>
          <a:prstGeom prst="rect">
            <a:avLst/>
          </a:prstGeom>
        </p:spPr>
      </p:pic>
      <p:sp>
        <p:nvSpPr>
          <p:cNvPr id="5" name="Title 4"/>
          <p:cNvSpPr>
            <a:spLocks noGrp="1"/>
          </p:cNvSpPr>
          <p:nvPr>
            <p:ph type="title"/>
          </p:nvPr>
        </p:nvSpPr>
        <p:spPr>
          <a:xfrm>
            <a:off x="304800" y="152400"/>
            <a:ext cx="6583680" cy="762000"/>
          </a:xfrm>
        </p:spPr>
        <p:txBody>
          <a:bodyPr>
            <a:normAutofit/>
          </a:bodyPr>
          <a:lstStyle/>
          <a:p>
            <a:pPr algn="ctr"/>
            <a:r>
              <a:rPr lang="en-US" dirty="0" smtClean="0">
                <a:solidFill>
                  <a:schemeClr val="bg1">
                    <a:lumMod val="95000"/>
                  </a:schemeClr>
                </a:solidFill>
              </a:rPr>
              <a:t>Single frame </a:t>
            </a:r>
            <a:r>
              <a:rPr lang="en-US" dirty="0" err="1" smtClean="0">
                <a:solidFill>
                  <a:schemeClr val="bg1">
                    <a:lumMod val="95000"/>
                  </a:schemeClr>
                </a:solidFill>
              </a:rPr>
              <a:t>reprojection</a:t>
            </a:r>
            <a:r>
              <a:rPr lang="en-US" dirty="0" smtClean="0">
                <a:solidFill>
                  <a:schemeClr val="bg1">
                    <a:lumMod val="95000"/>
                  </a:schemeClr>
                </a:solidFill>
              </a:rPr>
              <a:t> – Split/Second scene</a:t>
            </a:r>
            <a:br>
              <a:rPr lang="en-US" dirty="0" smtClean="0">
                <a:solidFill>
                  <a:schemeClr val="bg1">
                    <a:lumMod val="95000"/>
                  </a:schemeClr>
                </a:solidFill>
              </a:rPr>
            </a:br>
            <a:r>
              <a:rPr lang="en-US" dirty="0" smtClean="0">
                <a:solidFill>
                  <a:schemeClr val="bg1">
                    <a:lumMod val="95000"/>
                  </a:schemeClr>
                </a:solidFill>
              </a:rPr>
              <a:t>(6x slow motion)</a:t>
            </a:r>
            <a:endParaRPr lang="en-US" dirty="0">
              <a:solidFill>
                <a:schemeClr val="bg1">
                  <a:lumMod val="95000"/>
                </a:schemeClr>
              </a:solidFill>
            </a:endParaRPr>
          </a:p>
        </p:txBody>
      </p:sp>
      <p:sp>
        <p:nvSpPr>
          <p:cNvPr id="8" name="Title 4"/>
          <p:cNvSpPr txBox="1">
            <a:spLocks/>
          </p:cNvSpPr>
          <p:nvPr/>
        </p:nvSpPr>
        <p:spPr>
          <a:xfrm>
            <a:off x="457200" y="3000499"/>
            <a:ext cx="6583680" cy="762000"/>
          </a:xfrm>
          <a:prstGeom prst="rect">
            <a:avLst/>
          </a:prstGeom>
        </p:spPr>
        <p:txBody>
          <a:bodyPr vert="horz" lIns="73152" tIns="36576" rIns="73152" bIns="36576" rtlCol="0" anchor="ctr">
            <a:normAutofit/>
          </a:bodyPr>
          <a:lstStyle>
            <a:lvl1pPr algn="l" defTabSz="731520" rtl="0" eaLnBrk="1" latinLnBrk="0" hangingPunct="1">
              <a:spcBef>
                <a:spcPct val="0"/>
              </a:spcBef>
              <a:buNone/>
              <a:defRPr lang="en-US" sz="2000" b="1" kern="1200" smtClean="0">
                <a:solidFill>
                  <a:schemeClr val="tx1"/>
                </a:solidFill>
                <a:effectLst>
                  <a:outerShdw blurRad="76200" dist="25400" dir="2700000" algn="tl" rotWithShape="0">
                    <a:schemeClr val="bg1">
                      <a:alpha val="40000"/>
                    </a:schemeClr>
                  </a:outerShdw>
                </a:effectLst>
                <a:latin typeface="Arial Bold" charset="0"/>
                <a:ea typeface="ＭＳ Ｐゴシック" charset="0"/>
                <a:cs typeface="ＭＳ Ｐゴシック" charset="0"/>
              </a:defRPr>
            </a:lvl1pPr>
          </a:lstStyle>
          <a:p>
            <a:r>
              <a:rPr lang="en-US" sz="2200" dirty="0" smtClean="0">
                <a:solidFill>
                  <a:schemeClr val="bg1">
                    <a:lumMod val="95000"/>
                  </a:schemeClr>
                </a:solidFill>
                <a:effectLst/>
              </a:rPr>
              <a:t>Hz </a:t>
            </a:r>
            <a:r>
              <a:rPr lang="en-US" dirty="0" smtClean="0">
                <a:solidFill>
                  <a:schemeClr val="bg1">
                    <a:lumMod val="95000"/>
                  </a:schemeClr>
                </a:solidFill>
                <a:effectLst/>
              </a:rPr>
              <a:t>(With </a:t>
            </a:r>
            <a:r>
              <a:rPr lang="en-US" dirty="0" err="1" smtClean="0">
                <a:solidFill>
                  <a:schemeClr val="bg1">
                    <a:lumMod val="95000"/>
                  </a:schemeClr>
                </a:solidFill>
                <a:effectLst/>
              </a:rPr>
              <a:t>reproj</a:t>
            </a:r>
            <a:r>
              <a:rPr lang="en-US" dirty="0" smtClean="0">
                <a:solidFill>
                  <a:schemeClr val="bg1">
                    <a:lumMod val="95000"/>
                  </a:schemeClr>
                </a:solidFill>
                <a:effectLst/>
              </a:rPr>
              <a:t>. frames)</a:t>
            </a:r>
            <a:r>
              <a:rPr lang="en-US" sz="2200" dirty="0" smtClean="0">
                <a:solidFill>
                  <a:schemeClr val="bg1">
                    <a:lumMod val="95000"/>
                  </a:schemeClr>
                </a:solidFill>
                <a:effectLst/>
              </a:rPr>
              <a:t>	         Hz </a:t>
            </a:r>
            <a:r>
              <a:rPr lang="en-US" sz="2200" dirty="0">
                <a:solidFill>
                  <a:schemeClr val="bg1">
                    <a:lumMod val="95000"/>
                  </a:schemeClr>
                </a:solidFill>
                <a:effectLst/>
              </a:rPr>
              <a:t> </a:t>
            </a:r>
            <a:r>
              <a:rPr lang="en-US" dirty="0" smtClean="0">
                <a:solidFill>
                  <a:schemeClr val="bg1">
                    <a:lumMod val="95000"/>
                  </a:schemeClr>
                </a:solidFill>
                <a:effectLst/>
              </a:rPr>
              <a:t>(Original)</a:t>
            </a:r>
            <a:endParaRPr lang="en-US" dirty="0">
              <a:solidFill>
                <a:schemeClr val="bg1">
                  <a:lumMod val="95000"/>
                </a:schemeClr>
              </a:solidFill>
              <a:effectLst/>
            </a:endParaRPr>
          </a:p>
        </p:txBody>
      </p:sp>
    </p:spTree>
    <p:extLst>
      <p:ext uri="{BB962C8B-B14F-4D97-AF65-F5344CB8AC3E}">
        <p14:creationId xmlns:p14="http://schemas.microsoft.com/office/powerpoint/2010/main" val="1318837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15</a:t>
            </a:fld>
            <a:endParaRPr lang="en-US"/>
          </a:p>
        </p:txBody>
      </p:sp>
      <p:sp>
        <p:nvSpPr>
          <p:cNvPr id="5" name="Title 4"/>
          <p:cNvSpPr>
            <a:spLocks noGrp="1"/>
          </p:cNvSpPr>
          <p:nvPr>
            <p:ph type="title"/>
          </p:nvPr>
        </p:nvSpPr>
        <p:spPr/>
        <p:txBody>
          <a:bodyPr/>
          <a:lstStyle/>
          <a:p>
            <a:r>
              <a:rPr lang="de-CH" dirty="0" smtClean="0"/>
              <a:t>Performance</a:t>
            </a:r>
            <a:endParaRPr lang="en-A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120" y="762000"/>
            <a:ext cx="533428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267200" y="3048000"/>
            <a:ext cx="19812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07990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CH" dirty="0" smtClean="0"/>
              <a:t>Iteration </a:t>
            </a:r>
            <a:r>
              <a:rPr lang="de-CH" dirty="0" smtClean="0"/>
              <a:t>initialisation</a:t>
            </a:r>
            <a:endParaRPr lang="de-CH" dirty="0" smtClean="0"/>
          </a:p>
          <a:p>
            <a:r>
              <a:rPr lang="de-CH" dirty="0" smtClean="0"/>
              <a:t>Disocclusions</a:t>
            </a:r>
            <a:endParaRPr lang="en-AU"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16</a:t>
            </a:fld>
            <a:endParaRPr lang="en-US"/>
          </a:p>
        </p:txBody>
      </p:sp>
      <p:sp>
        <p:nvSpPr>
          <p:cNvPr id="5" name="Title 4"/>
          <p:cNvSpPr>
            <a:spLocks noGrp="1"/>
          </p:cNvSpPr>
          <p:nvPr>
            <p:ph type="title"/>
          </p:nvPr>
        </p:nvSpPr>
        <p:spPr/>
        <p:txBody>
          <a:bodyPr/>
          <a:lstStyle/>
          <a:p>
            <a:r>
              <a:rPr lang="de-CH" dirty="0" smtClean="0"/>
              <a:t>Considerations</a:t>
            </a:r>
            <a:endParaRPr lang="en-AU" dirty="0"/>
          </a:p>
        </p:txBody>
      </p:sp>
    </p:spTree>
    <p:extLst>
      <p:ext uri="{BB962C8B-B14F-4D97-AF65-F5344CB8AC3E}">
        <p14:creationId xmlns:p14="http://schemas.microsoft.com/office/powerpoint/2010/main" val="89545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17</a:t>
            </a:fld>
            <a:endParaRPr lang="en-US"/>
          </a:p>
        </p:txBody>
      </p:sp>
      <p:sp>
        <p:nvSpPr>
          <p:cNvPr id="5" name="Title 4"/>
          <p:cNvSpPr>
            <a:spLocks noGrp="1"/>
          </p:cNvSpPr>
          <p:nvPr>
            <p:ph type="title"/>
          </p:nvPr>
        </p:nvSpPr>
        <p:spPr/>
        <p:txBody>
          <a:bodyPr/>
          <a:lstStyle/>
          <a:p>
            <a:r>
              <a:rPr lang="en-US" dirty="0" smtClean="0"/>
              <a:t>Iteration </a:t>
            </a:r>
            <a:r>
              <a:rPr lang="en-US" dirty="0" err="1" smtClean="0"/>
              <a:t>initialisation</a:t>
            </a:r>
            <a:endParaRPr lang="en-US" dirty="0"/>
          </a:p>
        </p:txBody>
      </p:sp>
      <p:pic>
        <p:nvPicPr>
          <p:cNvPr id="3074" name="Picture 2" descr="C:\Users\huw\Documents\IIW\doc\eurographics12\figures\conv_regions_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762000"/>
            <a:ext cx="1676399" cy="11576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599" y="1919692"/>
            <a:ext cx="1371600" cy="307777"/>
          </a:xfrm>
          <a:prstGeom prst="rect">
            <a:avLst/>
          </a:prstGeom>
          <a:noFill/>
        </p:spPr>
        <p:txBody>
          <a:bodyPr wrap="square" rtlCol="0">
            <a:spAutoFit/>
          </a:bodyPr>
          <a:lstStyle/>
          <a:p>
            <a:pPr algn="ctr"/>
            <a:r>
              <a:rPr lang="de-CH" dirty="0" smtClean="0">
                <a:solidFill>
                  <a:schemeClr val="tx1">
                    <a:lumMod val="75000"/>
                    <a:lumOff val="25000"/>
                  </a:schemeClr>
                </a:solidFill>
              </a:rPr>
              <a:t>Source</a:t>
            </a:r>
            <a:endParaRPr lang="en-AU" dirty="0">
              <a:solidFill>
                <a:schemeClr val="tx1">
                  <a:lumMod val="75000"/>
                  <a:lumOff val="25000"/>
                </a:schemeClr>
              </a:solidFill>
            </a:endParaRPr>
          </a:p>
        </p:txBody>
      </p:sp>
      <p:grpSp>
        <p:nvGrpSpPr>
          <p:cNvPr id="11" name="Group 10"/>
          <p:cNvGrpSpPr/>
          <p:nvPr/>
        </p:nvGrpSpPr>
        <p:grpSpPr>
          <a:xfrm>
            <a:off x="2819401" y="762000"/>
            <a:ext cx="1676399" cy="1456151"/>
            <a:chOff x="2819401" y="762000"/>
            <a:chExt cx="1676399" cy="1456151"/>
          </a:xfrm>
        </p:grpSpPr>
        <p:pic>
          <p:nvPicPr>
            <p:cNvPr id="3075" name="Picture 3" descr="C:\Users\huw\Documents\IIW\doc\eurographics12\figures\conv_regions_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1" y="762000"/>
              <a:ext cx="1676399" cy="11576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971800" y="1910374"/>
              <a:ext cx="1371600" cy="307777"/>
            </a:xfrm>
            <a:prstGeom prst="rect">
              <a:avLst/>
            </a:prstGeom>
            <a:noFill/>
          </p:spPr>
          <p:txBody>
            <a:bodyPr wrap="square" rtlCol="0">
              <a:spAutoFit/>
            </a:bodyPr>
            <a:lstStyle/>
            <a:p>
              <a:pPr algn="ctr"/>
              <a:r>
                <a:rPr lang="de-CH" dirty="0" smtClean="0">
                  <a:solidFill>
                    <a:schemeClr val="tx1">
                      <a:lumMod val="75000"/>
                      <a:lumOff val="25000"/>
                    </a:schemeClr>
                  </a:solidFill>
                </a:rPr>
                <a:t>Target</a:t>
              </a:r>
              <a:endParaRPr lang="en-AU" dirty="0">
                <a:solidFill>
                  <a:schemeClr val="tx1">
                    <a:lumMod val="75000"/>
                    <a:lumOff val="25000"/>
                  </a:schemeClr>
                </a:solidFill>
              </a:endParaRPr>
            </a:p>
          </p:txBody>
        </p:sp>
      </p:grpSp>
      <p:grpSp>
        <p:nvGrpSpPr>
          <p:cNvPr id="7" name="Group 6"/>
          <p:cNvGrpSpPr/>
          <p:nvPr/>
        </p:nvGrpSpPr>
        <p:grpSpPr>
          <a:xfrm>
            <a:off x="4751386" y="771317"/>
            <a:ext cx="1649414" cy="1446833"/>
            <a:chOff x="4751386" y="771317"/>
            <a:chExt cx="1649414" cy="1446833"/>
          </a:xfrm>
        </p:grpSpPr>
        <p:pic>
          <p:nvPicPr>
            <p:cNvPr id="3077" name="Picture 5" descr="C:\Users\huw\Documents\IIW\doc\presentations\SIGGRAPH2012\images\conv_regions_sol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1387" y="771317"/>
              <a:ext cx="1649413" cy="11390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51386" y="1910373"/>
              <a:ext cx="1649414" cy="307777"/>
            </a:xfrm>
            <a:prstGeom prst="rect">
              <a:avLst/>
            </a:prstGeom>
            <a:noFill/>
          </p:spPr>
          <p:txBody>
            <a:bodyPr wrap="square" rtlCol="0">
              <a:spAutoFit/>
            </a:bodyPr>
            <a:lstStyle/>
            <a:p>
              <a:pPr algn="ctr"/>
              <a:r>
                <a:rPr lang="de-CH" dirty="0" smtClean="0">
                  <a:solidFill>
                    <a:schemeClr val="tx1">
                      <a:lumMod val="75000"/>
                      <a:lumOff val="25000"/>
                    </a:schemeClr>
                  </a:solidFill>
                </a:rPr>
                <a:t>Source Analysis</a:t>
              </a:r>
              <a:endParaRPr lang="en-AU" dirty="0">
                <a:solidFill>
                  <a:schemeClr val="tx1">
                    <a:lumMod val="75000"/>
                    <a:lumOff val="25000"/>
                  </a:schemeClr>
                </a:solidFill>
              </a:endParaRPr>
            </a:p>
          </p:txBody>
        </p:sp>
      </p:grpSp>
      <p:grpSp>
        <p:nvGrpSpPr>
          <p:cNvPr id="10" name="Group 9"/>
          <p:cNvGrpSpPr/>
          <p:nvPr/>
        </p:nvGrpSpPr>
        <p:grpSpPr>
          <a:xfrm>
            <a:off x="838199" y="2286000"/>
            <a:ext cx="1676400" cy="1474788"/>
            <a:chOff x="838199" y="2286000"/>
            <a:chExt cx="1676400" cy="1474788"/>
          </a:xfrm>
        </p:grpSpPr>
        <p:pic>
          <p:nvPicPr>
            <p:cNvPr id="3076" name="Picture 4" descr="C:\Users\huw\Documents\IIW\doc\eurographics12\figures\conv_regions_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199" y="2286000"/>
              <a:ext cx="1676400" cy="11576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97888" y="3453011"/>
              <a:ext cx="1371600" cy="307777"/>
            </a:xfrm>
            <a:prstGeom prst="rect">
              <a:avLst/>
            </a:prstGeom>
            <a:noFill/>
          </p:spPr>
          <p:txBody>
            <a:bodyPr wrap="square" rtlCol="0">
              <a:spAutoFit/>
            </a:bodyPr>
            <a:lstStyle/>
            <a:p>
              <a:pPr algn="ctr"/>
              <a:r>
                <a:rPr lang="de-CH" dirty="0" smtClean="0">
                  <a:solidFill>
                    <a:schemeClr val="tx1">
                      <a:lumMod val="75000"/>
                      <a:lumOff val="25000"/>
                    </a:schemeClr>
                  </a:solidFill>
                </a:rPr>
                <a:t>Background</a:t>
              </a:r>
              <a:endParaRPr lang="en-AU" dirty="0">
                <a:solidFill>
                  <a:schemeClr val="tx1">
                    <a:lumMod val="75000"/>
                    <a:lumOff val="25000"/>
                  </a:schemeClr>
                </a:solidFill>
              </a:endParaRPr>
            </a:p>
          </p:txBody>
        </p:sp>
      </p:grpSp>
      <p:grpSp>
        <p:nvGrpSpPr>
          <p:cNvPr id="9" name="Group 8"/>
          <p:cNvGrpSpPr/>
          <p:nvPr/>
        </p:nvGrpSpPr>
        <p:grpSpPr>
          <a:xfrm>
            <a:off x="2819401" y="2295320"/>
            <a:ext cx="1676399" cy="1456150"/>
            <a:chOff x="2819401" y="2295320"/>
            <a:chExt cx="1676399" cy="1456150"/>
          </a:xfrm>
        </p:grpSpPr>
        <p:pic>
          <p:nvPicPr>
            <p:cNvPr id="3078" name="Picture 6" descr="C:\Users\huw\Documents\IIW\doc\eurographics12\figures\conv_regions_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1" y="2295320"/>
              <a:ext cx="1676399" cy="11576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979089" y="3443693"/>
              <a:ext cx="1371600" cy="307777"/>
            </a:xfrm>
            <a:prstGeom prst="rect">
              <a:avLst/>
            </a:prstGeom>
            <a:noFill/>
          </p:spPr>
          <p:txBody>
            <a:bodyPr wrap="square" rtlCol="0">
              <a:spAutoFit/>
            </a:bodyPr>
            <a:lstStyle/>
            <a:p>
              <a:pPr algn="ctr"/>
              <a:r>
                <a:rPr lang="de-CH" dirty="0" smtClean="0">
                  <a:solidFill>
                    <a:schemeClr val="tx1">
                      <a:lumMod val="75000"/>
                      <a:lumOff val="25000"/>
                    </a:schemeClr>
                  </a:solidFill>
                </a:rPr>
                <a:t>Green Sphere</a:t>
              </a:r>
              <a:endParaRPr lang="en-AU" dirty="0">
                <a:solidFill>
                  <a:schemeClr val="tx1">
                    <a:lumMod val="75000"/>
                    <a:lumOff val="25000"/>
                  </a:schemeClr>
                </a:solidFill>
              </a:endParaRPr>
            </a:p>
          </p:txBody>
        </p:sp>
      </p:grpSp>
      <p:sp>
        <p:nvSpPr>
          <p:cNvPr id="12" name="Rectangle 11"/>
          <p:cNvSpPr/>
          <p:nvPr/>
        </p:nvSpPr>
        <p:spPr>
          <a:xfrm>
            <a:off x="4664102" y="2218150"/>
            <a:ext cx="1828800" cy="1542638"/>
          </a:xfrm>
          <a:prstGeom prst="rect">
            <a:avLst/>
          </a:prstGeom>
          <a:solidFill>
            <a:schemeClr val="bg1"/>
          </a:solidFill>
          <a:ln>
            <a:solidFill>
              <a:srgbClr val="FF0000">
                <a:alpha val="7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 name="Group 7"/>
          <p:cNvGrpSpPr/>
          <p:nvPr/>
        </p:nvGrpSpPr>
        <p:grpSpPr>
          <a:xfrm>
            <a:off x="4751387" y="2295320"/>
            <a:ext cx="1656702" cy="1456149"/>
            <a:chOff x="4751387" y="2295320"/>
            <a:chExt cx="1656702" cy="1456149"/>
          </a:xfrm>
        </p:grpSpPr>
        <p:pic>
          <p:nvPicPr>
            <p:cNvPr id="3079" name="Picture 7" descr="C:\Users\huw\Documents\IIW\doc\eurographics12\figures\conv_regions_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1387" y="2295320"/>
              <a:ext cx="1649413" cy="11390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758675" y="3443692"/>
              <a:ext cx="1649414" cy="307777"/>
            </a:xfrm>
            <a:prstGeom prst="rect">
              <a:avLst/>
            </a:prstGeom>
            <a:noFill/>
          </p:spPr>
          <p:txBody>
            <a:bodyPr wrap="square" rtlCol="0">
              <a:spAutoFit/>
            </a:bodyPr>
            <a:lstStyle/>
            <a:p>
              <a:pPr algn="ctr"/>
              <a:r>
                <a:rPr lang="de-CH" dirty="0" smtClean="0">
                  <a:solidFill>
                    <a:schemeClr val="tx1">
                      <a:lumMod val="75000"/>
                      <a:lumOff val="25000"/>
                    </a:schemeClr>
                  </a:solidFill>
                </a:rPr>
                <a:t>Purple Sphere</a:t>
              </a:r>
              <a:endParaRPr lang="en-AU" dirty="0">
                <a:solidFill>
                  <a:schemeClr val="tx1">
                    <a:lumMod val="75000"/>
                    <a:lumOff val="25000"/>
                  </a:schemeClr>
                </a:solidFill>
              </a:endParaRPr>
            </a:p>
          </p:txBody>
        </p:sp>
      </p:grpSp>
    </p:spTree>
    <p:extLst>
      <p:ext uri="{BB962C8B-B14F-4D97-AF65-F5344CB8AC3E}">
        <p14:creationId xmlns:p14="http://schemas.microsoft.com/office/powerpoint/2010/main" val="122210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CH" dirty="0" smtClean="0"/>
              <a:t>Subdivide into quads and rasterize at warped positions (Bowles2012)</a:t>
            </a:r>
            <a:endParaRPr lang="en-AU"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18</a:t>
            </a:fld>
            <a:endParaRPr lang="en-US"/>
          </a:p>
        </p:txBody>
      </p:sp>
      <p:sp>
        <p:nvSpPr>
          <p:cNvPr id="5" name="Title 4"/>
          <p:cNvSpPr>
            <a:spLocks noGrp="1"/>
          </p:cNvSpPr>
          <p:nvPr>
            <p:ph type="title"/>
          </p:nvPr>
        </p:nvSpPr>
        <p:spPr/>
        <p:txBody>
          <a:bodyPr/>
          <a:lstStyle/>
          <a:p>
            <a:r>
              <a:rPr lang="de-CH" dirty="0" smtClean="0"/>
              <a:t>Iteration </a:t>
            </a:r>
            <a:r>
              <a:rPr lang="de-CH" dirty="0" smtClean="0"/>
              <a:t>initialisation</a:t>
            </a:r>
            <a:endParaRPr lang="en-AU" dirty="0"/>
          </a:p>
        </p:txBody>
      </p:sp>
      <p:grpSp>
        <p:nvGrpSpPr>
          <p:cNvPr id="8" name="Group 7"/>
          <p:cNvGrpSpPr/>
          <p:nvPr/>
        </p:nvGrpSpPr>
        <p:grpSpPr>
          <a:xfrm>
            <a:off x="457200" y="1504948"/>
            <a:ext cx="6474044" cy="2152651"/>
            <a:chOff x="237976" y="3363436"/>
            <a:chExt cx="8614065" cy="2864218"/>
          </a:xfrm>
        </p:grpSpPr>
        <p:pic>
          <p:nvPicPr>
            <p:cNvPr id="6" name="Picture 3" descr="C:\Users\huw\Documents\IIW\doc\eurographics12\presentation\images\robust_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365028"/>
              <a:ext cx="4280041" cy="2862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huw\Documents\IIW\doc\eurographics12\presentation\images\robust_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976" y="3363436"/>
              <a:ext cx="4262016" cy="28505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5093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19</a:t>
            </a:fld>
            <a:endParaRPr lang="en-US"/>
          </a:p>
        </p:txBody>
      </p:sp>
      <p:sp>
        <p:nvSpPr>
          <p:cNvPr id="5" name="Title 4"/>
          <p:cNvSpPr>
            <a:spLocks noGrp="1"/>
          </p:cNvSpPr>
          <p:nvPr>
            <p:ph type="title"/>
          </p:nvPr>
        </p:nvSpPr>
        <p:spPr/>
        <p:txBody>
          <a:bodyPr/>
          <a:lstStyle/>
          <a:p>
            <a:r>
              <a:rPr lang="en-US" dirty="0" err="1" smtClean="0"/>
              <a:t>Disocclusions</a:t>
            </a:r>
            <a:endParaRPr lang="en-US" dirty="0"/>
          </a:p>
        </p:txBody>
      </p:sp>
      <p:pic>
        <p:nvPicPr>
          <p:cNvPr id="1026" name="Picture 2" descr="C:\Users\huw\Documents\IIW\doc\presentations\SIGGRAPH2012\images\repeat-hole-fill-artifa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609600"/>
            <a:ext cx="50292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54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 y="381000"/>
            <a:ext cx="6217920" cy="882015"/>
          </a:xfrm>
        </p:spPr>
        <p:txBody>
          <a:bodyPr>
            <a:noAutofit/>
          </a:bodyPr>
          <a:lstStyle/>
          <a:p>
            <a:r>
              <a:rPr lang="en-US" sz="2400" dirty="0" smtClean="0"/>
              <a:t>Accelerating Rendering Pipelines Using Bidirectional Iterative </a:t>
            </a:r>
            <a:r>
              <a:rPr lang="en-US" sz="2400" dirty="0" err="1" smtClean="0"/>
              <a:t>Reprojection</a:t>
            </a:r>
            <a:endParaRPr lang="en-US" sz="2400" dirty="0"/>
          </a:p>
        </p:txBody>
      </p:sp>
      <p:sp>
        <p:nvSpPr>
          <p:cNvPr id="3" name="Subtitle 2"/>
          <p:cNvSpPr>
            <a:spLocks noGrp="1"/>
          </p:cNvSpPr>
          <p:nvPr>
            <p:ph type="subTitle" idx="1"/>
          </p:nvPr>
        </p:nvSpPr>
        <p:spPr>
          <a:xfrm>
            <a:off x="3048000" y="1386840"/>
            <a:ext cx="3886200" cy="1203960"/>
          </a:xfrm>
        </p:spPr>
        <p:txBody>
          <a:bodyPr>
            <a:normAutofit fontScale="92500" lnSpcReduction="10000"/>
          </a:bodyPr>
          <a:lstStyle/>
          <a:p>
            <a:pPr algn="l">
              <a:spcBef>
                <a:spcPts val="600"/>
              </a:spcBef>
              <a:tabLst>
                <a:tab pos="1603375" algn="l"/>
              </a:tabLst>
            </a:pPr>
            <a:r>
              <a:rPr lang="en-US" sz="1600" cap="small" dirty="0" smtClean="0">
                <a:solidFill>
                  <a:schemeClr val="accent6">
                    <a:lumMod val="75000"/>
                  </a:schemeClr>
                </a:solidFill>
                <a:effectLst>
                  <a:outerShdw blurRad="63500" dist="38100" dir="2700000" algn="tl">
                    <a:schemeClr val="bg1">
                      <a:alpha val="50000"/>
                    </a:schemeClr>
                  </a:outerShdw>
                </a:effectLst>
                <a:latin typeface="+mj-lt"/>
              </a:rPr>
              <a:t>Lei Yang </a:t>
            </a:r>
            <a:r>
              <a:rPr lang="en-US" sz="1600" cap="small" dirty="0" smtClean="0">
                <a:solidFill>
                  <a:schemeClr val="tx2">
                    <a:lumMod val="60000"/>
                    <a:lumOff val="40000"/>
                  </a:schemeClr>
                </a:solidFill>
                <a:effectLst>
                  <a:outerShdw blurRad="63500" dist="38100" dir="2700000" algn="tl">
                    <a:schemeClr val="bg1">
                      <a:alpha val="50000"/>
                    </a:schemeClr>
                  </a:outerShdw>
                </a:effectLst>
                <a:latin typeface="+mj-lt"/>
              </a:rPr>
              <a:t>	</a:t>
            </a:r>
            <a:br>
              <a:rPr lang="en-US" sz="1600" cap="small" dirty="0" smtClean="0">
                <a:solidFill>
                  <a:schemeClr val="tx2">
                    <a:lumMod val="60000"/>
                    <a:lumOff val="40000"/>
                  </a:schemeClr>
                </a:solidFill>
                <a:effectLst>
                  <a:outerShdw blurRad="63500" dist="38100" dir="2700000" algn="tl">
                    <a:schemeClr val="bg1">
                      <a:alpha val="50000"/>
                    </a:schemeClr>
                  </a:outerShdw>
                </a:effectLst>
                <a:latin typeface="+mj-lt"/>
              </a:rPr>
            </a:br>
            <a:r>
              <a:rPr lang="en-US" sz="1600" cap="small" dirty="0" smtClean="0">
                <a:solidFill>
                  <a:schemeClr val="accent5">
                    <a:lumMod val="75000"/>
                  </a:schemeClr>
                </a:solidFill>
                <a:effectLst>
                  <a:outerShdw blurRad="63500" dist="38100" dir="2700000" algn="tl">
                    <a:schemeClr val="bg1">
                      <a:alpha val="50000"/>
                    </a:schemeClr>
                  </a:outerShdw>
                </a:effectLst>
                <a:latin typeface="+mj-lt"/>
              </a:rPr>
              <a:t>Bosch Research (Palo Alto, CA,USA)</a:t>
            </a:r>
          </a:p>
          <a:p>
            <a:pPr algn="l">
              <a:spcBef>
                <a:spcPts val="1800"/>
              </a:spcBef>
              <a:tabLst>
                <a:tab pos="1603375" algn="l"/>
              </a:tabLst>
            </a:pPr>
            <a:r>
              <a:rPr lang="en-US" sz="1600" cap="small" dirty="0" smtClean="0">
                <a:solidFill>
                  <a:schemeClr val="accent6">
                    <a:lumMod val="75000"/>
                  </a:schemeClr>
                </a:solidFill>
                <a:effectLst>
                  <a:outerShdw blurRad="63500" dist="38100" dir="2700000" algn="tl">
                    <a:schemeClr val="bg1">
                      <a:alpha val="50000"/>
                    </a:schemeClr>
                  </a:outerShdw>
                </a:effectLst>
                <a:latin typeface="+mj-lt"/>
              </a:rPr>
              <a:t>Huw Bowles</a:t>
            </a:r>
            <a:r>
              <a:rPr lang="en-US" sz="1600" cap="small" dirty="0" smtClean="0">
                <a:solidFill>
                  <a:schemeClr val="tx2">
                    <a:lumMod val="60000"/>
                    <a:lumOff val="40000"/>
                  </a:schemeClr>
                </a:solidFill>
                <a:effectLst>
                  <a:outerShdw blurRad="63500" dist="38100" dir="2700000" algn="tl">
                    <a:schemeClr val="bg1">
                      <a:alpha val="50000"/>
                    </a:schemeClr>
                  </a:outerShdw>
                </a:effectLst>
                <a:latin typeface="+mj-lt"/>
              </a:rPr>
              <a:t/>
            </a:r>
            <a:br>
              <a:rPr lang="en-US" sz="1600" cap="small" dirty="0" smtClean="0">
                <a:solidFill>
                  <a:schemeClr val="tx2">
                    <a:lumMod val="60000"/>
                    <a:lumOff val="40000"/>
                  </a:schemeClr>
                </a:solidFill>
                <a:effectLst>
                  <a:outerShdw blurRad="63500" dist="38100" dir="2700000" algn="tl">
                    <a:schemeClr val="bg1">
                      <a:alpha val="50000"/>
                    </a:schemeClr>
                  </a:outerShdw>
                </a:effectLst>
                <a:latin typeface="+mj-lt"/>
              </a:rPr>
            </a:br>
            <a:r>
              <a:rPr lang="en-US" sz="1600" cap="small" dirty="0" smtClean="0">
                <a:solidFill>
                  <a:schemeClr val="accent5">
                    <a:lumMod val="75000"/>
                  </a:schemeClr>
                </a:solidFill>
                <a:effectLst>
                  <a:outerShdw blurRad="63500" dist="38100" dir="2700000" algn="tl">
                    <a:schemeClr val="bg1">
                      <a:alpha val="50000"/>
                    </a:schemeClr>
                  </a:outerShdw>
                </a:effectLst>
                <a:latin typeface="+mj-lt"/>
              </a:rPr>
              <a:t>Gobo Games</a:t>
            </a:r>
            <a:r>
              <a:rPr lang="en-US" sz="1800" dirty="0" smtClean="0">
                <a:solidFill>
                  <a:schemeClr val="accent5">
                    <a:lumMod val="75000"/>
                  </a:schemeClr>
                </a:solidFill>
                <a:effectLst>
                  <a:outerShdw blurRad="63500" dist="38100" dir="2700000" algn="tl">
                    <a:schemeClr val="bg1">
                      <a:alpha val="50000"/>
                    </a:schemeClr>
                  </a:outerShdw>
                </a:effectLst>
                <a:latin typeface="+mj-lt"/>
              </a:rPr>
              <a:t> </a:t>
            </a:r>
            <a:r>
              <a:rPr lang="en-US" sz="1600" cap="small" dirty="0">
                <a:solidFill>
                  <a:schemeClr val="accent5">
                    <a:lumMod val="75000"/>
                  </a:schemeClr>
                </a:solidFill>
                <a:effectLst>
                  <a:outerShdw blurRad="63500" dist="38100" dir="2700000" algn="tl">
                    <a:schemeClr val="bg1">
                      <a:alpha val="50000"/>
                    </a:schemeClr>
                  </a:outerShdw>
                </a:effectLst>
                <a:latin typeface="+mj-lt"/>
              </a:rPr>
              <a:t>(Brighton, UK)</a:t>
            </a:r>
          </a:p>
        </p:txBody>
      </p:sp>
      <p:pic>
        <p:nvPicPr>
          <p:cNvPr id="1030" name="Picture 6" descr="D:\DocWork\Images\bosch_rtc_logo_mid.png"/>
          <p:cNvPicPr>
            <a:picLocks noChangeAspect="1" noChangeArrowheads="1"/>
          </p:cNvPicPr>
          <p:nvPr/>
        </p:nvPicPr>
        <p:blipFill>
          <a:blip r:embed="rId3" cstate="print"/>
          <a:srcRect/>
          <a:stretch>
            <a:fillRect/>
          </a:stretch>
        </p:blipFill>
        <p:spPr bwMode="auto">
          <a:xfrm>
            <a:off x="1447800" y="1371600"/>
            <a:ext cx="1219200" cy="464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1" name="Picture 7"/>
          <p:cNvPicPr>
            <a:picLocks noChangeAspect="1" noChangeArrowheads="1"/>
          </p:cNvPicPr>
          <p:nvPr/>
        </p:nvPicPr>
        <p:blipFill>
          <a:blip r:embed="rId4" cstate="print"/>
          <a:srcRect/>
          <a:stretch>
            <a:fillRect/>
          </a:stretch>
        </p:blipFill>
        <p:spPr bwMode="auto">
          <a:xfrm>
            <a:off x="1444625" y="1981200"/>
            <a:ext cx="1222375" cy="566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ubtitle 2"/>
          <p:cNvSpPr txBox="1">
            <a:spLocks/>
          </p:cNvSpPr>
          <p:nvPr/>
        </p:nvSpPr>
        <p:spPr>
          <a:xfrm>
            <a:off x="1905000" y="3208020"/>
            <a:ext cx="4114800" cy="601980"/>
          </a:xfrm>
          <a:prstGeom prst="rect">
            <a:avLst/>
          </a:prstGeom>
        </p:spPr>
        <p:txBody>
          <a:bodyPr vert="horz" lIns="73152" tIns="36576" rIns="73152" bIns="36576" rtlCol="0">
            <a:normAutofit/>
          </a:bodyPr>
          <a:lstStyle>
            <a:lvl1pPr marL="0" indent="0" algn="ctr" defTabSz="731520" rtl="0" eaLnBrk="1" latinLnBrk="0" hangingPunct="1">
              <a:spcBef>
                <a:spcPct val="20000"/>
              </a:spcBef>
              <a:buFont typeface="Arial" pitchFamily="34" charset="0"/>
              <a:buNone/>
              <a:defRPr sz="2600" kern="1200" baseline="0">
                <a:solidFill>
                  <a:schemeClr val="tx1">
                    <a:tint val="75000"/>
                  </a:schemeClr>
                </a:solidFill>
                <a:effectLst>
                  <a:outerShdw blurRad="38100" dist="38100" dir="2700000" algn="tl">
                    <a:srgbClr val="000000">
                      <a:alpha val="24000"/>
                    </a:srgbClr>
                  </a:outerShdw>
                </a:effectLst>
                <a:latin typeface="+mn-lt"/>
                <a:ea typeface="+mn-ea"/>
                <a:cs typeface="+mn-cs"/>
              </a:defRPr>
            </a:lvl1pPr>
            <a:lvl2pPr marL="365760" indent="0" algn="ctr" defTabSz="731520" rtl="0" eaLnBrk="1" latinLnBrk="0" hangingPunct="1">
              <a:spcBef>
                <a:spcPct val="20000"/>
              </a:spcBef>
              <a:buFont typeface="Arial" pitchFamily="34" charset="0"/>
              <a:buNone/>
              <a:defRPr sz="2200" kern="1200">
                <a:solidFill>
                  <a:schemeClr val="tx1">
                    <a:tint val="75000"/>
                  </a:schemeClr>
                </a:solidFill>
                <a:latin typeface="+mn-lt"/>
                <a:ea typeface="+mn-ea"/>
                <a:cs typeface="+mn-cs"/>
              </a:defRPr>
            </a:lvl2pPr>
            <a:lvl3pPr marL="731520" indent="0" algn="ctr" defTabSz="731520" rtl="0" eaLnBrk="1" latinLnBrk="0" hangingPunct="1">
              <a:spcBef>
                <a:spcPct val="20000"/>
              </a:spcBef>
              <a:buFont typeface="Arial" pitchFamily="34" charset="0"/>
              <a:buNone/>
              <a:defRPr sz="1900" kern="1200">
                <a:solidFill>
                  <a:schemeClr val="tx1">
                    <a:tint val="75000"/>
                  </a:schemeClr>
                </a:solidFill>
                <a:latin typeface="+mn-lt"/>
                <a:ea typeface="+mn-ea"/>
                <a:cs typeface="+mn-cs"/>
              </a:defRPr>
            </a:lvl3pPr>
            <a:lvl4pPr marL="109728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4pPr>
            <a:lvl5pPr marL="146304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5pPr>
            <a:lvl6pPr marL="182880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19456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256032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292608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l">
              <a:spcBef>
                <a:spcPts val="600"/>
              </a:spcBef>
              <a:tabLst>
                <a:tab pos="1603375" algn="l"/>
                <a:tab pos="2403475" algn="l"/>
              </a:tabLst>
            </a:pPr>
            <a:r>
              <a:rPr lang="en-US" sz="1200" cap="small" dirty="0" smtClean="0">
                <a:solidFill>
                  <a:schemeClr val="accent6">
                    <a:lumMod val="75000"/>
                  </a:schemeClr>
                </a:solidFill>
                <a:effectLst>
                  <a:outerShdw blurRad="63500" dist="38100" dir="2700000" algn="tl">
                    <a:schemeClr val="bg1">
                      <a:alpha val="50000"/>
                    </a:schemeClr>
                  </a:outerShdw>
                </a:effectLst>
                <a:latin typeface="+mj-lt"/>
              </a:rPr>
              <a:t>Kenny Mitchell			Pedro Sander</a:t>
            </a:r>
            <a:r>
              <a:rPr lang="en-US" sz="1200" cap="small" dirty="0" smtClean="0">
                <a:solidFill>
                  <a:schemeClr val="tx2">
                    <a:lumMod val="60000"/>
                    <a:lumOff val="40000"/>
                  </a:schemeClr>
                </a:solidFill>
                <a:effectLst>
                  <a:outerShdw blurRad="63500" dist="38100" dir="2700000" algn="tl">
                    <a:schemeClr val="bg1">
                      <a:alpha val="50000"/>
                    </a:schemeClr>
                  </a:outerShdw>
                </a:effectLst>
                <a:latin typeface="+mj-lt"/>
              </a:rPr>
              <a:t/>
            </a:r>
            <a:br>
              <a:rPr lang="en-US" sz="1200" cap="small" dirty="0" smtClean="0">
                <a:solidFill>
                  <a:schemeClr val="tx2">
                    <a:lumMod val="60000"/>
                    <a:lumOff val="40000"/>
                  </a:schemeClr>
                </a:solidFill>
                <a:effectLst>
                  <a:outerShdw blurRad="63500" dist="38100" dir="2700000" algn="tl">
                    <a:schemeClr val="bg1">
                      <a:alpha val="50000"/>
                    </a:schemeClr>
                  </a:outerShdw>
                </a:effectLst>
                <a:latin typeface="+mj-lt"/>
              </a:rPr>
            </a:br>
            <a:r>
              <a:rPr lang="en-US" sz="1200" cap="small" dirty="0" smtClean="0">
                <a:solidFill>
                  <a:schemeClr val="accent5">
                    <a:lumMod val="75000"/>
                  </a:schemeClr>
                </a:solidFill>
                <a:effectLst>
                  <a:outerShdw blurRad="63500" dist="38100" dir="2700000" algn="tl">
                    <a:schemeClr val="bg1">
                      <a:alpha val="50000"/>
                    </a:schemeClr>
                  </a:outerShdw>
                </a:effectLst>
                <a:latin typeface="+mj-lt"/>
              </a:rPr>
              <a:t>Disney Research</a:t>
            </a:r>
            <a:r>
              <a:rPr lang="en-US" sz="1200" cap="small" dirty="0" smtClean="0">
                <a:solidFill>
                  <a:schemeClr val="tx2">
                    <a:lumMod val="60000"/>
                    <a:lumOff val="40000"/>
                  </a:schemeClr>
                </a:solidFill>
                <a:effectLst>
                  <a:outerShdw blurRad="63500" dist="38100" dir="2700000" algn="tl">
                    <a:schemeClr val="bg1">
                      <a:alpha val="50000"/>
                    </a:schemeClr>
                  </a:outerShdw>
                </a:effectLst>
                <a:latin typeface="+mj-lt"/>
              </a:rPr>
              <a:t>		</a:t>
            </a:r>
            <a:r>
              <a:rPr lang="en-US" sz="1200" cap="small" dirty="0" smtClean="0">
                <a:solidFill>
                  <a:schemeClr val="accent5">
                    <a:lumMod val="75000"/>
                  </a:schemeClr>
                </a:solidFill>
                <a:effectLst>
                  <a:outerShdw blurRad="63500" dist="38100" dir="2700000" algn="tl">
                    <a:schemeClr val="bg1">
                      <a:alpha val="50000"/>
                    </a:schemeClr>
                  </a:outerShdw>
                </a:effectLst>
                <a:latin typeface="+mj-lt"/>
              </a:rPr>
              <a:t>Hong Kong UST</a:t>
            </a:r>
          </a:p>
          <a:p>
            <a:pPr algn="l">
              <a:spcBef>
                <a:spcPts val="1800"/>
              </a:spcBef>
              <a:tabLst>
                <a:tab pos="1603375" algn="l"/>
              </a:tabLst>
            </a:pPr>
            <a:endParaRPr lang="en-US" sz="1800" dirty="0">
              <a:effectLst>
                <a:outerShdw blurRad="38100" dist="38100" dir="2700000" algn="tl">
                  <a:schemeClr val="bg1">
                    <a:alpha val="24000"/>
                  </a:schemeClr>
                </a:outerShdw>
              </a:effectLst>
              <a:latin typeface="+mj-lt"/>
            </a:endParaRPr>
          </a:p>
        </p:txBody>
      </p:sp>
      <p:sp>
        <p:nvSpPr>
          <p:cNvPr id="5" name="TextBox 4"/>
          <p:cNvSpPr txBox="1"/>
          <p:nvPr/>
        </p:nvSpPr>
        <p:spPr>
          <a:xfrm>
            <a:off x="1219200" y="2819400"/>
            <a:ext cx="2002087" cy="276999"/>
          </a:xfrm>
          <a:prstGeom prst="rect">
            <a:avLst/>
          </a:prstGeom>
          <a:noFill/>
        </p:spPr>
        <p:txBody>
          <a:bodyPr wrap="none" rtlCol="0">
            <a:spAutoFit/>
          </a:bodyPr>
          <a:lstStyle/>
          <a:p>
            <a:r>
              <a:rPr lang="en-US" sz="1200" cap="small" dirty="0" smtClean="0">
                <a:solidFill>
                  <a:schemeClr val="accent6">
                    <a:lumMod val="75000"/>
                  </a:schemeClr>
                </a:solidFill>
                <a:effectLst>
                  <a:outerShdw blurRad="63500" dist="25400" dir="2700000" algn="tl" rotWithShape="0">
                    <a:schemeClr val="bg1">
                      <a:alpha val="50000"/>
                    </a:schemeClr>
                  </a:outerShdw>
                </a:effectLst>
              </a:rPr>
              <a:t>Additional contributors:</a:t>
            </a:r>
            <a:endParaRPr lang="en-US" sz="1200" cap="small" dirty="0">
              <a:solidFill>
                <a:schemeClr val="accent6">
                  <a:lumMod val="75000"/>
                </a:schemeClr>
              </a:solidFill>
              <a:effectLst>
                <a:outerShdw blurRad="63500" dist="25400" dir="2700000" algn="tl" rotWithShape="0">
                  <a:schemeClr val="bg1">
                    <a:alpha val="50000"/>
                  </a:schemeClr>
                </a:outerShdw>
              </a:effectLst>
            </a:endParaRPr>
          </a:p>
        </p:txBody>
      </p:sp>
      <p:pic>
        <p:nvPicPr>
          <p:cNvPr id="2050" name="Picture 2" descr="D:\temp\disn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512" y="3126740"/>
            <a:ext cx="649288" cy="60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图片 8" descr="inf_ust_c2.gif"/>
          <p:cNvPicPr>
            <a:picLocks noChangeAspect="1"/>
          </p:cNvPicPr>
          <p:nvPr/>
        </p:nvPicPr>
        <p:blipFill>
          <a:blip r:embed="rId6"/>
          <a:stretch>
            <a:fillRect/>
          </a:stretch>
        </p:blipFill>
        <p:spPr>
          <a:xfrm>
            <a:off x="3657600" y="3124200"/>
            <a:ext cx="605790" cy="605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20</a:t>
            </a:fld>
            <a:endParaRPr lang="en-US"/>
          </a:p>
        </p:txBody>
      </p:sp>
      <p:sp>
        <p:nvSpPr>
          <p:cNvPr id="5" name="Title 4"/>
          <p:cNvSpPr>
            <a:spLocks noGrp="1"/>
          </p:cNvSpPr>
          <p:nvPr>
            <p:ph type="title"/>
          </p:nvPr>
        </p:nvSpPr>
        <p:spPr/>
        <p:txBody>
          <a:bodyPr/>
          <a:lstStyle/>
          <a:p>
            <a:r>
              <a:rPr lang="en-US" dirty="0" err="1" smtClean="0"/>
              <a:t>Disocclusions</a:t>
            </a:r>
            <a:endParaRPr lang="en-US" dirty="0"/>
          </a:p>
        </p:txBody>
      </p:sp>
      <p:pic>
        <p:nvPicPr>
          <p:cNvPr id="2050" name="Picture 2" descr="C:\Users\huw\Documents\IIW\doc\presentations\SIGGRAPH2012\images\repeat-hole-fill-artifact-highlighte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609600"/>
            <a:ext cx="50292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0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Reshading</a:t>
            </a:r>
            <a:r>
              <a:rPr lang="en-US" dirty="0" smtClean="0"/>
              <a:t> (Nehab2007)</a:t>
            </a:r>
          </a:p>
          <a:p>
            <a:pPr lvl="1"/>
            <a:r>
              <a:rPr lang="en-US" dirty="0" smtClean="0"/>
              <a:t>Requires traversing the scene again </a:t>
            </a:r>
          </a:p>
          <a:p>
            <a:r>
              <a:rPr lang="en-US" dirty="0" err="1" smtClean="0"/>
              <a:t>Inpainting</a:t>
            </a:r>
            <a:r>
              <a:rPr lang="en-US" dirty="0" smtClean="0"/>
              <a:t> (Andreev2010, Bowles2012)</a:t>
            </a:r>
          </a:p>
          <a:p>
            <a:pPr lvl="1"/>
            <a:r>
              <a:rPr lang="en-US" dirty="0" smtClean="0"/>
              <a:t>Image-based</a:t>
            </a:r>
          </a:p>
          <a:p>
            <a:pPr lvl="1"/>
            <a:r>
              <a:rPr lang="en-US" dirty="0" smtClean="0"/>
              <a:t>Depends on the hole size and visual saliency of the region</a:t>
            </a:r>
          </a:p>
          <a:p>
            <a:r>
              <a:rPr lang="en-US" dirty="0" smtClean="0"/>
              <a:t>Bidirectional </a:t>
            </a:r>
            <a:r>
              <a:rPr lang="en-US" dirty="0" err="1" smtClean="0"/>
              <a:t>reprojection</a:t>
            </a:r>
            <a:r>
              <a:rPr lang="en-US" dirty="0" smtClean="0"/>
              <a:t> (</a:t>
            </a:r>
            <a:r>
              <a:rPr lang="en-US" dirty="0" smtClean="0"/>
              <a:t>Yang2011</a:t>
            </a:r>
            <a:r>
              <a:rPr lang="en-US" dirty="0" smtClean="0"/>
              <a:t>)</a:t>
            </a:r>
          </a:p>
          <a:p>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21</a:t>
            </a:fld>
            <a:endParaRPr lang="en-US"/>
          </a:p>
        </p:txBody>
      </p:sp>
      <p:sp>
        <p:nvSpPr>
          <p:cNvPr id="5" name="Title 4"/>
          <p:cNvSpPr>
            <a:spLocks noGrp="1"/>
          </p:cNvSpPr>
          <p:nvPr>
            <p:ph type="title"/>
          </p:nvPr>
        </p:nvSpPr>
        <p:spPr/>
        <p:txBody>
          <a:bodyPr/>
          <a:lstStyle/>
          <a:p>
            <a:r>
              <a:rPr lang="en-US" dirty="0" err="1" smtClean="0"/>
              <a:t>Disocclusions</a:t>
            </a:r>
            <a:endParaRPr lang="en-US" dirty="0"/>
          </a:p>
        </p:txBody>
      </p:sp>
    </p:spTree>
    <p:extLst>
      <p:ext uri="{BB962C8B-B14F-4D97-AF65-F5344CB8AC3E}">
        <p14:creationId xmlns:p14="http://schemas.microsoft.com/office/powerpoint/2010/main" val="12347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bg1">
                    <a:lumMod val="50000"/>
                  </a:schemeClr>
                </a:solidFill>
              </a:rPr>
              <a:t>Introduction</a:t>
            </a:r>
          </a:p>
          <a:p>
            <a:r>
              <a:rPr lang="en-US" dirty="0" smtClean="0">
                <a:solidFill>
                  <a:schemeClr val="bg1">
                    <a:lumMod val="50000"/>
                  </a:schemeClr>
                </a:solidFill>
              </a:rPr>
              <a:t>Iterative </a:t>
            </a:r>
            <a:r>
              <a:rPr lang="en-US" dirty="0" err="1" smtClean="0">
                <a:solidFill>
                  <a:schemeClr val="bg1">
                    <a:lumMod val="50000"/>
                  </a:schemeClr>
                </a:solidFill>
              </a:rPr>
              <a:t>reprojection</a:t>
            </a:r>
            <a:endParaRPr lang="en-US" dirty="0" smtClean="0">
              <a:solidFill>
                <a:schemeClr val="bg1">
                  <a:lumMod val="50000"/>
                </a:schemeClr>
              </a:solidFill>
            </a:endParaRPr>
          </a:p>
          <a:p>
            <a:r>
              <a:rPr lang="en-US" dirty="0" smtClean="0"/>
              <a:t>Bidirectional </a:t>
            </a:r>
            <a:r>
              <a:rPr lang="en-US" dirty="0" err="1" smtClean="0"/>
              <a:t>reprojection</a:t>
            </a:r>
            <a:endParaRPr lang="en-US" dirty="0" smtClean="0"/>
          </a:p>
          <a:p>
            <a:pPr lvl="1"/>
            <a:r>
              <a:rPr lang="en-US" dirty="0" smtClean="0"/>
              <a:t>Algorithm</a:t>
            </a:r>
          </a:p>
          <a:p>
            <a:pPr lvl="1"/>
            <a:r>
              <a:rPr lang="en-US" dirty="0" smtClean="0"/>
              <a:t>Practical details</a:t>
            </a:r>
          </a:p>
          <a:p>
            <a:pPr lvl="1"/>
            <a:r>
              <a:rPr lang="en-US" dirty="0" smtClean="0"/>
              <a:t>Results</a:t>
            </a:r>
          </a:p>
          <a:p>
            <a:r>
              <a:rPr lang="en-US" dirty="0" smtClean="0">
                <a:solidFill>
                  <a:schemeClr val="bg1">
                    <a:lumMod val="50000"/>
                  </a:schemeClr>
                </a:solidFill>
              </a:rPr>
              <a:t>Conclusion</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12"/>
          </p:nvPr>
        </p:nvSpPr>
        <p:spPr/>
        <p:txBody>
          <a:bodyPr/>
          <a:lstStyle/>
          <a:p>
            <a:fld id="{04A3A10D-7D5E-4932-A76F-CD1632FD3D96}" type="slidenum">
              <a:rPr lang="en-US" smtClean="0"/>
              <a:pPr/>
              <a:t>22</a:t>
            </a:fld>
            <a:endParaRPr lang="en-US"/>
          </a:p>
        </p:txBody>
      </p:sp>
      <p:sp>
        <p:nvSpPr>
          <p:cNvPr id="5" name="Footer Placeholder 4"/>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Tree>
    <p:extLst>
      <p:ext uri="{BB962C8B-B14F-4D97-AF65-F5344CB8AC3E}">
        <p14:creationId xmlns:p14="http://schemas.microsoft.com/office/powerpoint/2010/main" val="3499311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Our solution</a:t>
            </a:r>
            <a:r>
              <a:rPr lang="en-US" dirty="0"/>
              <a:t>: </a:t>
            </a:r>
            <a:r>
              <a:rPr lang="en-US" dirty="0" err="1" smtClean="0"/>
              <a:t>reproject</a:t>
            </a:r>
            <a:r>
              <a:rPr lang="en-US" dirty="0" smtClean="0"/>
              <a:t> </a:t>
            </a:r>
            <a:r>
              <a:rPr lang="en-US" dirty="0"/>
              <a:t>from </a:t>
            </a:r>
            <a:r>
              <a:rPr lang="en-US" dirty="0" smtClean="0"/>
              <a:t>two sources</a:t>
            </a:r>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23</a:t>
            </a:fld>
            <a:endParaRPr lang="en-US"/>
          </a:p>
        </p:txBody>
      </p:sp>
      <p:sp>
        <p:nvSpPr>
          <p:cNvPr id="5" name="Title 4"/>
          <p:cNvSpPr>
            <a:spLocks noGrp="1"/>
          </p:cNvSpPr>
          <p:nvPr>
            <p:ph type="title"/>
          </p:nvPr>
        </p:nvSpPr>
        <p:spPr/>
        <p:txBody>
          <a:bodyPr/>
          <a:lstStyle/>
          <a:p>
            <a:r>
              <a:rPr lang="en-US" dirty="0" smtClean="0"/>
              <a:t>Reducing </a:t>
            </a:r>
            <a:r>
              <a:rPr lang="en-US" dirty="0" err="1" smtClean="0"/>
              <a:t>disocclusion</a:t>
            </a:r>
            <a:endParaRPr lang="en-US" dirty="0"/>
          </a:p>
        </p:txBody>
      </p:sp>
      <p:sp>
        <p:nvSpPr>
          <p:cNvPr id="6" name="Rectangle 5"/>
          <p:cNvSpPr/>
          <p:nvPr/>
        </p:nvSpPr>
        <p:spPr>
          <a:xfrm>
            <a:off x="613927" y="1702878"/>
            <a:ext cx="1767840" cy="17678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7" name="Rectangle 6"/>
          <p:cNvSpPr/>
          <p:nvPr/>
        </p:nvSpPr>
        <p:spPr>
          <a:xfrm>
            <a:off x="2745363" y="1702878"/>
            <a:ext cx="1767840" cy="1767840"/>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8" name="Rectangle 7"/>
          <p:cNvSpPr/>
          <p:nvPr/>
        </p:nvSpPr>
        <p:spPr>
          <a:xfrm>
            <a:off x="4876800" y="1702878"/>
            <a:ext cx="1767840" cy="17678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9" name="Isosceles Triangle 8"/>
          <p:cNvSpPr/>
          <p:nvPr/>
        </p:nvSpPr>
        <p:spPr>
          <a:xfrm rot="1756235">
            <a:off x="892187" y="1805676"/>
            <a:ext cx="1152000" cy="996480"/>
          </a:xfrm>
          <a:prstGeom prst="triangle">
            <a:avLst/>
          </a:prstGeom>
          <a:blipFill>
            <a:blip r:embed="rId3" cstate="print"/>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0" name="Isosceles Triangle 9"/>
          <p:cNvSpPr/>
          <p:nvPr/>
        </p:nvSpPr>
        <p:spPr>
          <a:xfrm rot="6369278">
            <a:off x="849573" y="1954127"/>
            <a:ext cx="1152000" cy="996480"/>
          </a:xfrm>
          <a:prstGeom prst="triangle">
            <a:avLst/>
          </a:prstGeom>
          <a:blipFill>
            <a:blip r:embed="rId4" cstate="print"/>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grpSp>
        <p:nvGrpSpPr>
          <p:cNvPr id="11" name="Group 29"/>
          <p:cNvGrpSpPr/>
          <p:nvPr/>
        </p:nvGrpSpPr>
        <p:grpSpPr>
          <a:xfrm>
            <a:off x="803138" y="2670440"/>
            <a:ext cx="1192783" cy="505741"/>
            <a:chOff x="1064097" y="5164956"/>
            <a:chExt cx="1490979" cy="632176"/>
          </a:xfrm>
        </p:grpSpPr>
        <p:sp>
          <p:nvSpPr>
            <p:cNvPr id="12" name="Circular Arrow 11"/>
            <p:cNvSpPr/>
            <p:nvPr/>
          </p:nvSpPr>
          <p:spPr>
            <a:xfrm rot="13106787" flipH="1">
              <a:off x="1064097" y="5164956"/>
              <a:ext cx="709825" cy="632176"/>
            </a:xfrm>
            <a:prstGeom prst="circular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solidFill>
                  <a:schemeClr val="tx1"/>
                </a:solidFill>
              </a:endParaRPr>
            </a:p>
          </p:txBody>
        </p:sp>
        <p:sp>
          <p:nvSpPr>
            <p:cNvPr id="13" name="Right Arrow 12"/>
            <p:cNvSpPr/>
            <p:nvPr/>
          </p:nvSpPr>
          <p:spPr>
            <a:xfrm rot="2073126">
              <a:off x="2066838" y="5401691"/>
              <a:ext cx="488238" cy="193465"/>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solidFill>
                  <a:schemeClr val="tx1"/>
                </a:solidFill>
              </a:endParaRPr>
            </a:p>
          </p:txBody>
        </p:sp>
      </p:grpSp>
      <p:sp>
        <p:nvSpPr>
          <p:cNvPr id="14" name="Isosceles Triangle 13"/>
          <p:cNvSpPr/>
          <p:nvPr/>
        </p:nvSpPr>
        <p:spPr>
          <a:xfrm rot="1756235">
            <a:off x="5392502" y="1994241"/>
            <a:ext cx="1152000" cy="996480"/>
          </a:xfrm>
          <a:prstGeom prst="triangle">
            <a:avLst/>
          </a:prstGeom>
          <a:blipFill>
            <a:blip r:embed="rId3" cstate="print"/>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5" name="Isosceles Triangle 14"/>
          <p:cNvSpPr/>
          <p:nvPr/>
        </p:nvSpPr>
        <p:spPr>
          <a:xfrm rot="4561441">
            <a:off x="5457460" y="2205153"/>
            <a:ext cx="1152000" cy="996480"/>
          </a:xfrm>
          <a:prstGeom prst="triangle">
            <a:avLst/>
          </a:prstGeom>
          <a:blipFill>
            <a:blip r:embed="rId4" cstate="print"/>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6" name="Isosceles Triangle 15"/>
          <p:cNvSpPr/>
          <p:nvPr/>
        </p:nvSpPr>
        <p:spPr>
          <a:xfrm rot="1756235">
            <a:off x="3145853" y="1892453"/>
            <a:ext cx="1152000" cy="996480"/>
          </a:xfrm>
          <a:prstGeom prst="triangle">
            <a:avLst/>
          </a:prstGeom>
          <a:solidFill>
            <a:srgbClr val="C00000"/>
          </a:solidFill>
          <a:ln w="127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grpSp>
        <p:nvGrpSpPr>
          <p:cNvPr id="17" name="Group 27"/>
          <p:cNvGrpSpPr/>
          <p:nvPr/>
        </p:nvGrpSpPr>
        <p:grpSpPr>
          <a:xfrm>
            <a:off x="2982746" y="1964161"/>
            <a:ext cx="994850" cy="1134544"/>
            <a:chOff x="3788607" y="3107532"/>
            <a:chExt cx="1243563" cy="1418180"/>
          </a:xfrm>
        </p:grpSpPr>
        <p:sp>
          <p:nvSpPr>
            <p:cNvPr id="18" name="Freeform 17"/>
            <p:cNvSpPr/>
            <p:nvPr/>
          </p:nvSpPr>
          <p:spPr>
            <a:xfrm>
              <a:off x="4610402" y="3107532"/>
              <a:ext cx="409575" cy="664210"/>
            </a:xfrm>
            <a:custGeom>
              <a:avLst/>
              <a:gdLst>
                <a:gd name="connsiteX0" fmla="*/ 401320 w 411480"/>
                <a:gd name="connsiteY0" fmla="*/ 0 h 668020"/>
                <a:gd name="connsiteX1" fmla="*/ 0 w 411480"/>
                <a:gd name="connsiteY1" fmla="*/ 241300 h 668020"/>
                <a:gd name="connsiteX2" fmla="*/ 411480 w 411480"/>
                <a:gd name="connsiteY2" fmla="*/ 668020 h 668020"/>
                <a:gd name="connsiteX3" fmla="*/ 401320 w 411480"/>
                <a:gd name="connsiteY3" fmla="*/ 0 h 668020"/>
                <a:gd name="connsiteX0" fmla="*/ 403225 w 413385"/>
                <a:gd name="connsiteY0" fmla="*/ 0 h 668020"/>
                <a:gd name="connsiteX1" fmla="*/ 0 w 413385"/>
                <a:gd name="connsiteY1" fmla="*/ 239395 h 668020"/>
                <a:gd name="connsiteX2" fmla="*/ 413385 w 413385"/>
                <a:gd name="connsiteY2" fmla="*/ 668020 h 668020"/>
                <a:gd name="connsiteX3" fmla="*/ 403225 w 413385"/>
                <a:gd name="connsiteY3" fmla="*/ 0 h 668020"/>
                <a:gd name="connsiteX0" fmla="*/ 403225 w 409575"/>
                <a:gd name="connsiteY0" fmla="*/ 0 h 664210"/>
                <a:gd name="connsiteX1" fmla="*/ 0 w 409575"/>
                <a:gd name="connsiteY1" fmla="*/ 239395 h 664210"/>
                <a:gd name="connsiteX2" fmla="*/ 409575 w 409575"/>
                <a:gd name="connsiteY2" fmla="*/ 664210 h 664210"/>
                <a:gd name="connsiteX3" fmla="*/ 403225 w 409575"/>
                <a:gd name="connsiteY3" fmla="*/ 0 h 664210"/>
              </a:gdLst>
              <a:ahLst/>
              <a:cxnLst>
                <a:cxn ang="0">
                  <a:pos x="connsiteX0" y="connsiteY0"/>
                </a:cxn>
                <a:cxn ang="0">
                  <a:pos x="connsiteX1" y="connsiteY1"/>
                </a:cxn>
                <a:cxn ang="0">
                  <a:pos x="connsiteX2" y="connsiteY2"/>
                </a:cxn>
                <a:cxn ang="0">
                  <a:pos x="connsiteX3" y="connsiteY3"/>
                </a:cxn>
              </a:cxnLst>
              <a:rect l="l" t="t" r="r" b="b"/>
              <a:pathLst>
                <a:path w="409575" h="664210">
                  <a:moveTo>
                    <a:pt x="403225" y="0"/>
                  </a:moveTo>
                  <a:lnTo>
                    <a:pt x="0" y="239395"/>
                  </a:lnTo>
                  <a:lnTo>
                    <a:pt x="409575" y="664210"/>
                  </a:lnTo>
                  <a:cubicBezTo>
                    <a:pt x="407458" y="442807"/>
                    <a:pt x="405342" y="221403"/>
                    <a:pt x="403225"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18"/>
            <p:cNvSpPr/>
            <p:nvPr/>
          </p:nvSpPr>
          <p:spPr>
            <a:xfrm rot="21420336">
              <a:off x="3788607" y="3677164"/>
              <a:ext cx="281454" cy="270217"/>
            </a:xfrm>
            <a:custGeom>
              <a:avLst/>
              <a:gdLst>
                <a:gd name="connsiteX0" fmla="*/ 0 w 289560"/>
                <a:gd name="connsiteY0" fmla="*/ 157480 h 274320"/>
                <a:gd name="connsiteX1" fmla="*/ 208280 w 289560"/>
                <a:gd name="connsiteY1" fmla="*/ 274320 h 274320"/>
                <a:gd name="connsiteX2" fmla="*/ 289560 w 289560"/>
                <a:gd name="connsiteY2" fmla="*/ 0 h 274320"/>
                <a:gd name="connsiteX3" fmla="*/ 0 w 289560"/>
                <a:gd name="connsiteY3" fmla="*/ 157480 h 274320"/>
                <a:gd name="connsiteX0" fmla="*/ 0 w 289560"/>
                <a:gd name="connsiteY0" fmla="*/ 157480 h 277826"/>
                <a:gd name="connsiteX1" fmla="*/ 202374 w 289560"/>
                <a:gd name="connsiteY1" fmla="*/ 277826 h 277826"/>
                <a:gd name="connsiteX2" fmla="*/ 289560 w 289560"/>
                <a:gd name="connsiteY2" fmla="*/ 0 h 277826"/>
                <a:gd name="connsiteX3" fmla="*/ 0 w 289560"/>
                <a:gd name="connsiteY3" fmla="*/ 157480 h 277826"/>
                <a:gd name="connsiteX0" fmla="*/ 0 w 280148"/>
                <a:gd name="connsiteY0" fmla="*/ 159880 h 277826"/>
                <a:gd name="connsiteX1" fmla="*/ 192962 w 280148"/>
                <a:gd name="connsiteY1" fmla="*/ 277826 h 277826"/>
                <a:gd name="connsiteX2" fmla="*/ 280148 w 280148"/>
                <a:gd name="connsiteY2" fmla="*/ 0 h 277826"/>
                <a:gd name="connsiteX3" fmla="*/ 0 w 280148"/>
                <a:gd name="connsiteY3" fmla="*/ 159880 h 277826"/>
                <a:gd name="connsiteX0" fmla="*/ 0 w 279750"/>
                <a:gd name="connsiteY0" fmla="*/ 152271 h 270217"/>
                <a:gd name="connsiteX1" fmla="*/ 192962 w 279750"/>
                <a:gd name="connsiteY1" fmla="*/ 270217 h 270217"/>
                <a:gd name="connsiteX2" fmla="*/ 279750 w 279750"/>
                <a:gd name="connsiteY2" fmla="*/ 0 h 270217"/>
                <a:gd name="connsiteX3" fmla="*/ 0 w 279750"/>
                <a:gd name="connsiteY3" fmla="*/ 152271 h 270217"/>
                <a:gd name="connsiteX0" fmla="*/ 0 w 281653"/>
                <a:gd name="connsiteY0" fmla="*/ 152171 h 270217"/>
                <a:gd name="connsiteX1" fmla="*/ 194865 w 281653"/>
                <a:gd name="connsiteY1" fmla="*/ 270217 h 270217"/>
                <a:gd name="connsiteX2" fmla="*/ 281653 w 281653"/>
                <a:gd name="connsiteY2" fmla="*/ 0 h 270217"/>
                <a:gd name="connsiteX3" fmla="*/ 0 w 281653"/>
                <a:gd name="connsiteY3" fmla="*/ 152171 h 270217"/>
                <a:gd name="connsiteX0" fmla="*/ 0 w 281454"/>
                <a:gd name="connsiteY0" fmla="*/ 148366 h 270217"/>
                <a:gd name="connsiteX1" fmla="*/ 194666 w 281454"/>
                <a:gd name="connsiteY1" fmla="*/ 270217 h 270217"/>
                <a:gd name="connsiteX2" fmla="*/ 281454 w 281454"/>
                <a:gd name="connsiteY2" fmla="*/ 0 h 270217"/>
                <a:gd name="connsiteX3" fmla="*/ 0 w 281454"/>
                <a:gd name="connsiteY3" fmla="*/ 148366 h 270217"/>
              </a:gdLst>
              <a:ahLst/>
              <a:cxnLst>
                <a:cxn ang="0">
                  <a:pos x="connsiteX0" y="connsiteY0"/>
                </a:cxn>
                <a:cxn ang="0">
                  <a:pos x="connsiteX1" y="connsiteY1"/>
                </a:cxn>
                <a:cxn ang="0">
                  <a:pos x="connsiteX2" y="connsiteY2"/>
                </a:cxn>
                <a:cxn ang="0">
                  <a:pos x="connsiteX3" y="connsiteY3"/>
                </a:cxn>
              </a:cxnLst>
              <a:rect l="l" t="t" r="r" b="b"/>
              <a:pathLst>
                <a:path w="281454" h="270217">
                  <a:moveTo>
                    <a:pt x="0" y="148366"/>
                  </a:moveTo>
                  <a:lnTo>
                    <a:pt x="194666" y="270217"/>
                  </a:lnTo>
                  <a:lnTo>
                    <a:pt x="281454" y="0"/>
                  </a:lnTo>
                  <a:lnTo>
                    <a:pt x="0" y="148366"/>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19"/>
            <p:cNvSpPr/>
            <p:nvPr/>
          </p:nvSpPr>
          <p:spPr>
            <a:xfrm>
              <a:off x="4457241" y="4063559"/>
              <a:ext cx="574929" cy="462153"/>
            </a:xfrm>
            <a:custGeom>
              <a:avLst/>
              <a:gdLst>
                <a:gd name="connsiteX0" fmla="*/ 316992 w 420624"/>
                <a:gd name="connsiteY0" fmla="*/ 0 h 414528"/>
                <a:gd name="connsiteX1" fmla="*/ 0 w 420624"/>
                <a:gd name="connsiteY1" fmla="*/ 195072 h 414528"/>
                <a:gd name="connsiteX2" fmla="*/ 420624 w 420624"/>
                <a:gd name="connsiteY2" fmla="*/ 414528 h 414528"/>
                <a:gd name="connsiteX3" fmla="*/ 316992 w 420624"/>
                <a:gd name="connsiteY3" fmla="*/ 0 h 414528"/>
                <a:gd name="connsiteX0" fmla="*/ 316992 w 420624"/>
                <a:gd name="connsiteY0" fmla="*/ 0 h 427863"/>
                <a:gd name="connsiteX1" fmla="*/ 0 w 420624"/>
                <a:gd name="connsiteY1" fmla="*/ 195072 h 427863"/>
                <a:gd name="connsiteX2" fmla="*/ 420624 w 420624"/>
                <a:gd name="connsiteY2" fmla="*/ 427863 h 427863"/>
                <a:gd name="connsiteX3" fmla="*/ 316992 w 420624"/>
                <a:gd name="connsiteY3" fmla="*/ 0 h 427863"/>
                <a:gd name="connsiteX0" fmla="*/ 318897 w 420624"/>
                <a:gd name="connsiteY0" fmla="*/ 0 h 427863"/>
                <a:gd name="connsiteX1" fmla="*/ 0 w 420624"/>
                <a:gd name="connsiteY1" fmla="*/ 195072 h 427863"/>
                <a:gd name="connsiteX2" fmla="*/ 420624 w 420624"/>
                <a:gd name="connsiteY2" fmla="*/ 427863 h 427863"/>
                <a:gd name="connsiteX3" fmla="*/ 318897 w 420624"/>
                <a:gd name="connsiteY3" fmla="*/ 0 h 427863"/>
                <a:gd name="connsiteX0" fmla="*/ 318897 w 420624"/>
                <a:gd name="connsiteY0" fmla="*/ 0 h 427863"/>
                <a:gd name="connsiteX1" fmla="*/ 0 w 420624"/>
                <a:gd name="connsiteY1" fmla="*/ 193167 h 427863"/>
                <a:gd name="connsiteX2" fmla="*/ 420624 w 420624"/>
                <a:gd name="connsiteY2" fmla="*/ 427863 h 427863"/>
                <a:gd name="connsiteX3" fmla="*/ 318897 w 420624"/>
                <a:gd name="connsiteY3" fmla="*/ 0 h 427863"/>
                <a:gd name="connsiteX0" fmla="*/ 368427 w 420624"/>
                <a:gd name="connsiteY0" fmla="*/ 0 h 732663"/>
                <a:gd name="connsiteX1" fmla="*/ 0 w 420624"/>
                <a:gd name="connsiteY1" fmla="*/ 497967 h 732663"/>
                <a:gd name="connsiteX2" fmla="*/ 420624 w 420624"/>
                <a:gd name="connsiteY2" fmla="*/ 732663 h 732663"/>
                <a:gd name="connsiteX3" fmla="*/ 368427 w 420624"/>
                <a:gd name="connsiteY3" fmla="*/ 0 h 732663"/>
                <a:gd name="connsiteX0" fmla="*/ 368427 w 368427"/>
                <a:gd name="connsiteY0" fmla="*/ 0 h 497967"/>
                <a:gd name="connsiteX1" fmla="*/ 0 w 368427"/>
                <a:gd name="connsiteY1" fmla="*/ 497967 h 497967"/>
                <a:gd name="connsiteX2" fmla="*/ 359664 w 368427"/>
                <a:gd name="connsiteY2" fmla="*/ 370713 h 497967"/>
                <a:gd name="connsiteX3" fmla="*/ 368427 w 368427"/>
                <a:gd name="connsiteY3" fmla="*/ 0 h 497967"/>
                <a:gd name="connsiteX0" fmla="*/ 558927 w 558927"/>
                <a:gd name="connsiteY0" fmla="*/ 0 h 370713"/>
                <a:gd name="connsiteX1" fmla="*/ 0 w 558927"/>
                <a:gd name="connsiteY1" fmla="*/ 139827 h 370713"/>
                <a:gd name="connsiteX2" fmla="*/ 550164 w 558927"/>
                <a:gd name="connsiteY2" fmla="*/ 370713 h 370713"/>
                <a:gd name="connsiteX3" fmla="*/ 558927 w 558927"/>
                <a:gd name="connsiteY3" fmla="*/ 0 h 370713"/>
                <a:gd name="connsiteX0" fmla="*/ 558927 w 558927"/>
                <a:gd name="connsiteY0" fmla="*/ 0 h 462153"/>
                <a:gd name="connsiteX1" fmla="*/ 0 w 558927"/>
                <a:gd name="connsiteY1" fmla="*/ 139827 h 462153"/>
                <a:gd name="connsiteX2" fmla="*/ 557784 w 558927"/>
                <a:gd name="connsiteY2" fmla="*/ 462153 h 462153"/>
                <a:gd name="connsiteX3" fmla="*/ 558927 w 558927"/>
                <a:gd name="connsiteY3" fmla="*/ 0 h 462153"/>
                <a:gd name="connsiteX0" fmla="*/ 553212 w 557784"/>
                <a:gd name="connsiteY0" fmla="*/ 0 h 462153"/>
                <a:gd name="connsiteX1" fmla="*/ 0 w 557784"/>
                <a:gd name="connsiteY1" fmla="*/ 139827 h 462153"/>
                <a:gd name="connsiteX2" fmla="*/ 557784 w 557784"/>
                <a:gd name="connsiteY2" fmla="*/ 462153 h 462153"/>
                <a:gd name="connsiteX3" fmla="*/ 553212 w 557784"/>
                <a:gd name="connsiteY3" fmla="*/ 0 h 462153"/>
                <a:gd name="connsiteX0" fmla="*/ 558927 w 563499"/>
                <a:gd name="connsiteY0" fmla="*/ 0 h 462153"/>
                <a:gd name="connsiteX1" fmla="*/ 0 w 563499"/>
                <a:gd name="connsiteY1" fmla="*/ 139827 h 462153"/>
                <a:gd name="connsiteX2" fmla="*/ 563499 w 563499"/>
                <a:gd name="connsiteY2" fmla="*/ 462153 h 462153"/>
                <a:gd name="connsiteX3" fmla="*/ 558927 w 563499"/>
                <a:gd name="connsiteY3" fmla="*/ 0 h 462153"/>
                <a:gd name="connsiteX0" fmla="*/ 558927 w 563499"/>
                <a:gd name="connsiteY0" fmla="*/ 0 h 462153"/>
                <a:gd name="connsiteX1" fmla="*/ 0 w 563499"/>
                <a:gd name="connsiteY1" fmla="*/ 143637 h 462153"/>
                <a:gd name="connsiteX2" fmla="*/ 563499 w 563499"/>
                <a:gd name="connsiteY2" fmla="*/ 462153 h 462153"/>
                <a:gd name="connsiteX3" fmla="*/ 558927 w 563499"/>
                <a:gd name="connsiteY3" fmla="*/ 0 h 462153"/>
                <a:gd name="connsiteX0" fmla="*/ 562737 w 567309"/>
                <a:gd name="connsiteY0" fmla="*/ 0 h 462153"/>
                <a:gd name="connsiteX1" fmla="*/ 0 w 567309"/>
                <a:gd name="connsiteY1" fmla="*/ 143637 h 462153"/>
                <a:gd name="connsiteX2" fmla="*/ 567309 w 567309"/>
                <a:gd name="connsiteY2" fmla="*/ 462153 h 462153"/>
                <a:gd name="connsiteX3" fmla="*/ 562737 w 567309"/>
                <a:gd name="connsiteY3" fmla="*/ 0 h 462153"/>
                <a:gd name="connsiteX0" fmla="*/ 570357 w 574929"/>
                <a:gd name="connsiteY0" fmla="*/ 0 h 462153"/>
                <a:gd name="connsiteX1" fmla="*/ 0 w 574929"/>
                <a:gd name="connsiteY1" fmla="*/ 143637 h 462153"/>
                <a:gd name="connsiteX2" fmla="*/ 574929 w 574929"/>
                <a:gd name="connsiteY2" fmla="*/ 462153 h 462153"/>
                <a:gd name="connsiteX3" fmla="*/ 570357 w 574929"/>
                <a:gd name="connsiteY3" fmla="*/ 0 h 462153"/>
              </a:gdLst>
              <a:ahLst/>
              <a:cxnLst>
                <a:cxn ang="0">
                  <a:pos x="connsiteX0" y="connsiteY0"/>
                </a:cxn>
                <a:cxn ang="0">
                  <a:pos x="connsiteX1" y="connsiteY1"/>
                </a:cxn>
                <a:cxn ang="0">
                  <a:pos x="connsiteX2" y="connsiteY2"/>
                </a:cxn>
                <a:cxn ang="0">
                  <a:pos x="connsiteX3" y="connsiteY3"/>
                </a:cxn>
              </a:cxnLst>
              <a:rect l="l" t="t" r="r" b="b"/>
              <a:pathLst>
                <a:path w="574929" h="462153">
                  <a:moveTo>
                    <a:pt x="570357" y="0"/>
                  </a:moveTo>
                  <a:lnTo>
                    <a:pt x="0" y="143637"/>
                  </a:lnTo>
                  <a:lnTo>
                    <a:pt x="574929" y="462153"/>
                  </a:lnTo>
                  <a:lnTo>
                    <a:pt x="570357"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Group 28"/>
          <p:cNvGrpSpPr/>
          <p:nvPr/>
        </p:nvGrpSpPr>
        <p:grpSpPr>
          <a:xfrm>
            <a:off x="2982291" y="1962523"/>
            <a:ext cx="995710" cy="1134308"/>
            <a:chOff x="3795660" y="2636910"/>
            <a:chExt cx="1244638" cy="1417885"/>
          </a:xfrm>
          <a:solidFill>
            <a:srgbClr val="00B050"/>
          </a:solidFill>
        </p:grpSpPr>
        <p:sp>
          <p:nvSpPr>
            <p:cNvPr id="22" name="Freeform 21"/>
            <p:cNvSpPr/>
            <p:nvPr/>
          </p:nvSpPr>
          <p:spPr>
            <a:xfrm>
              <a:off x="4386883" y="2636910"/>
              <a:ext cx="635000" cy="556260"/>
            </a:xfrm>
            <a:custGeom>
              <a:avLst/>
              <a:gdLst>
                <a:gd name="connsiteX0" fmla="*/ 629920 w 635000"/>
                <a:gd name="connsiteY0" fmla="*/ 0 h 556260"/>
                <a:gd name="connsiteX1" fmla="*/ 0 w 635000"/>
                <a:gd name="connsiteY1" fmla="*/ 375920 h 556260"/>
                <a:gd name="connsiteX2" fmla="*/ 635000 w 635000"/>
                <a:gd name="connsiteY2" fmla="*/ 556260 h 556260"/>
                <a:gd name="connsiteX3" fmla="*/ 629920 w 635000"/>
                <a:gd name="connsiteY3" fmla="*/ 0 h 556260"/>
              </a:gdLst>
              <a:ahLst/>
              <a:cxnLst>
                <a:cxn ang="0">
                  <a:pos x="connsiteX0" y="connsiteY0"/>
                </a:cxn>
                <a:cxn ang="0">
                  <a:pos x="connsiteX1" y="connsiteY1"/>
                </a:cxn>
                <a:cxn ang="0">
                  <a:pos x="connsiteX2" y="connsiteY2"/>
                </a:cxn>
                <a:cxn ang="0">
                  <a:pos x="connsiteX3" y="connsiteY3"/>
                </a:cxn>
              </a:cxnLst>
              <a:rect l="l" t="t" r="r" b="b"/>
              <a:pathLst>
                <a:path w="635000" h="556260">
                  <a:moveTo>
                    <a:pt x="629920" y="0"/>
                  </a:moveTo>
                  <a:lnTo>
                    <a:pt x="0" y="375920"/>
                  </a:lnTo>
                  <a:lnTo>
                    <a:pt x="635000" y="556260"/>
                  </a:lnTo>
                  <a:cubicBezTo>
                    <a:pt x="633307" y="370840"/>
                    <a:pt x="631613" y="185420"/>
                    <a:pt x="629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22"/>
            <p:cNvSpPr/>
            <p:nvPr/>
          </p:nvSpPr>
          <p:spPr>
            <a:xfrm>
              <a:off x="3795660" y="3170544"/>
              <a:ext cx="420624" cy="427863"/>
            </a:xfrm>
            <a:custGeom>
              <a:avLst/>
              <a:gdLst>
                <a:gd name="connsiteX0" fmla="*/ 316992 w 420624"/>
                <a:gd name="connsiteY0" fmla="*/ 0 h 414528"/>
                <a:gd name="connsiteX1" fmla="*/ 0 w 420624"/>
                <a:gd name="connsiteY1" fmla="*/ 195072 h 414528"/>
                <a:gd name="connsiteX2" fmla="*/ 420624 w 420624"/>
                <a:gd name="connsiteY2" fmla="*/ 414528 h 414528"/>
                <a:gd name="connsiteX3" fmla="*/ 316992 w 420624"/>
                <a:gd name="connsiteY3" fmla="*/ 0 h 414528"/>
                <a:gd name="connsiteX0" fmla="*/ 316992 w 420624"/>
                <a:gd name="connsiteY0" fmla="*/ 0 h 427863"/>
                <a:gd name="connsiteX1" fmla="*/ 0 w 420624"/>
                <a:gd name="connsiteY1" fmla="*/ 195072 h 427863"/>
                <a:gd name="connsiteX2" fmla="*/ 420624 w 420624"/>
                <a:gd name="connsiteY2" fmla="*/ 427863 h 427863"/>
                <a:gd name="connsiteX3" fmla="*/ 316992 w 420624"/>
                <a:gd name="connsiteY3" fmla="*/ 0 h 427863"/>
                <a:gd name="connsiteX0" fmla="*/ 318897 w 420624"/>
                <a:gd name="connsiteY0" fmla="*/ 0 h 427863"/>
                <a:gd name="connsiteX1" fmla="*/ 0 w 420624"/>
                <a:gd name="connsiteY1" fmla="*/ 195072 h 427863"/>
                <a:gd name="connsiteX2" fmla="*/ 420624 w 420624"/>
                <a:gd name="connsiteY2" fmla="*/ 427863 h 427863"/>
                <a:gd name="connsiteX3" fmla="*/ 318897 w 420624"/>
                <a:gd name="connsiteY3" fmla="*/ 0 h 427863"/>
                <a:gd name="connsiteX0" fmla="*/ 318897 w 420624"/>
                <a:gd name="connsiteY0" fmla="*/ 0 h 427863"/>
                <a:gd name="connsiteX1" fmla="*/ 0 w 420624"/>
                <a:gd name="connsiteY1" fmla="*/ 193167 h 427863"/>
                <a:gd name="connsiteX2" fmla="*/ 420624 w 420624"/>
                <a:gd name="connsiteY2" fmla="*/ 427863 h 427863"/>
                <a:gd name="connsiteX3" fmla="*/ 318897 w 420624"/>
                <a:gd name="connsiteY3" fmla="*/ 0 h 427863"/>
              </a:gdLst>
              <a:ahLst/>
              <a:cxnLst>
                <a:cxn ang="0">
                  <a:pos x="connsiteX0" y="connsiteY0"/>
                </a:cxn>
                <a:cxn ang="0">
                  <a:pos x="connsiteX1" y="connsiteY1"/>
                </a:cxn>
                <a:cxn ang="0">
                  <a:pos x="connsiteX2" y="connsiteY2"/>
                </a:cxn>
                <a:cxn ang="0">
                  <a:pos x="connsiteX3" y="connsiteY3"/>
                </a:cxn>
              </a:cxnLst>
              <a:rect l="l" t="t" r="r" b="b"/>
              <a:pathLst>
                <a:path w="420624" h="427863">
                  <a:moveTo>
                    <a:pt x="318897" y="0"/>
                  </a:moveTo>
                  <a:lnTo>
                    <a:pt x="0" y="193167"/>
                  </a:lnTo>
                  <a:lnTo>
                    <a:pt x="420624" y="427863"/>
                  </a:lnTo>
                  <a:lnTo>
                    <a:pt x="31889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23"/>
            <p:cNvSpPr/>
            <p:nvPr/>
          </p:nvSpPr>
          <p:spPr>
            <a:xfrm>
              <a:off x="4755183" y="3614740"/>
              <a:ext cx="285115" cy="440055"/>
            </a:xfrm>
            <a:custGeom>
              <a:avLst/>
              <a:gdLst>
                <a:gd name="connsiteX0" fmla="*/ 274320 w 279400"/>
                <a:gd name="connsiteY0" fmla="*/ 0 h 426720"/>
                <a:gd name="connsiteX1" fmla="*/ 0 w 279400"/>
                <a:gd name="connsiteY1" fmla="*/ 259080 h 426720"/>
                <a:gd name="connsiteX2" fmla="*/ 279400 w 279400"/>
                <a:gd name="connsiteY2" fmla="*/ 426720 h 426720"/>
                <a:gd name="connsiteX3" fmla="*/ 274320 w 279400"/>
                <a:gd name="connsiteY3" fmla="*/ 0 h 426720"/>
                <a:gd name="connsiteX0" fmla="*/ 281940 w 282247"/>
                <a:gd name="connsiteY0" fmla="*/ 0 h 438150"/>
                <a:gd name="connsiteX1" fmla="*/ 0 w 282247"/>
                <a:gd name="connsiteY1" fmla="*/ 270510 h 438150"/>
                <a:gd name="connsiteX2" fmla="*/ 279400 w 282247"/>
                <a:gd name="connsiteY2" fmla="*/ 438150 h 438150"/>
                <a:gd name="connsiteX3" fmla="*/ 281940 w 282247"/>
                <a:gd name="connsiteY3" fmla="*/ 0 h 438150"/>
                <a:gd name="connsiteX0" fmla="*/ 281940 w 285115"/>
                <a:gd name="connsiteY0" fmla="*/ 0 h 440055"/>
                <a:gd name="connsiteX1" fmla="*/ 0 w 285115"/>
                <a:gd name="connsiteY1" fmla="*/ 270510 h 440055"/>
                <a:gd name="connsiteX2" fmla="*/ 285115 w 285115"/>
                <a:gd name="connsiteY2" fmla="*/ 440055 h 440055"/>
                <a:gd name="connsiteX3" fmla="*/ 281940 w 285115"/>
                <a:gd name="connsiteY3" fmla="*/ 0 h 440055"/>
                <a:gd name="connsiteX0" fmla="*/ 281940 w 285115"/>
                <a:gd name="connsiteY0" fmla="*/ 0 h 440055"/>
                <a:gd name="connsiteX1" fmla="*/ 0 w 285115"/>
                <a:gd name="connsiteY1" fmla="*/ 280035 h 440055"/>
                <a:gd name="connsiteX2" fmla="*/ 285115 w 285115"/>
                <a:gd name="connsiteY2" fmla="*/ 440055 h 440055"/>
                <a:gd name="connsiteX3" fmla="*/ 281940 w 285115"/>
                <a:gd name="connsiteY3" fmla="*/ 0 h 440055"/>
              </a:gdLst>
              <a:ahLst/>
              <a:cxnLst>
                <a:cxn ang="0">
                  <a:pos x="connsiteX0" y="connsiteY0"/>
                </a:cxn>
                <a:cxn ang="0">
                  <a:pos x="connsiteX1" y="connsiteY1"/>
                </a:cxn>
                <a:cxn ang="0">
                  <a:pos x="connsiteX2" y="connsiteY2"/>
                </a:cxn>
                <a:cxn ang="0">
                  <a:pos x="connsiteX3" y="connsiteY3"/>
                </a:cxn>
              </a:cxnLst>
              <a:rect l="l" t="t" r="r" b="b"/>
              <a:pathLst>
                <a:path w="285115" h="440055">
                  <a:moveTo>
                    <a:pt x="281940" y="0"/>
                  </a:moveTo>
                  <a:lnTo>
                    <a:pt x="0" y="280035"/>
                  </a:lnTo>
                  <a:lnTo>
                    <a:pt x="285115" y="440055"/>
                  </a:lnTo>
                  <a:cubicBezTo>
                    <a:pt x="283422" y="297815"/>
                    <a:pt x="283633" y="142240"/>
                    <a:pt x="28194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Isosceles Triangle 24"/>
          <p:cNvSpPr/>
          <p:nvPr/>
        </p:nvSpPr>
        <p:spPr>
          <a:xfrm rot="5400000">
            <a:off x="3130238" y="2109089"/>
            <a:ext cx="1152000" cy="996480"/>
          </a:xfrm>
          <a:prstGeom prst="triangle">
            <a:avLst/>
          </a:prstGeom>
          <a:solidFill>
            <a:srgbClr val="00B050"/>
          </a:solidFill>
          <a:ln w="127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26" name="Arc 25"/>
          <p:cNvSpPr/>
          <p:nvPr/>
        </p:nvSpPr>
        <p:spPr>
          <a:xfrm>
            <a:off x="1152208" y="1426587"/>
            <a:ext cx="2477075" cy="877329"/>
          </a:xfrm>
          <a:prstGeom prst="arc">
            <a:avLst>
              <a:gd name="adj1" fmla="val 11347733"/>
              <a:gd name="adj2" fmla="val 21091432"/>
            </a:avLst>
          </a:prstGeom>
          <a:ln w="38100">
            <a:solidFill>
              <a:srgbClr val="7030A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3152" tIns="36576" rIns="73152" bIns="36576" rtlCol="0" anchor="ctr"/>
          <a:lstStyle/>
          <a:p>
            <a:pPr algn="ctr"/>
            <a:endParaRPr lang="zh-CN" altLang="en-US"/>
          </a:p>
        </p:txBody>
      </p:sp>
      <p:sp>
        <p:nvSpPr>
          <p:cNvPr id="27" name="Arc 26"/>
          <p:cNvSpPr/>
          <p:nvPr/>
        </p:nvSpPr>
        <p:spPr>
          <a:xfrm>
            <a:off x="3640181" y="1421131"/>
            <a:ext cx="2477075" cy="877329"/>
          </a:xfrm>
          <a:prstGeom prst="arc">
            <a:avLst>
              <a:gd name="adj1" fmla="val 11347733"/>
              <a:gd name="adj2" fmla="val 21091432"/>
            </a:avLst>
          </a:prstGeom>
          <a:ln w="38100">
            <a:solidFill>
              <a:srgbClr val="7030A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3152" tIns="36576" rIns="73152" bIns="36576" rtlCol="0" anchor="ctr"/>
          <a:lstStyle/>
          <a:p>
            <a:pPr algn="ctr"/>
            <a:endParaRPr lang="zh-CN" altLang="en-US"/>
          </a:p>
        </p:txBody>
      </p:sp>
      <p:sp>
        <p:nvSpPr>
          <p:cNvPr id="28" name="TextBox 27"/>
          <p:cNvSpPr txBox="1"/>
          <p:nvPr/>
        </p:nvSpPr>
        <p:spPr>
          <a:xfrm>
            <a:off x="613927" y="3503487"/>
            <a:ext cx="1767840" cy="295466"/>
          </a:xfrm>
          <a:prstGeom prst="rect">
            <a:avLst/>
          </a:prstGeom>
          <a:noFill/>
        </p:spPr>
        <p:txBody>
          <a:bodyPr wrap="square" lIns="73152" tIns="36576" rIns="73152" bIns="36576" rtlCol="0">
            <a:spAutoFit/>
          </a:bodyPr>
          <a:lstStyle/>
          <a:p>
            <a:pPr algn="ctr"/>
            <a:r>
              <a:rPr lang="en-US" altLang="zh-CN" dirty="0" smtClean="0"/>
              <a:t>Frame </a:t>
            </a:r>
            <a:r>
              <a:rPr lang="en-US" altLang="zh-CN" i="1" dirty="0" smtClean="0">
                <a:latin typeface="Cambria Math" pitchFamily="18" charset="0"/>
                <a:ea typeface="Cambria Math" pitchFamily="18" charset="0"/>
              </a:rPr>
              <a:t>t</a:t>
            </a:r>
            <a:endParaRPr lang="zh-CN" altLang="en-US" i="1" dirty="0">
              <a:latin typeface="Cambria Math" pitchFamily="18" charset="0"/>
            </a:endParaRPr>
          </a:p>
        </p:txBody>
      </p:sp>
      <p:sp>
        <p:nvSpPr>
          <p:cNvPr id="29" name="TextBox 28"/>
          <p:cNvSpPr txBox="1"/>
          <p:nvPr/>
        </p:nvSpPr>
        <p:spPr>
          <a:xfrm>
            <a:off x="4878718" y="3503487"/>
            <a:ext cx="1765922" cy="295466"/>
          </a:xfrm>
          <a:prstGeom prst="rect">
            <a:avLst/>
          </a:prstGeom>
          <a:noFill/>
        </p:spPr>
        <p:txBody>
          <a:bodyPr wrap="square" lIns="73152" tIns="36576" rIns="73152" bIns="36576" rtlCol="0">
            <a:spAutoFit/>
          </a:bodyPr>
          <a:lstStyle/>
          <a:p>
            <a:pPr algn="ctr"/>
            <a:r>
              <a:rPr lang="en-US" altLang="zh-CN" dirty="0" smtClean="0"/>
              <a:t>Frame </a:t>
            </a:r>
            <a:r>
              <a:rPr lang="en-US" altLang="zh-CN" i="1" dirty="0" smtClean="0">
                <a:latin typeface="Cambria Math" pitchFamily="18" charset="0"/>
                <a:ea typeface="Cambria Math" pitchFamily="18" charset="0"/>
              </a:rPr>
              <a:t>t </a:t>
            </a:r>
            <a:r>
              <a:rPr lang="en-US" altLang="zh-CN" dirty="0" smtClean="0">
                <a:latin typeface="Cambria Math" pitchFamily="18" charset="0"/>
                <a:ea typeface="Cambria Math" pitchFamily="18" charset="0"/>
              </a:rPr>
              <a:t>+1</a:t>
            </a:r>
            <a:endParaRPr lang="zh-CN" altLang="en-US" dirty="0">
              <a:latin typeface="Cambria Math" pitchFamily="18" charset="0"/>
            </a:endParaRPr>
          </a:p>
        </p:txBody>
      </p:sp>
      <p:sp>
        <p:nvSpPr>
          <p:cNvPr id="30" name="TextBox 29"/>
          <p:cNvSpPr txBox="1"/>
          <p:nvPr/>
        </p:nvSpPr>
        <p:spPr>
          <a:xfrm>
            <a:off x="2745364" y="3514534"/>
            <a:ext cx="1767839" cy="295466"/>
          </a:xfrm>
          <a:prstGeom prst="rect">
            <a:avLst/>
          </a:prstGeom>
          <a:noFill/>
        </p:spPr>
        <p:txBody>
          <a:bodyPr wrap="square" lIns="73152" tIns="36576" rIns="73152" bIns="36576" rtlCol="0">
            <a:spAutoFit/>
          </a:bodyPr>
          <a:lstStyle/>
          <a:p>
            <a:pPr algn="ctr"/>
            <a:r>
              <a:rPr lang="en-US" altLang="zh-CN" dirty="0" smtClean="0"/>
              <a:t>Frame </a:t>
            </a:r>
            <a:r>
              <a:rPr lang="en-US" altLang="zh-CN" i="1" dirty="0" smtClean="0">
                <a:latin typeface="Cambria Math" pitchFamily="18" charset="0"/>
                <a:ea typeface="Cambria Math" pitchFamily="18" charset="0"/>
              </a:rPr>
              <a:t>t </a:t>
            </a:r>
            <a:r>
              <a:rPr lang="en-US" altLang="zh-CN" dirty="0" smtClean="0">
                <a:latin typeface="Cambria Math" pitchFamily="18" charset="0"/>
                <a:ea typeface="Cambria Math" pitchFamily="18" charset="0"/>
              </a:rPr>
              <a:t>+</a:t>
            </a:r>
            <a:r>
              <a:rPr lang="el-GR" altLang="zh-CN" i="1" dirty="0" smtClean="0">
                <a:latin typeface="Cambria Math" pitchFamily="18" charset="0"/>
                <a:ea typeface="Cambria Math" pitchFamily="18" charset="0"/>
              </a:rPr>
              <a:t>α</a:t>
            </a:r>
            <a:endParaRPr lang="zh-CN" altLang="en-US" i="1" dirty="0">
              <a:latin typeface="Cambria Math" pitchFamily="18" charset="0"/>
            </a:endParaRPr>
          </a:p>
        </p:txBody>
      </p:sp>
      <p:sp>
        <p:nvSpPr>
          <p:cNvPr id="31" name="TextBox 30"/>
          <p:cNvSpPr txBox="1"/>
          <p:nvPr/>
        </p:nvSpPr>
        <p:spPr>
          <a:xfrm>
            <a:off x="2428354" y="2380220"/>
            <a:ext cx="376963" cy="289310"/>
          </a:xfrm>
          <a:prstGeom prst="rect">
            <a:avLst/>
          </a:prstGeom>
          <a:noFill/>
        </p:spPr>
        <p:txBody>
          <a:bodyPr wrap="none" lIns="73152" tIns="36576" rIns="73152" bIns="36576" rtlCol="0">
            <a:spAutoFit/>
          </a:bodyPr>
          <a:lstStyle/>
          <a:p>
            <a:r>
              <a:rPr lang="en-US" altLang="zh-CN" dirty="0" smtClean="0"/>
              <a:t>… </a:t>
            </a:r>
            <a:endParaRPr lang="zh-CN" altLang="en-US" i="1" dirty="0"/>
          </a:p>
        </p:txBody>
      </p:sp>
      <p:sp>
        <p:nvSpPr>
          <p:cNvPr id="32" name="TextBox 31"/>
          <p:cNvSpPr txBox="1"/>
          <p:nvPr/>
        </p:nvSpPr>
        <p:spPr>
          <a:xfrm>
            <a:off x="4559790" y="2380220"/>
            <a:ext cx="376963" cy="289310"/>
          </a:xfrm>
          <a:prstGeom prst="rect">
            <a:avLst/>
          </a:prstGeom>
          <a:noFill/>
        </p:spPr>
        <p:txBody>
          <a:bodyPr wrap="none" lIns="73152" tIns="36576" rIns="73152" bIns="36576" rtlCol="0">
            <a:spAutoFit/>
          </a:bodyPr>
          <a:lstStyle/>
          <a:p>
            <a:r>
              <a:rPr lang="en-US" altLang="zh-CN" dirty="0" smtClean="0"/>
              <a:t>… </a:t>
            </a:r>
            <a:endParaRPr lang="zh-CN" altLang="en-US" i="1" dirty="0"/>
          </a:p>
        </p:txBody>
      </p:sp>
      <p:grpSp>
        <p:nvGrpSpPr>
          <p:cNvPr id="33" name="Group 32"/>
          <p:cNvGrpSpPr/>
          <p:nvPr/>
        </p:nvGrpSpPr>
        <p:grpSpPr>
          <a:xfrm>
            <a:off x="4114799" y="609601"/>
            <a:ext cx="3276601" cy="1371599"/>
            <a:chOff x="4682505" y="2060849"/>
            <a:chExt cx="4417777" cy="2148579"/>
          </a:xfrm>
        </p:grpSpPr>
        <p:grpSp>
          <p:nvGrpSpPr>
            <p:cNvPr id="34" name="Group 15"/>
            <p:cNvGrpSpPr/>
            <p:nvPr/>
          </p:nvGrpSpPr>
          <p:grpSpPr>
            <a:xfrm>
              <a:off x="7422525" y="2060849"/>
              <a:ext cx="1677757" cy="1608828"/>
              <a:chOff x="7422525" y="1916833"/>
              <a:chExt cx="1677757" cy="1608828"/>
            </a:xfrm>
          </p:grpSpPr>
          <p:grpSp>
            <p:nvGrpSpPr>
              <p:cNvPr id="37" name="Group 11"/>
              <p:cNvGrpSpPr/>
              <p:nvPr/>
            </p:nvGrpSpPr>
            <p:grpSpPr>
              <a:xfrm>
                <a:off x="7627068" y="2752392"/>
                <a:ext cx="1473214" cy="702169"/>
                <a:chOff x="7627068" y="2968416"/>
                <a:chExt cx="1473214" cy="702169"/>
              </a:xfrm>
            </p:grpSpPr>
            <p:sp>
              <p:nvSpPr>
                <p:cNvPr id="40" name="TextBox 39"/>
                <p:cNvSpPr txBox="1"/>
                <p:nvPr/>
              </p:nvSpPr>
              <p:spPr>
                <a:xfrm>
                  <a:off x="7855668" y="2968416"/>
                  <a:ext cx="966011" cy="385701"/>
                </a:xfrm>
                <a:prstGeom prst="rect">
                  <a:avLst/>
                </a:prstGeom>
                <a:noFill/>
              </p:spPr>
              <p:txBody>
                <a:bodyPr wrap="none" rtlCol="0">
                  <a:spAutoFit/>
                </a:bodyPr>
                <a:lstStyle/>
                <a:p>
                  <a:r>
                    <a:rPr lang="en-US" altLang="zh-TW" sz="1000" dirty="0" smtClean="0"/>
                    <a:t>Visible</a:t>
                  </a:r>
                  <a:endParaRPr lang="zh-TW" altLang="en-US" sz="1000" dirty="0"/>
                </a:p>
              </p:txBody>
            </p:sp>
            <p:sp>
              <p:nvSpPr>
                <p:cNvPr id="41" name="TextBox 40"/>
                <p:cNvSpPr txBox="1"/>
                <p:nvPr/>
              </p:nvSpPr>
              <p:spPr>
                <a:xfrm>
                  <a:off x="7855668" y="3284884"/>
                  <a:ext cx="1244614" cy="385701"/>
                </a:xfrm>
                <a:prstGeom prst="rect">
                  <a:avLst/>
                </a:prstGeom>
                <a:noFill/>
              </p:spPr>
              <p:txBody>
                <a:bodyPr wrap="none" rtlCol="0">
                  <a:spAutoFit/>
                </a:bodyPr>
                <a:lstStyle/>
                <a:p>
                  <a:r>
                    <a:rPr lang="en-US" altLang="zh-TW" sz="1000" dirty="0" smtClean="0"/>
                    <a:t>Occluded</a:t>
                  </a:r>
                  <a:endParaRPr lang="zh-TW" altLang="en-US" sz="1000" dirty="0"/>
                </a:p>
              </p:txBody>
            </p:sp>
            <p:sp>
              <p:nvSpPr>
                <p:cNvPr id="42" name="Rectangle 41"/>
                <p:cNvSpPr/>
                <p:nvPr/>
              </p:nvSpPr>
              <p:spPr>
                <a:xfrm>
                  <a:off x="7627068" y="3044616"/>
                  <a:ext cx="228600" cy="2286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p>
              </p:txBody>
            </p:sp>
            <p:sp>
              <p:nvSpPr>
                <p:cNvPr id="43" name="Rectangle 42"/>
                <p:cNvSpPr/>
                <p:nvPr/>
              </p:nvSpPr>
              <p:spPr>
                <a:xfrm>
                  <a:off x="7627068" y="3337749"/>
                  <a:ext cx="228600" cy="2286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p>
              </p:txBody>
            </p:sp>
          </p:grpSp>
          <p:sp>
            <p:nvSpPr>
              <p:cNvPr id="38" name="TextBox 37"/>
              <p:cNvSpPr txBox="1"/>
              <p:nvPr/>
            </p:nvSpPr>
            <p:spPr>
              <a:xfrm>
                <a:off x="7422525" y="1916833"/>
                <a:ext cx="1575018" cy="1410215"/>
              </a:xfrm>
              <a:prstGeom prst="rect">
                <a:avLst/>
              </a:prstGeom>
              <a:noFill/>
            </p:spPr>
            <p:txBody>
              <a:bodyPr wrap="square" rtlCol="0">
                <a:spAutoFit/>
              </a:bodyPr>
              <a:lstStyle/>
              <a:p>
                <a:pPr algn="ctr"/>
                <a:r>
                  <a:rPr lang="en-US" altLang="zh-CN" sz="1050" dirty="0" smtClean="0"/>
                  <a:t>Corresponding</a:t>
                </a:r>
                <a:br>
                  <a:rPr lang="en-US" altLang="zh-CN" sz="1050" dirty="0" smtClean="0"/>
                </a:br>
                <a:r>
                  <a:rPr lang="en-US" altLang="zh-CN" sz="1050" dirty="0" smtClean="0"/>
                  <a:t>surface point</a:t>
                </a:r>
                <a:br>
                  <a:rPr lang="en-US" altLang="zh-CN" sz="1050" dirty="0" smtClean="0"/>
                </a:br>
                <a:r>
                  <a:rPr lang="en-US" altLang="zh-CN" sz="1050" dirty="0" smtClean="0"/>
                  <a:t>in I-frames:</a:t>
                </a:r>
                <a:endParaRPr lang="zh-CN" altLang="en-US" sz="1050" dirty="0"/>
              </a:p>
            </p:txBody>
          </p:sp>
          <p:sp>
            <p:nvSpPr>
              <p:cNvPr id="39" name="Rounded Rectangle 38"/>
              <p:cNvSpPr/>
              <p:nvPr/>
            </p:nvSpPr>
            <p:spPr>
              <a:xfrm>
                <a:off x="7559197" y="1916833"/>
                <a:ext cx="1335607" cy="1608828"/>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grpSp>
        <p:cxnSp>
          <p:nvCxnSpPr>
            <p:cNvPr id="35" name="Straight Connector 34"/>
            <p:cNvCxnSpPr>
              <a:stCxn id="39" idx="1"/>
            </p:cNvCxnSpPr>
            <p:nvPr/>
          </p:nvCxnSpPr>
          <p:spPr>
            <a:xfrm flipH="1">
              <a:off x="6326330" y="2865263"/>
              <a:ext cx="1232868" cy="3114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682505" y="2924945"/>
              <a:ext cx="1545678" cy="1284483"/>
            </a:xfrm>
            <a:prstGeom prst="straightConnector1">
              <a:avLst/>
            </a:prstGeom>
            <a:ln w="12700">
              <a:prstDash val="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1583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6" presetClass="emph" presetSubtype="0" fill="hold" nodeType="afterEffect">
                                  <p:stCondLst>
                                    <p:cond delay="75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750"/>
                            </p:stCondLst>
                            <p:childTnLst>
                              <p:par>
                                <p:cTn id="13" presetID="26" presetClass="emph" presetSubtype="0" fill="hold" nodeType="after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right)">
                                      <p:cBhvr>
                                        <p:cTn id="39" dur="500"/>
                                        <p:tgtEl>
                                          <p:spTgt spid="27"/>
                                        </p:tgtEl>
                                      </p:cBhvr>
                                    </p:animEffect>
                                  </p:childTnLst>
                                </p:cTn>
                              </p:par>
                              <p:par>
                                <p:cTn id="40" presetID="14" presetClass="exit" presetSubtype="10" fill="hold" grpId="1" nodeType="withEffect">
                                  <p:stCondLst>
                                    <p:cond delay="0"/>
                                  </p:stCondLst>
                                  <p:childTnLst>
                                    <p:animEffect transition="out" filter="randombar(horizontal)">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1" presetClass="exit" presetSubtype="0" fill="hold" nodeType="after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2"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par>
                          <p:cTn id="56" fill="hold">
                            <p:stCondLst>
                              <p:cond delay="500"/>
                            </p:stCondLst>
                            <p:childTnLst>
                              <p:par>
                                <p:cTn id="57" presetID="26" presetClass="emph" presetSubtype="0" fill="hold" grpId="3" nodeType="afterEffect">
                                  <p:stCondLst>
                                    <p:cond delay="0"/>
                                  </p:stCondLst>
                                  <p:childTnLst>
                                    <p:animEffect transition="out" filter="fade">
                                      <p:cBhvr>
                                        <p:cTn id="58" dur="500" tmFilter="0, 0; .2, .5; .8, .5; 1, 0"/>
                                        <p:tgtEl>
                                          <p:spTgt spid="26"/>
                                        </p:tgtEl>
                                      </p:cBhvr>
                                    </p:animEffect>
                                    <p:animScale>
                                      <p:cBhvr>
                                        <p:cTn id="59" dur="250" autoRev="1" fill="hold"/>
                                        <p:tgtEl>
                                          <p:spTgt spid="26"/>
                                        </p:tgtEl>
                                      </p:cBhvr>
                                      <p:by x="105000" y="105000"/>
                                    </p:animScale>
                                  </p:childTnLst>
                                </p:cTn>
                              </p:par>
                              <p:par>
                                <p:cTn id="60" presetID="26" presetClass="emph" presetSubtype="0" fill="hold" grpId="1" nodeType="withEffect">
                                  <p:stCondLst>
                                    <p:cond delay="0"/>
                                  </p:stCondLst>
                                  <p:childTnLst>
                                    <p:animEffect transition="out" filter="fade">
                                      <p:cBhvr>
                                        <p:cTn id="61" dur="500" tmFilter="0, 0; .2, .5; .8, .5; 1, 0"/>
                                        <p:tgtEl>
                                          <p:spTgt spid="27"/>
                                        </p:tgtEl>
                                      </p:cBhvr>
                                    </p:animEffect>
                                    <p:animScale>
                                      <p:cBhvr>
                                        <p:cTn id="62" dur="250" autoRev="1" fill="hold"/>
                                        <p:tgtEl>
                                          <p:spTgt spid="27"/>
                                        </p:tgtEl>
                                      </p:cBhvr>
                                      <p:by x="105000" y="105000"/>
                                    </p:animScale>
                                  </p:childTnLst>
                                </p:cTn>
                              </p:par>
                            </p:childTnLst>
                          </p:cTn>
                        </p:par>
                        <p:par>
                          <p:cTn id="63" fill="hold">
                            <p:stCondLst>
                              <p:cond delay="1000"/>
                            </p:stCondLst>
                            <p:childTnLst>
                              <p:par>
                                <p:cTn id="64" presetID="26" presetClass="emph" presetSubtype="0" fill="hold" grpId="4" nodeType="afterEffect">
                                  <p:stCondLst>
                                    <p:cond delay="0"/>
                                  </p:stCondLst>
                                  <p:childTnLst>
                                    <p:animEffect transition="out" filter="fade">
                                      <p:cBhvr>
                                        <p:cTn id="65" dur="500" tmFilter="0, 0; .2, .5; .8, .5; 1, 0"/>
                                        <p:tgtEl>
                                          <p:spTgt spid="26"/>
                                        </p:tgtEl>
                                      </p:cBhvr>
                                    </p:animEffect>
                                    <p:animScale>
                                      <p:cBhvr>
                                        <p:cTn id="66" dur="250" autoRev="1" fill="hold"/>
                                        <p:tgtEl>
                                          <p:spTgt spid="26"/>
                                        </p:tgtEl>
                                      </p:cBhvr>
                                      <p:by x="105000" y="105000"/>
                                    </p:animScale>
                                  </p:childTnLst>
                                </p:cTn>
                              </p:par>
                              <p:par>
                                <p:cTn id="67" presetID="26" presetClass="emph" presetSubtype="0" fill="hold" grpId="2" nodeType="with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5" grpId="0" animBg="1"/>
      <p:bldP spid="26" grpId="0" animBg="1"/>
      <p:bldP spid="26" grpId="1" animBg="1"/>
      <p:bldP spid="26" grpId="2" animBg="1"/>
      <p:bldP spid="26" grpId="3" animBg="1"/>
      <p:bldP spid="26" grpId="4" animBg="1"/>
      <p:bldP spid="27" grpId="0" animBg="1"/>
      <p:bldP spid="27" grpId="1" animBg="1"/>
      <p:bldP spid="27" grpId="2" animBg="1"/>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400" dirty="0"/>
              <a:t>Scenario: frame </a:t>
            </a:r>
            <a:r>
              <a:rPr lang="en-US" sz="1400" b="1" dirty="0"/>
              <a:t>interpolation</a:t>
            </a:r>
            <a:r>
              <a:rPr lang="en-US" sz="1400" dirty="0"/>
              <a:t>:</a:t>
            </a:r>
            <a:br>
              <a:rPr lang="en-US" sz="1400" dirty="0"/>
            </a:br>
            <a:r>
              <a:rPr lang="en-US" altLang="zh-CN" sz="1400" dirty="0"/>
              <a:t>Render </a:t>
            </a:r>
            <a:r>
              <a:rPr lang="en-US" altLang="zh-CN" sz="1400" i="1" dirty="0" smtClean="0"/>
              <a:t>I-frames 		(Intra-frames, or key-frames)</a:t>
            </a:r>
            <a:r>
              <a:rPr lang="en-US" altLang="zh-CN" sz="1400" dirty="0" smtClean="0"/>
              <a:t>, </a:t>
            </a:r>
            <a:br>
              <a:rPr lang="en-US" altLang="zh-CN" sz="1400" dirty="0" smtClean="0"/>
            </a:br>
            <a:r>
              <a:rPr lang="en-US" altLang="zh-CN" sz="1400" dirty="0" smtClean="0"/>
              <a:t>Insert </a:t>
            </a:r>
            <a:r>
              <a:rPr lang="en-US" altLang="zh-CN" sz="1400" dirty="0"/>
              <a:t>interpolated </a:t>
            </a:r>
            <a:r>
              <a:rPr lang="en-US" altLang="zh-CN" sz="1400" i="1" dirty="0" smtClean="0"/>
              <a:t>B-frames 	(</a:t>
            </a:r>
            <a:r>
              <a:rPr lang="en-US" altLang="zh-CN" sz="1400" i="1" dirty="0" err="1" smtClean="0"/>
              <a:t>Bidirectionally</a:t>
            </a:r>
            <a:r>
              <a:rPr lang="en-US" altLang="zh-CN" sz="1400" i="1" dirty="0" smtClean="0"/>
              <a:t> interpolated-frames)</a:t>
            </a:r>
            <a:endParaRPr lang="en-US" altLang="zh-CN" sz="1400" i="1" dirty="0"/>
          </a:p>
          <a:p>
            <a:r>
              <a:rPr lang="en-US" altLang="zh-CN" sz="1400" i="1" dirty="0"/>
              <a:t>“Bidirectional </a:t>
            </a:r>
            <a:r>
              <a:rPr lang="en-US" altLang="zh-CN" sz="1400" i="1" dirty="0" err="1"/>
              <a:t>Reprojection</a:t>
            </a:r>
            <a:r>
              <a:rPr lang="en-US" altLang="zh-CN" sz="1400" i="1" dirty="0"/>
              <a:t>” </a:t>
            </a:r>
            <a:r>
              <a:rPr lang="en-US" altLang="zh-CN" sz="1400" dirty="0"/>
              <a:t>(</a:t>
            </a:r>
            <a:r>
              <a:rPr lang="en-US" altLang="zh-CN" sz="1400" i="1" dirty="0" err="1"/>
              <a:t>Bireproj</a:t>
            </a:r>
            <a:r>
              <a:rPr lang="en-US" altLang="zh-CN" sz="1400" dirty="0" smtClean="0"/>
              <a:t>)</a:t>
            </a:r>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24</a:t>
            </a:fld>
            <a:endParaRPr lang="en-US"/>
          </a:p>
        </p:txBody>
      </p:sp>
      <p:sp>
        <p:nvSpPr>
          <p:cNvPr id="5" name="Title 4"/>
          <p:cNvSpPr>
            <a:spLocks noGrp="1"/>
          </p:cNvSpPr>
          <p:nvPr>
            <p:ph type="title"/>
          </p:nvPr>
        </p:nvSpPr>
        <p:spPr/>
        <p:txBody>
          <a:bodyPr/>
          <a:lstStyle/>
          <a:p>
            <a:r>
              <a:rPr lang="en-US" dirty="0" smtClean="0"/>
              <a:t>Bidirectional </a:t>
            </a:r>
            <a:r>
              <a:rPr lang="en-US" dirty="0" err="1"/>
              <a:t>r</a:t>
            </a:r>
            <a:r>
              <a:rPr lang="en-US" dirty="0" err="1" smtClean="0"/>
              <a:t>eprojection</a:t>
            </a:r>
            <a:endParaRPr lang="en-US" dirty="0"/>
          </a:p>
        </p:txBody>
      </p:sp>
      <p:grpSp>
        <p:nvGrpSpPr>
          <p:cNvPr id="35" name="Group 19"/>
          <p:cNvGrpSpPr/>
          <p:nvPr/>
        </p:nvGrpSpPr>
        <p:grpSpPr>
          <a:xfrm>
            <a:off x="304800" y="2349699"/>
            <a:ext cx="1296000" cy="1036320"/>
            <a:chOff x="304800" y="4800600"/>
            <a:chExt cx="1620000" cy="1295400"/>
          </a:xfrm>
        </p:grpSpPr>
        <p:sp>
          <p:nvSpPr>
            <p:cNvPr id="36" name="Rectangle 35"/>
            <p:cNvSpPr/>
            <p:nvPr/>
          </p:nvSpPr>
          <p:spPr>
            <a:xfrm>
              <a:off x="304800" y="4800600"/>
              <a:ext cx="1620000" cy="1295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7" name="Picture 2" descr="D:\yanglei\temp\orig_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000" y="4937908"/>
              <a:ext cx="1371600" cy="1028700"/>
            </a:xfrm>
            <a:prstGeom prst="roundRect">
              <a:avLst>
                <a:gd name="adj" fmla="val 83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38" name="Group 22"/>
          <p:cNvGrpSpPr/>
          <p:nvPr/>
        </p:nvGrpSpPr>
        <p:grpSpPr>
          <a:xfrm>
            <a:off x="1691640" y="2349699"/>
            <a:ext cx="1296000" cy="1036320"/>
            <a:chOff x="2038350" y="4800600"/>
            <a:chExt cx="1620000" cy="1295400"/>
          </a:xfrm>
        </p:grpSpPr>
        <p:sp>
          <p:nvSpPr>
            <p:cNvPr id="39" name="Rectangle 38"/>
            <p:cNvSpPr/>
            <p:nvPr/>
          </p:nvSpPr>
          <p:spPr>
            <a:xfrm>
              <a:off x="2038350" y="4800600"/>
              <a:ext cx="1620000" cy="1295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4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62550" y="4937908"/>
              <a:ext cx="1371600" cy="1028700"/>
            </a:xfrm>
            <a:prstGeom prst="roundRect">
              <a:avLst>
                <a:gd name="adj" fmla="val 83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41" name="Group 25"/>
          <p:cNvGrpSpPr/>
          <p:nvPr/>
        </p:nvGrpSpPr>
        <p:grpSpPr>
          <a:xfrm>
            <a:off x="3078480" y="2352866"/>
            <a:ext cx="1296000" cy="1036320"/>
            <a:chOff x="3771900" y="4804558"/>
            <a:chExt cx="1620000" cy="1295400"/>
          </a:xfrm>
        </p:grpSpPr>
        <p:sp>
          <p:nvSpPr>
            <p:cNvPr id="42" name="Rectangle 41"/>
            <p:cNvSpPr/>
            <p:nvPr/>
          </p:nvSpPr>
          <p:spPr>
            <a:xfrm>
              <a:off x="3771900" y="4804558"/>
              <a:ext cx="1620000" cy="1295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4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896100" y="4937908"/>
              <a:ext cx="1371600" cy="1028700"/>
            </a:xfrm>
            <a:prstGeom prst="roundRect">
              <a:avLst>
                <a:gd name="adj" fmla="val 83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44" name="Group 28"/>
          <p:cNvGrpSpPr/>
          <p:nvPr/>
        </p:nvGrpSpPr>
        <p:grpSpPr>
          <a:xfrm>
            <a:off x="4465320" y="2352866"/>
            <a:ext cx="1296000" cy="1036320"/>
            <a:chOff x="5505450" y="4804558"/>
            <a:chExt cx="1620000" cy="1295400"/>
          </a:xfrm>
        </p:grpSpPr>
        <p:sp>
          <p:nvSpPr>
            <p:cNvPr id="45" name="Rectangle 44"/>
            <p:cNvSpPr/>
            <p:nvPr/>
          </p:nvSpPr>
          <p:spPr>
            <a:xfrm>
              <a:off x="5505450" y="4804558"/>
              <a:ext cx="1620000" cy="1295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629650" y="4933950"/>
              <a:ext cx="1371600" cy="1028700"/>
            </a:xfrm>
            <a:prstGeom prst="roundRect">
              <a:avLst>
                <a:gd name="adj" fmla="val 83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47" name="Group 31"/>
          <p:cNvGrpSpPr/>
          <p:nvPr/>
        </p:nvGrpSpPr>
        <p:grpSpPr>
          <a:xfrm>
            <a:off x="5852160" y="2349699"/>
            <a:ext cx="1296000" cy="1036320"/>
            <a:chOff x="7239000" y="4800600"/>
            <a:chExt cx="1620000" cy="1295400"/>
          </a:xfrm>
        </p:grpSpPr>
        <p:sp>
          <p:nvSpPr>
            <p:cNvPr id="48" name="Rectangle 47"/>
            <p:cNvSpPr/>
            <p:nvPr/>
          </p:nvSpPr>
          <p:spPr>
            <a:xfrm>
              <a:off x="7239000" y="4800600"/>
              <a:ext cx="1620000" cy="1295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4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63200" y="4933950"/>
              <a:ext cx="1371600" cy="1028700"/>
            </a:xfrm>
            <a:prstGeom prst="roundRect">
              <a:avLst>
                <a:gd name="adj" fmla="val 83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50" name="U-Turn Arrow 49"/>
          <p:cNvSpPr/>
          <p:nvPr/>
        </p:nvSpPr>
        <p:spPr>
          <a:xfrm rot="10800000">
            <a:off x="2438400" y="3464350"/>
            <a:ext cx="4145280" cy="274319"/>
          </a:xfrm>
          <a:prstGeom prst="uturnArrow">
            <a:avLst>
              <a:gd name="adj1" fmla="val 25000"/>
              <a:gd name="adj2" fmla="val 25000"/>
              <a:gd name="adj3" fmla="val 42647"/>
              <a:gd name="adj4" fmla="val 43750"/>
              <a:gd name="adj5" fmla="val 100000"/>
            </a:avLst>
          </a:prstGeom>
        </p:spPr>
        <p:style>
          <a:lnRef idx="1">
            <a:schemeClr val="accent4"/>
          </a:lnRef>
          <a:fillRef idx="2">
            <a:schemeClr val="accent4"/>
          </a:fillRef>
          <a:effectRef idx="1">
            <a:schemeClr val="accent4"/>
          </a:effectRef>
          <a:fontRef idx="minor">
            <a:schemeClr val="dk1"/>
          </a:fontRef>
        </p:style>
        <p:txBody>
          <a:bodyPr lIns="73152" tIns="36576" rIns="73152" bIns="36576" rtlCol="0" anchor="ctr"/>
          <a:lstStyle/>
          <a:p>
            <a:pPr algn="ctr"/>
            <a:endParaRPr lang="en-US">
              <a:solidFill>
                <a:schemeClr val="tx1"/>
              </a:solidFill>
            </a:endParaRPr>
          </a:p>
        </p:txBody>
      </p:sp>
      <p:sp>
        <p:nvSpPr>
          <p:cNvPr id="51" name="U-Turn Arrow 50"/>
          <p:cNvSpPr/>
          <p:nvPr/>
        </p:nvSpPr>
        <p:spPr>
          <a:xfrm rot="10800000" flipH="1">
            <a:off x="952801" y="3464349"/>
            <a:ext cx="1321919" cy="274319"/>
          </a:xfrm>
          <a:prstGeom prst="uturnArrow">
            <a:avLst>
              <a:gd name="adj1" fmla="val 25000"/>
              <a:gd name="adj2" fmla="val 25000"/>
              <a:gd name="adj3" fmla="val 42647"/>
              <a:gd name="adj4" fmla="val 43750"/>
              <a:gd name="adj5" fmla="val 100000"/>
            </a:avLst>
          </a:prstGeom>
        </p:spPr>
        <p:style>
          <a:lnRef idx="1">
            <a:schemeClr val="accent4"/>
          </a:lnRef>
          <a:fillRef idx="2">
            <a:schemeClr val="accent4"/>
          </a:fillRef>
          <a:effectRef idx="1">
            <a:schemeClr val="accent4"/>
          </a:effectRef>
          <a:fontRef idx="minor">
            <a:schemeClr val="dk1"/>
          </a:fontRef>
        </p:style>
        <p:txBody>
          <a:bodyPr lIns="73152" tIns="36576" rIns="73152" bIns="36576" rtlCol="0" anchor="ctr"/>
          <a:lstStyle/>
          <a:p>
            <a:pPr algn="ctr"/>
            <a:endParaRPr lang="en-US">
              <a:solidFill>
                <a:schemeClr val="tx1"/>
              </a:solidFill>
            </a:endParaRPr>
          </a:p>
        </p:txBody>
      </p:sp>
      <p:sp>
        <p:nvSpPr>
          <p:cNvPr id="52" name="U-Turn Arrow 51"/>
          <p:cNvSpPr/>
          <p:nvPr/>
        </p:nvSpPr>
        <p:spPr>
          <a:xfrm rot="10800000" flipH="1">
            <a:off x="952800" y="3464350"/>
            <a:ext cx="2704800" cy="274319"/>
          </a:xfrm>
          <a:prstGeom prst="uturnArrow">
            <a:avLst>
              <a:gd name="adj1" fmla="val 25000"/>
              <a:gd name="adj2" fmla="val 25000"/>
              <a:gd name="adj3" fmla="val 42647"/>
              <a:gd name="adj4" fmla="val 43750"/>
              <a:gd name="adj5" fmla="val 100000"/>
            </a:avLst>
          </a:prstGeom>
        </p:spPr>
        <p:style>
          <a:lnRef idx="1">
            <a:schemeClr val="accent4"/>
          </a:lnRef>
          <a:fillRef idx="2">
            <a:schemeClr val="accent4"/>
          </a:fillRef>
          <a:effectRef idx="1">
            <a:schemeClr val="accent4"/>
          </a:effectRef>
          <a:fontRef idx="minor">
            <a:schemeClr val="dk1"/>
          </a:fontRef>
        </p:style>
        <p:txBody>
          <a:bodyPr lIns="73152" tIns="36576" rIns="73152" bIns="36576" rtlCol="0" anchor="ctr"/>
          <a:lstStyle/>
          <a:p>
            <a:pPr algn="ctr"/>
            <a:endParaRPr lang="en-US">
              <a:solidFill>
                <a:schemeClr val="tx1"/>
              </a:solidFill>
            </a:endParaRPr>
          </a:p>
        </p:txBody>
      </p:sp>
      <p:sp>
        <p:nvSpPr>
          <p:cNvPr id="53" name="U-Turn Arrow 52"/>
          <p:cNvSpPr/>
          <p:nvPr/>
        </p:nvSpPr>
        <p:spPr>
          <a:xfrm rot="10800000">
            <a:off x="3840480" y="3473029"/>
            <a:ext cx="2751120" cy="274319"/>
          </a:xfrm>
          <a:prstGeom prst="uturnArrow">
            <a:avLst>
              <a:gd name="adj1" fmla="val 25000"/>
              <a:gd name="adj2" fmla="val 25000"/>
              <a:gd name="adj3" fmla="val 42647"/>
              <a:gd name="adj4" fmla="val 43750"/>
              <a:gd name="adj5" fmla="val 100000"/>
            </a:avLst>
          </a:prstGeom>
        </p:spPr>
        <p:style>
          <a:lnRef idx="1">
            <a:schemeClr val="accent4"/>
          </a:lnRef>
          <a:fillRef idx="2">
            <a:schemeClr val="accent4"/>
          </a:fillRef>
          <a:effectRef idx="1">
            <a:schemeClr val="accent4"/>
          </a:effectRef>
          <a:fontRef idx="minor">
            <a:schemeClr val="dk1"/>
          </a:fontRef>
        </p:style>
        <p:txBody>
          <a:bodyPr lIns="73152" tIns="36576" rIns="73152" bIns="36576" rtlCol="0" anchor="ctr"/>
          <a:lstStyle/>
          <a:p>
            <a:pPr algn="ctr"/>
            <a:endParaRPr lang="en-US">
              <a:solidFill>
                <a:schemeClr val="tx1"/>
              </a:solidFill>
            </a:endParaRPr>
          </a:p>
        </p:txBody>
      </p:sp>
      <p:sp>
        <p:nvSpPr>
          <p:cNvPr id="54" name="U-Turn Arrow 53"/>
          <p:cNvSpPr/>
          <p:nvPr/>
        </p:nvSpPr>
        <p:spPr>
          <a:xfrm rot="10800000" flipH="1">
            <a:off x="952801" y="3473029"/>
            <a:ext cx="4045920" cy="274319"/>
          </a:xfrm>
          <a:prstGeom prst="uturnArrow">
            <a:avLst>
              <a:gd name="adj1" fmla="val 25000"/>
              <a:gd name="adj2" fmla="val 25000"/>
              <a:gd name="adj3" fmla="val 42647"/>
              <a:gd name="adj4" fmla="val 43750"/>
              <a:gd name="adj5" fmla="val 100000"/>
            </a:avLst>
          </a:prstGeom>
        </p:spPr>
        <p:style>
          <a:lnRef idx="1">
            <a:schemeClr val="accent4"/>
          </a:lnRef>
          <a:fillRef idx="2">
            <a:schemeClr val="accent4"/>
          </a:fillRef>
          <a:effectRef idx="1">
            <a:schemeClr val="accent4"/>
          </a:effectRef>
          <a:fontRef idx="minor">
            <a:schemeClr val="dk1"/>
          </a:fontRef>
        </p:style>
        <p:txBody>
          <a:bodyPr lIns="73152" tIns="36576" rIns="73152" bIns="36576" rtlCol="0" anchor="ctr"/>
          <a:lstStyle/>
          <a:p>
            <a:pPr algn="ctr"/>
            <a:endParaRPr lang="en-US">
              <a:solidFill>
                <a:schemeClr val="tx1"/>
              </a:solidFill>
            </a:endParaRPr>
          </a:p>
        </p:txBody>
      </p:sp>
      <p:sp>
        <p:nvSpPr>
          <p:cNvPr id="55" name="U-Turn Arrow 54"/>
          <p:cNvSpPr/>
          <p:nvPr/>
        </p:nvSpPr>
        <p:spPr>
          <a:xfrm rot="10800000">
            <a:off x="5208120" y="3473030"/>
            <a:ext cx="1375561" cy="274319"/>
          </a:xfrm>
          <a:prstGeom prst="uturnArrow">
            <a:avLst>
              <a:gd name="adj1" fmla="val 25000"/>
              <a:gd name="adj2" fmla="val 25000"/>
              <a:gd name="adj3" fmla="val 42647"/>
              <a:gd name="adj4" fmla="val 43750"/>
              <a:gd name="adj5" fmla="val 100000"/>
            </a:avLst>
          </a:prstGeom>
        </p:spPr>
        <p:style>
          <a:lnRef idx="1">
            <a:schemeClr val="accent4"/>
          </a:lnRef>
          <a:fillRef idx="2">
            <a:schemeClr val="accent4"/>
          </a:fillRef>
          <a:effectRef idx="1">
            <a:schemeClr val="accent4"/>
          </a:effectRef>
          <a:fontRef idx="minor">
            <a:schemeClr val="dk1"/>
          </a:fontRef>
        </p:style>
        <p:txBody>
          <a:bodyPr lIns="73152" tIns="36576" rIns="73152" bIns="36576" rtlCol="0" anchor="ctr"/>
          <a:lstStyle/>
          <a:p>
            <a:pPr algn="ctr"/>
            <a:endParaRPr lang="en-US">
              <a:solidFill>
                <a:schemeClr val="tx1"/>
              </a:solidFill>
            </a:endParaRPr>
          </a:p>
        </p:txBody>
      </p:sp>
      <p:sp>
        <p:nvSpPr>
          <p:cNvPr id="56" name="TextBox 55"/>
          <p:cNvSpPr txBox="1"/>
          <p:nvPr/>
        </p:nvSpPr>
        <p:spPr>
          <a:xfrm>
            <a:off x="300317" y="2057400"/>
            <a:ext cx="1300482" cy="243143"/>
          </a:xfrm>
          <a:prstGeom prst="rect">
            <a:avLst/>
          </a:prstGeom>
          <a:noFill/>
        </p:spPr>
        <p:txBody>
          <a:bodyPr wrap="square" lIns="73152" tIns="36576" rIns="73152" bIns="36576" rtlCol="0">
            <a:spAutoFit/>
          </a:bodyPr>
          <a:lstStyle/>
          <a:p>
            <a:pPr algn="ctr"/>
            <a:r>
              <a:rPr lang="en-US" altLang="zh-CN" sz="1100" dirty="0" smtClean="0">
                <a:latin typeface="Verdana" pitchFamily="34" charset="0"/>
                <a:ea typeface="Verdana" pitchFamily="34" charset="0"/>
                <a:cs typeface="Verdana" pitchFamily="34" charset="0"/>
              </a:rPr>
              <a:t>I-frame </a:t>
            </a:r>
            <a:r>
              <a:rPr lang="en-US" altLang="zh-CN" sz="1100" i="1" dirty="0" smtClean="0">
                <a:latin typeface="Cambria Math" pitchFamily="18" charset="0"/>
                <a:ea typeface="Cambria Math" pitchFamily="18" charset="0"/>
                <a:cs typeface="Verdana" pitchFamily="34" charset="0"/>
              </a:rPr>
              <a:t>t</a:t>
            </a:r>
            <a:endParaRPr lang="zh-CN" altLang="en-US" sz="1100" i="1" dirty="0">
              <a:latin typeface="Cambria Math" pitchFamily="18" charset="0"/>
              <a:cs typeface="Verdana" pitchFamily="34" charset="0"/>
            </a:endParaRPr>
          </a:p>
        </p:txBody>
      </p:sp>
      <p:sp>
        <p:nvSpPr>
          <p:cNvPr id="57" name="TextBox 56"/>
          <p:cNvSpPr txBox="1"/>
          <p:nvPr/>
        </p:nvSpPr>
        <p:spPr>
          <a:xfrm>
            <a:off x="1691641" y="2057400"/>
            <a:ext cx="1300482" cy="243143"/>
          </a:xfrm>
          <a:prstGeom prst="rect">
            <a:avLst/>
          </a:prstGeom>
          <a:noFill/>
        </p:spPr>
        <p:txBody>
          <a:bodyPr wrap="square" lIns="73152" tIns="36576" rIns="73152" bIns="36576" rtlCol="0">
            <a:spAutoFit/>
          </a:bodyPr>
          <a:lstStyle/>
          <a:p>
            <a:pPr algn="ctr"/>
            <a:r>
              <a:rPr lang="en-US" altLang="zh-CN" sz="1100" dirty="0" smtClean="0">
                <a:latin typeface="Verdana" pitchFamily="34" charset="0"/>
                <a:ea typeface="Verdana" pitchFamily="34" charset="0"/>
                <a:cs typeface="Verdana" pitchFamily="34" charset="0"/>
              </a:rPr>
              <a:t>B-frame </a:t>
            </a:r>
            <a:r>
              <a:rPr lang="en-US" altLang="zh-CN" sz="1100" i="1" dirty="0" smtClean="0">
                <a:latin typeface="Cambria Math" pitchFamily="18" charset="0"/>
                <a:ea typeface="Cambria Math" pitchFamily="18" charset="0"/>
                <a:cs typeface="Verdana" pitchFamily="34" charset="0"/>
              </a:rPr>
              <a:t>t </a:t>
            </a:r>
            <a:r>
              <a:rPr lang="en-US" altLang="zh-CN" sz="1100" dirty="0" smtClean="0">
                <a:latin typeface="Cambria Math" pitchFamily="18" charset="0"/>
                <a:ea typeface="Cambria Math" pitchFamily="18" charset="0"/>
                <a:cs typeface="Verdana" pitchFamily="34" charset="0"/>
              </a:rPr>
              <a:t>+¼</a:t>
            </a:r>
            <a:endParaRPr lang="zh-CN" altLang="en-US" sz="1100" i="1" dirty="0">
              <a:latin typeface="Cambria Math" pitchFamily="18" charset="0"/>
              <a:cs typeface="Verdana" pitchFamily="34" charset="0"/>
            </a:endParaRPr>
          </a:p>
        </p:txBody>
      </p:sp>
      <p:sp>
        <p:nvSpPr>
          <p:cNvPr id="58" name="TextBox 57"/>
          <p:cNvSpPr txBox="1"/>
          <p:nvPr/>
        </p:nvSpPr>
        <p:spPr>
          <a:xfrm>
            <a:off x="3073998" y="2058015"/>
            <a:ext cx="1300482" cy="243143"/>
          </a:xfrm>
          <a:prstGeom prst="rect">
            <a:avLst/>
          </a:prstGeom>
          <a:noFill/>
        </p:spPr>
        <p:txBody>
          <a:bodyPr wrap="square" lIns="73152" tIns="36576" rIns="73152" bIns="36576" rtlCol="0">
            <a:spAutoFit/>
          </a:bodyPr>
          <a:lstStyle/>
          <a:p>
            <a:pPr algn="ctr"/>
            <a:r>
              <a:rPr lang="en-US" altLang="zh-CN" sz="1100" dirty="0" smtClean="0">
                <a:latin typeface="Verdana" pitchFamily="34" charset="0"/>
                <a:ea typeface="Verdana" pitchFamily="34" charset="0"/>
                <a:cs typeface="Verdana" pitchFamily="34" charset="0"/>
              </a:rPr>
              <a:t>B-frame </a:t>
            </a:r>
            <a:r>
              <a:rPr lang="en-US" altLang="zh-CN" sz="1100" i="1" dirty="0" smtClean="0">
                <a:latin typeface="Cambria Math" pitchFamily="18" charset="0"/>
                <a:ea typeface="Cambria Math" pitchFamily="18" charset="0"/>
                <a:cs typeface="Verdana" pitchFamily="34" charset="0"/>
              </a:rPr>
              <a:t>t </a:t>
            </a:r>
            <a:r>
              <a:rPr lang="en-US" altLang="zh-CN" sz="1100" dirty="0" smtClean="0">
                <a:latin typeface="Cambria Math" pitchFamily="18" charset="0"/>
                <a:ea typeface="Cambria Math" pitchFamily="18" charset="0"/>
                <a:cs typeface="Verdana" pitchFamily="34" charset="0"/>
              </a:rPr>
              <a:t>+½</a:t>
            </a:r>
            <a:endParaRPr lang="zh-CN" altLang="en-US" sz="1100" i="1" dirty="0">
              <a:latin typeface="Cambria Math" pitchFamily="18" charset="0"/>
              <a:cs typeface="Verdana" pitchFamily="34" charset="0"/>
            </a:endParaRPr>
          </a:p>
        </p:txBody>
      </p:sp>
      <p:sp>
        <p:nvSpPr>
          <p:cNvPr id="59" name="TextBox 58"/>
          <p:cNvSpPr txBox="1"/>
          <p:nvPr/>
        </p:nvSpPr>
        <p:spPr>
          <a:xfrm>
            <a:off x="4460838" y="2058015"/>
            <a:ext cx="1300482" cy="243143"/>
          </a:xfrm>
          <a:prstGeom prst="rect">
            <a:avLst/>
          </a:prstGeom>
          <a:noFill/>
        </p:spPr>
        <p:txBody>
          <a:bodyPr wrap="square" lIns="73152" tIns="36576" rIns="73152" bIns="36576" rtlCol="0">
            <a:spAutoFit/>
          </a:bodyPr>
          <a:lstStyle/>
          <a:p>
            <a:pPr algn="ctr"/>
            <a:r>
              <a:rPr lang="en-US" altLang="zh-CN" sz="1100" dirty="0" smtClean="0">
                <a:latin typeface="Verdana" pitchFamily="34" charset="0"/>
                <a:ea typeface="Verdana" pitchFamily="34" charset="0"/>
                <a:cs typeface="Verdana" pitchFamily="34" charset="0"/>
              </a:rPr>
              <a:t>B-frame </a:t>
            </a:r>
            <a:r>
              <a:rPr lang="en-US" altLang="zh-CN" sz="1100" i="1" dirty="0" smtClean="0">
                <a:latin typeface="Cambria Math" pitchFamily="18" charset="0"/>
                <a:ea typeface="Cambria Math" pitchFamily="18" charset="0"/>
                <a:cs typeface="Verdana" pitchFamily="34" charset="0"/>
              </a:rPr>
              <a:t>t </a:t>
            </a:r>
            <a:r>
              <a:rPr lang="en-US" altLang="zh-CN" sz="1100" dirty="0" smtClean="0">
                <a:latin typeface="Cambria Math" pitchFamily="18" charset="0"/>
                <a:ea typeface="Cambria Math" pitchFamily="18" charset="0"/>
                <a:cs typeface="Verdana" pitchFamily="34" charset="0"/>
              </a:rPr>
              <a:t>+¾</a:t>
            </a:r>
            <a:endParaRPr lang="zh-CN" altLang="en-US" sz="1100" i="1" dirty="0">
              <a:latin typeface="Cambria Math" pitchFamily="18" charset="0"/>
              <a:cs typeface="Verdana" pitchFamily="34" charset="0"/>
            </a:endParaRPr>
          </a:p>
        </p:txBody>
      </p:sp>
      <p:sp>
        <p:nvSpPr>
          <p:cNvPr id="60" name="TextBox 59"/>
          <p:cNvSpPr txBox="1"/>
          <p:nvPr/>
        </p:nvSpPr>
        <p:spPr>
          <a:xfrm>
            <a:off x="5847678" y="2057400"/>
            <a:ext cx="1300482" cy="243143"/>
          </a:xfrm>
          <a:prstGeom prst="rect">
            <a:avLst/>
          </a:prstGeom>
          <a:noFill/>
        </p:spPr>
        <p:txBody>
          <a:bodyPr wrap="square" lIns="73152" tIns="36576" rIns="73152" bIns="36576" rtlCol="0">
            <a:spAutoFit/>
          </a:bodyPr>
          <a:lstStyle/>
          <a:p>
            <a:pPr algn="ctr"/>
            <a:r>
              <a:rPr lang="en-US" altLang="zh-CN" sz="1100" dirty="0" smtClean="0">
                <a:latin typeface="Verdana" pitchFamily="34" charset="0"/>
                <a:ea typeface="Verdana" pitchFamily="34" charset="0"/>
                <a:cs typeface="Verdana" pitchFamily="34" charset="0"/>
              </a:rPr>
              <a:t>I-frame </a:t>
            </a:r>
            <a:r>
              <a:rPr lang="en-US" altLang="zh-CN" sz="1100" i="1" dirty="0" smtClean="0">
                <a:latin typeface="Cambria Math" pitchFamily="18" charset="0"/>
                <a:ea typeface="Cambria Math" pitchFamily="18" charset="0"/>
                <a:cs typeface="Verdana" pitchFamily="34" charset="0"/>
              </a:rPr>
              <a:t>t </a:t>
            </a:r>
            <a:r>
              <a:rPr lang="en-US" altLang="zh-CN" sz="1100" dirty="0" smtClean="0">
                <a:latin typeface="Cambria Math" pitchFamily="18" charset="0"/>
                <a:ea typeface="Cambria Math" pitchFamily="18" charset="0"/>
                <a:cs typeface="Verdana" pitchFamily="34" charset="0"/>
              </a:rPr>
              <a:t>+1</a:t>
            </a:r>
            <a:endParaRPr lang="zh-CN" altLang="en-US" sz="1100" i="1" dirty="0">
              <a:latin typeface="Cambria Math" pitchFamily="18" charset="0"/>
              <a:cs typeface="Verdana" pitchFamily="34" charset="0"/>
            </a:endParaRPr>
          </a:p>
        </p:txBody>
      </p:sp>
      <p:cxnSp>
        <p:nvCxnSpPr>
          <p:cNvPr id="61" name="Straight Connector 60"/>
          <p:cNvCxnSpPr/>
          <p:nvPr/>
        </p:nvCxnSpPr>
        <p:spPr>
          <a:xfrm flipH="1">
            <a:off x="300317" y="2298591"/>
            <a:ext cx="4483" cy="1160726"/>
          </a:xfrm>
          <a:prstGeom prst="line">
            <a:avLst/>
          </a:prstGeom>
          <a:ln w="76200">
            <a:solidFill>
              <a:srgbClr val="4A7EBB">
                <a:alpha val="6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40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21" presetClass="emph" presetSubtype="0" fill="hold" nodeType="withEffect">
                                  <p:stCondLst>
                                    <p:cond delay="500"/>
                                  </p:stCondLst>
                                  <p:childTnLst>
                                    <p:animClr clrSpc="hsl" dir="cw">
                                      <p:cBhvr override="childStyle">
                                        <p:cTn id="9" dur="500" fill="hold"/>
                                        <p:tgtEl>
                                          <p:spTgt spid="61"/>
                                        </p:tgtEl>
                                        <p:attrNameLst>
                                          <p:attrName>style.color</p:attrName>
                                        </p:attrNameLst>
                                      </p:cBhvr>
                                      <p:by>
                                        <p:hsl h="7200000" s="0" l="0"/>
                                      </p:by>
                                    </p:animClr>
                                    <p:animClr clrSpc="hsl" dir="cw">
                                      <p:cBhvr>
                                        <p:cTn id="10" dur="500" fill="hold"/>
                                        <p:tgtEl>
                                          <p:spTgt spid="61"/>
                                        </p:tgtEl>
                                        <p:attrNameLst>
                                          <p:attrName>fillcolor</p:attrName>
                                        </p:attrNameLst>
                                      </p:cBhvr>
                                      <p:by>
                                        <p:hsl h="7200000" s="0" l="0"/>
                                      </p:by>
                                    </p:animClr>
                                    <p:animClr clrSpc="hsl" dir="cw">
                                      <p:cBhvr>
                                        <p:cTn id="11" dur="500" fill="hold"/>
                                        <p:tgtEl>
                                          <p:spTgt spid="61"/>
                                        </p:tgtEl>
                                        <p:attrNameLst>
                                          <p:attrName>stroke.color</p:attrName>
                                        </p:attrNameLst>
                                      </p:cBhvr>
                                      <p:by>
                                        <p:hsl h="7200000" s="0" l="0"/>
                                      </p:by>
                                    </p:animClr>
                                    <p:set>
                                      <p:cBhvr>
                                        <p:cTn id="12" dur="500" fill="hold"/>
                                        <p:tgtEl>
                                          <p:spTgt spid="61"/>
                                        </p:tgtEl>
                                        <p:attrNameLst>
                                          <p:attrName>fill.type</p:attrName>
                                        </p:attrNameLst>
                                      </p:cBhvr>
                                      <p:to>
                                        <p:strVal val="solid"/>
                                      </p:to>
                                    </p:set>
                                  </p:childTnLst>
                                </p:cTn>
                              </p:par>
                              <p:par>
                                <p:cTn id="13" presetID="21" presetClass="emph" presetSubtype="0" fill="hold" nodeType="withEffect">
                                  <p:stCondLst>
                                    <p:cond delay="1000"/>
                                  </p:stCondLst>
                                  <p:childTnLst>
                                    <p:animClr clrSpc="hsl" dir="cw">
                                      <p:cBhvr override="childStyle">
                                        <p:cTn id="14" dur="500" fill="hold"/>
                                        <p:tgtEl>
                                          <p:spTgt spid="61"/>
                                        </p:tgtEl>
                                        <p:attrNameLst>
                                          <p:attrName>style.color</p:attrName>
                                        </p:attrNameLst>
                                      </p:cBhvr>
                                      <p:by>
                                        <p:hsl h="7200000" s="0" l="0"/>
                                      </p:by>
                                    </p:animClr>
                                    <p:animClr clrSpc="hsl" dir="cw">
                                      <p:cBhvr>
                                        <p:cTn id="15" dur="500" fill="hold"/>
                                        <p:tgtEl>
                                          <p:spTgt spid="61"/>
                                        </p:tgtEl>
                                        <p:attrNameLst>
                                          <p:attrName>fillcolor</p:attrName>
                                        </p:attrNameLst>
                                      </p:cBhvr>
                                      <p:by>
                                        <p:hsl h="7200000" s="0" l="0"/>
                                      </p:by>
                                    </p:animClr>
                                    <p:animClr clrSpc="hsl" dir="cw">
                                      <p:cBhvr>
                                        <p:cTn id="16" dur="500" fill="hold"/>
                                        <p:tgtEl>
                                          <p:spTgt spid="61"/>
                                        </p:tgtEl>
                                        <p:attrNameLst>
                                          <p:attrName>stroke.color</p:attrName>
                                        </p:attrNameLst>
                                      </p:cBhvr>
                                      <p:by>
                                        <p:hsl h="7200000" s="0" l="0"/>
                                      </p:by>
                                    </p:animClr>
                                    <p:set>
                                      <p:cBhvr>
                                        <p:cTn id="17" dur="500" fill="hold"/>
                                        <p:tgtEl>
                                          <p:spTgt spid="61"/>
                                        </p:tgtEl>
                                        <p:attrNameLst>
                                          <p:attrName>fill.type</p:attrName>
                                        </p:attrNameLst>
                                      </p:cBhvr>
                                      <p:to>
                                        <p:strVal val="solid"/>
                                      </p:to>
                                    </p:set>
                                  </p:childTnLst>
                                </p:cTn>
                              </p:par>
                              <p:par>
                                <p:cTn id="18" presetID="42" presetClass="path" presetSubtype="0" fill="hold" nodeType="withEffect">
                                  <p:stCondLst>
                                    <p:cond delay="2500"/>
                                  </p:stCondLst>
                                  <p:childTnLst>
                                    <p:animMotion origin="layout" path="M 3.88889E-6 4.03655E-6 L 0.88437 0.00069 " pathEditMode="relative" rAng="0" ptsTypes="AA">
                                      <p:cBhvr>
                                        <p:cTn id="19" dur="6500" fill="hold"/>
                                        <p:tgtEl>
                                          <p:spTgt spid="61"/>
                                        </p:tgtEl>
                                        <p:attrNameLst>
                                          <p:attrName>ppt_x</p:attrName>
                                          <p:attrName>ppt_y</p:attrName>
                                        </p:attrNameLst>
                                      </p:cBhvr>
                                      <p:rCtr x="44219" y="23"/>
                                    </p:animMotion>
                                  </p:childTnLst>
                                </p:cTn>
                              </p:par>
                              <p:par>
                                <p:cTn id="20" presetID="10" presetClass="exit" presetSubtype="0" fill="hold" nodeType="withEffect">
                                  <p:stCondLst>
                                    <p:cond delay="8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22" presetClass="entr" presetSubtype="8" fill="hold" grpId="0" nodeType="withEffect">
                                  <p:stCondLst>
                                    <p:cond delay="275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500"/>
                                        <p:tgtEl>
                                          <p:spTgt spid="51"/>
                                        </p:tgtEl>
                                      </p:cBhvr>
                                    </p:animEffect>
                                  </p:childTnLst>
                                </p:cTn>
                              </p:par>
                              <p:par>
                                <p:cTn id="26" presetID="22" presetClass="entr" presetSubtype="2" fill="hold" grpId="0" nodeType="withEffect">
                                  <p:stCondLst>
                                    <p:cond delay="2750"/>
                                  </p:stCondLst>
                                  <p:childTnLst>
                                    <p:set>
                                      <p:cBhvr>
                                        <p:cTn id="27" dur="1" fill="hold">
                                          <p:stCondLst>
                                            <p:cond delay="0"/>
                                          </p:stCondLst>
                                        </p:cTn>
                                        <p:tgtEl>
                                          <p:spTgt spid="50"/>
                                        </p:tgtEl>
                                        <p:attrNameLst>
                                          <p:attrName>style.visibility</p:attrName>
                                        </p:attrNameLst>
                                      </p:cBhvr>
                                      <p:to>
                                        <p:strVal val="visible"/>
                                      </p:to>
                                    </p:set>
                                    <p:animEffect transition="in" filter="wipe(right)">
                                      <p:cBhvr>
                                        <p:cTn id="28" dur="500"/>
                                        <p:tgtEl>
                                          <p:spTgt spid="50"/>
                                        </p:tgtEl>
                                      </p:cBhvr>
                                    </p:animEffect>
                                  </p:childTnLst>
                                </p:cTn>
                              </p:par>
                              <p:par>
                                <p:cTn id="29" presetID="42" presetClass="entr" presetSubtype="0" fill="hold" nodeType="withEffect">
                                  <p:stCondLst>
                                    <p:cond delay="325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anim calcmode="lin" valueType="num">
                                      <p:cBhvr>
                                        <p:cTn id="32" dur="500" fill="hold"/>
                                        <p:tgtEl>
                                          <p:spTgt spid="38"/>
                                        </p:tgtEl>
                                        <p:attrNameLst>
                                          <p:attrName>ppt_x</p:attrName>
                                        </p:attrNameLst>
                                      </p:cBhvr>
                                      <p:tavLst>
                                        <p:tav tm="0">
                                          <p:val>
                                            <p:strVal val="#ppt_x"/>
                                          </p:val>
                                        </p:tav>
                                        <p:tav tm="100000">
                                          <p:val>
                                            <p:strVal val="#ppt_x"/>
                                          </p:val>
                                        </p:tav>
                                      </p:tavLst>
                                    </p:anim>
                                    <p:anim calcmode="lin" valueType="num">
                                      <p:cBhvr>
                                        <p:cTn id="33" dur="500" fill="hold"/>
                                        <p:tgtEl>
                                          <p:spTgt spid="38"/>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325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10" presetClass="exit" presetSubtype="0" fill="hold" grpId="1" nodeType="withEffect">
                                  <p:stCondLst>
                                    <p:cond delay="3750"/>
                                  </p:stCondLst>
                                  <p:childTnLst>
                                    <p:animEffect transition="out" filter="fade">
                                      <p:cBhvr>
                                        <p:cTn id="38" dur="500"/>
                                        <p:tgtEl>
                                          <p:spTgt spid="51"/>
                                        </p:tgtEl>
                                      </p:cBhvr>
                                    </p:animEffect>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grpId="1" nodeType="withEffect">
                                  <p:stCondLst>
                                    <p:cond delay="3750"/>
                                  </p:stCondLst>
                                  <p:childTnLst>
                                    <p:animEffect transition="out" filter="fade">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par>
                                <p:cTn id="43" presetID="22" presetClass="entr" presetSubtype="8" fill="hold" grpId="0" nodeType="withEffect">
                                  <p:stCondLst>
                                    <p:cond delay="425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par>
                                <p:cTn id="46" presetID="22" presetClass="entr" presetSubtype="2" fill="hold" grpId="0" nodeType="withEffect">
                                  <p:stCondLst>
                                    <p:cond delay="4250"/>
                                  </p:stCondLst>
                                  <p:childTnLst>
                                    <p:set>
                                      <p:cBhvr>
                                        <p:cTn id="47" dur="1" fill="hold">
                                          <p:stCondLst>
                                            <p:cond delay="0"/>
                                          </p:stCondLst>
                                        </p:cTn>
                                        <p:tgtEl>
                                          <p:spTgt spid="53"/>
                                        </p:tgtEl>
                                        <p:attrNameLst>
                                          <p:attrName>style.visibility</p:attrName>
                                        </p:attrNameLst>
                                      </p:cBhvr>
                                      <p:to>
                                        <p:strVal val="visible"/>
                                      </p:to>
                                    </p:set>
                                    <p:animEffect transition="in" filter="wipe(right)">
                                      <p:cBhvr>
                                        <p:cTn id="48" dur="500"/>
                                        <p:tgtEl>
                                          <p:spTgt spid="53"/>
                                        </p:tgtEl>
                                      </p:cBhvr>
                                    </p:animEffect>
                                  </p:childTnLst>
                                </p:cTn>
                              </p:par>
                              <p:par>
                                <p:cTn id="49" presetID="42" presetClass="entr" presetSubtype="0" fill="hold" nodeType="withEffect">
                                  <p:stCondLst>
                                    <p:cond delay="475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anim calcmode="lin" valueType="num">
                                      <p:cBhvr>
                                        <p:cTn id="52" dur="500" fill="hold"/>
                                        <p:tgtEl>
                                          <p:spTgt spid="41"/>
                                        </p:tgtEl>
                                        <p:attrNameLst>
                                          <p:attrName>ppt_x</p:attrName>
                                        </p:attrNameLst>
                                      </p:cBhvr>
                                      <p:tavLst>
                                        <p:tav tm="0">
                                          <p:val>
                                            <p:strVal val="#ppt_x"/>
                                          </p:val>
                                        </p:tav>
                                        <p:tav tm="100000">
                                          <p:val>
                                            <p:strVal val="#ppt_x"/>
                                          </p:val>
                                        </p:tav>
                                      </p:tavLst>
                                    </p:anim>
                                    <p:anim calcmode="lin" valueType="num">
                                      <p:cBhvr>
                                        <p:cTn id="53" dur="500" fill="hold"/>
                                        <p:tgtEl>
                                          <p:spTgt spid="41"/>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475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10" presetClass="exit" presetSubtype="0" fill="hold" grpId="1" nodeType="withEffect">
                                  <p:stCondLst>
                                    <p:cond delay="5250"/>
                                  </p:stCondLst>
                                  <p:childTnLst>
                                    <p:animEffect transition="out" filter="fade">
                                      <p:cBhvr>
                                        <p:cTn id="58" dur="500"/>
                                        <p:tgtEl>
                                          <p:spTgt spid="52"/>
                                        </p:tgtEl>
                                      </p:cBhvr>
                                    </p:animEffect>
                                    <p:set>
                                      <p:cBhvr>
                                        <p:cTn id="59" dur="1" fill="hold">
                                          <p:stCondLst>
                                            <p:cond delay="499"/>
                                          </p:stCondLst>
                                        </p:cTn>
                                        <p:tgtEl>
                                          <p:spTgt spid="52"/>
                                        </p:tgtEl>
                                        <p:attrNameLst>
                                          <p:attrName>style.visibility</p:attrName>
                                        </p:attrNameLst>
                                      </p:cBhvr>
                                      <p:to>
                                        <p:strVal val="hidden"/>
                                      </p:to>
                                    </p:set>
                                  </p:childTnLst>
                                </p:cTn>
                              </p:par>
                              <p:par>
                                <p:cTn id="60" presetID="10" presetClass="exit" presetSubtype="0" fill="hold" grpId="1" nodeType="withEffect">
                                  <p:stCondLst>
                                    <p:cond delay="5250"/>
                                  </p:stCondLst>
                                  <p:childTnLst>
                                    <p:animEffect transition="out" filter="fade">
                                      <p:cBhvr>
                                        <p:cTn id="61" dur="500"/>
                                        <p:tgtEl>
                                          <p:spTgt spid="53"/>
                                        </p:tgtEl>
                                      </p:cBhvr>
                                    </p:animEffect>
                                    <p:set>
                                      <p:cBhvr>
                                        <p:cTn id="62" dur="1" fill="hold">
                                          <p:stCondLst>
                                            <p:cond delay="499"/>
                                          </p:stCondLst>
                                        </p:cTn>
                                        <p:tgtEl>
                                          <p:spTgt spid="53"/>
                                        </p:tgtEl>
                                        <p:attrNameLst>
                                          <p:attrName>style.visibility</p:attrName>
                                        </p:attrNameLst>
                                      </p:cBhvr>
                                      <p:to>
                                        <p:strVal val="hidden"/>
                                      </p:to>
                                    </p:set>
                                  </p:childTnLst>
                                </p:cTn>
                              </p:par>
                              <p:par>
                                <p:cTn id="63" presetID="22" presetClass="entr" presetSubtype="2" fill="hold" grpId="0" nodeType="withEffect">
                                  <p:stCondLst>
                                    <p:cond delay="5750"/>
                                  </p:stCondLst>
                                  <p:childTnLst>
                                    <p:set>
                                      <p:cBhvr>
                                        <p:cTn id="64" dur="1" fill="hold">
                                          <p:stCondLst>
                                            <p:cond delay="0"/>
                                          </p:stCondLst>
                                        </p:cTn>
                                        <p:tgtEl>
                                          <p:spTgt spid="55"/>
                                        </p:tgtEl>
                                        <p:attrNameLst>
                                          <p:attrName>style.visibility</p:attrName>
                                        </p:attrNameLst>
                                      </p:cBhvr>
                                      <p:to>
                                        <p:strVal val="visible"/>
                                      </p:to>
                                    </p:set>
                                    <p:animEffect transition="in" filter="wipe(right)">
                                      <p:cBhvr>
                                        <p:cTn id="65" dur="500"/>
                                        <p:tgtEl>
                                          <p:spTgt spid="55"/>
                                        </p:tgtEl>
                                      </p:cBhvr>
                                    </p:animEffect>
                                  </p:childTnLst>
                                </p:cTn>
                              </p:par>
                              <p:par>
                                <p:cTn id="66" presetID="22" presetClass="entr" presetSubtype="8" fill="hold" grpId="0" nodeType="withEffect">
                                  <p:stCondLst>
                                    <p:cond delay="5750"/>
                                  </p:stCondLst>
                                  <p:childTnLst>
                                    <p:set>
                                      <p:cBhvr>
                                        <p:cTn id="67" dur="1" fill="hold">
                                          <p:stCondLst>
                                            <p:cond delay="0"/>
                                          </p:stCondLst>
                                        </p:cTn>
                                        <p:tgtEl>
                                          <p:spTgt spid="54"/>
                                        </p:tgtEl>
                                        <p:attrNameLst>
                                          <p:attrName>style.visibility</p:attrName>
                                        </p:attrNameLst>
                                      </p:cBhvr>
                                      <p:to>
                                        <p:strVal val="visible"/>
                                      </p:to>
                                    </p:set>
                                    <p:animEffect transition="in" filter="wipe(left)">
                                      <p:cBhvr>
                                        <p:cTn id="68" dur="500"/>
                                        <p:tgtEl>
                                          <p:spTgt spid="54"/>
                                        </p:tgtEl>
                                      </p:cBhvr>
                                    </p:animEffect>
                                  </p:childTnLst>
                                </p:cTn>
                              </p:par>
                              <p:par>
                                <p:cTn id="69" presetID="42" presetClass="entr" presetSubtype="0" fill="hold" nodeType="withEffect">
                                  <p:stCondLst>
                                    <p:cond delay="625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anim calcmode="lin" valueType="num">
                                      <p:cBhvr>
                                        <p:cTn id="72" dur="500" fill="hold"/>
                                        <p:tgtEl>
                                          <p:spTgt spid="44"/>
                                        </p:tgtEl>
                                        <p:attrNameLst>
                                          <p:attrName>ppt_x</p:attrName>
                                        </p:attrNameLst>
                                      </p:cBhvr>
                                      <p:tavLst>
                                        <p:tav tm="0">
                                          <p:val>
                                            <p:strVal val="#ppt_x"/>
                                          </p:val>
                                        </p:tav>
                                        <p:tav tm="100000">
                                          <p:val>
                                            <p:strVal val="#ppt_x"/>
                                          </p:val>
                                        </p:tav>
                                      </p:tavLst>
                                    </p:anim>
                                    <p:anim calcmode="lin" valueType="num">
                                      <p:cBhvr>
                                        <p:cTn id="73" dur="500" fill="hold"/>
                                        <p:tgtEl>
                                          <p:spTgt spid="44"/>
                                        </p:tgtEl>
                                        <p:attrNameLst>
                                          <p:attrName>ppt_y</p:attrName>
                                        </p:attrNameLst>
                                      </p:cBhvr>
                                      <p:tavLst>
                                        <p:tav tm="0">
                                          <p:val>
                                            <p:strVal val="#ppt_y+.1"/>
                                          </p:val>
                                        </p:tav>
                                        <p:tav tm="100000">
                                          <p:val>
                                            <p:strVal val="#ppt_y"/>
                                          </p:val>
                                        </p:tav>
                                      </p:tavLst>
                                    </p:anim>
                                  </p:childTnLst>
                                </p:cTn>
                              </p:par>
                              <p:par>
                                <p:cTn id="74" presetID="10" presetClass="entr" presetSubtype="0" fill="hold" grpId="0" nodeType="withEffect">
                                  <p:stCondLst>
                                    <p:cond delay="625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xit" presetSubtype="0" fill="hold" grpId="1" nodeType="withEffect">
                                  <p:stCondLst>
                                    <p:cond delay="6750"/>
                                  </p:stCondLst>
                                  <p:childTnLst>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cTn>
                              </p:par>
                              <p:par>
                                <p:cTn id="80" presetID="10" presetClass="exit" presetSubtype="0" fill="hold" grpId="1" nodeType="withEffect">
                                  <p:stCondLst>
                                    <p:cond delay="6750"/>
                                  </p:stCondLst>
                                  <p:childTnLst>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7" grpId="0"/>
      <p:bldP spid="58" grpId="0"/>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365760" y="685800"/>
                <a:ext cx="6583680" cy="2989899"/>
              </a:xfrm>
            </p:spPr>
            <p:txBody>
              <a:bodyPr/>
              <a:lstStyle/>
              <a:p>
                <a:pPr marL="274320" lvl="1" indent="-274320"/>
                <a:r>
                  <a:rPr lang="en-US" sz="1400" dirty="0"/>
                  <a:t>Generate motion flow fields for each pair of </a:t>
                </a:r>
                <a:r>
                  <a:rPr lang="en-US" sz="1400" dirty="0" smtClean="0"/>
                  <a:t>I-frames</a:t>
                </a:r>
              </a:p>
              <a:p>
                <a:r>
                  <a:rPr lang="en-US" sz="1400" dirty="0" smtClean="0"/>
                  <a:t>For </a:t>
                </a:r>
                <a:r>
                  <a:rPr lang="en-US" sz="1400" dirty="0"/>
                  <a:t>each pixel in B-frame </a:t>
                </a:r>
                <a:r>
                  <a:rPr lang="en-US" sz="1400" i="1" dirty="0">
                    <a:latin typeface="Cambria Math" pitchFamily="18" charset="0"/>
                    <a:ea typeface="Cambria Math" pitchFamily="18" charset="0"/>
                  </a:rPr>
                  <a:t>t </a:t>
                </a:r>
                <a:r>
                  <a:rPr lang="en-US" sz="1400" dirty="0">
                    <a:latin typeface="Cambria Math" pitchFamily="18" charset="0"/>
                    <a:ea typeface="Cambria Math" pitchFamily="18" charset="0"/>
                  </a:rPr>
                  <a:t>+</a:t>
                </a:r>
                <a:r>
                  <a:rPr lang="el-GR" altLang="zh-CN" sz="1400" i="1" dirty="0">
                    <a:latin typeface="Cambria Math" pitchFamily="18" charset="0"/>
                    <a:ea typeface="Cambria Math" pitchFamily="18" charset="0"/>
                    <a:cs typeface="Times New Roman" pitchFamily="18" charset="0"/>
                  </a:rPr>
                  <a:t>α</a:t>
                </a:r>
                <a:endParaRPr lang="en-US" sz="1400" dirty="0">
                  <a:latin typeface="Cambria Math" pitchFamily="18" charset="0"/>
                  <a:ea typeface="Cambria Math" pitchFamily="18" charset="0"/>
                </a:endParaRPr>
              </a:p>
              <a:p>
                <a:pPr marL="556895" lvl="2" indent="-274320"/>
                <a:r>
                  <a:rPr lang="en-US" sz="1100" dirty="0" smtClean="0"/>
                  <a:t>Search </a:t>
                </a:r>
                <a:r>
                  <a:rPr lang="en-US" sz="1100" dirty="0"/>
                  <a:t>in forward flow field </a:t>
                </a:r>
                <a14:m>
                  <m:oMath xmlns:m="http://schemas.openxmlformats.org/officeDocument/2006/math">
                    <m:sSubSup>
                      <m:sSubSupPr>
                        <m:ctrlPr>
                          <a:rPr lang="en-US" sz="1100" i="1">
                            <a:latin typeface="Cambria Math"/>
                          </a:rPr>
                        </m:ctrlPr>
                      </m:sSubSupPr>
                      <m:e>
                        <m:r>
                          <a:rPr lang="en-US" sz="1100">
                            <a:latin typeface="Cambria Math"/>
                          </a:rPr>
                          <m:t>𝑉</m:t>
                        </m:r>
                      </m:e>
                      <m:sub>
                        <m:r>
                          <a:rPr lang="en-US" sz="1100">
                            <a:latin typeface="Cambria Math"/>
                          </a:rPr>
                          <m:t>𝑡</m:t>
                        </m:r>
                      </m:sub>
                      <m:sup>
                        <m:r>
                          <a:rPr lang="en-US" sz="1100">
                            <a:latin typeface="Cambria Math"/>
                          </a:rPr>
                          <m:t>𝑓</m:t>
                        </m:r>
                      </m:sup>
                    </m:sSubSup>
                  </m:oMath>
                </a14:m>
                <a:r>
                  <a:rPr lang="en-US" sz="1100" dirty="0"/>
                  <a:t> to </a:t>
                </a:r>
                <a:r>
                  <a:rPr lang="en-US" sz="1100" dirty="0" err="1"/>
                  <a:t>reproject</a:t>
                </a:r>
                <a:r>
                  <a:rPr lang="en-US" sz="1100" dirty="0"/>
                  <a:t> to I-frame </a:t>
                </a:r>
                <a:r>
                  <a:rPr lang="en-US" sz="1100" i="1" dirty="0">
                    <a:latin typeface="Cambria Math" pitchFamily="18" charset="0"/>
                    <a:ea typeface="Cambria Math" pitchFamily="18" charset="0"/>
                  </a:rPr>
                  <a:t>t</a:t>
                </a:r>
              </a:p>
              <a:p>
                <a:pPr marL="556895" lvl="2" indent="-274320"/>
                <a:r>
                  <a:rPr lang="en-US" sz="1100" dirty="0"/>
                  <a:t>Search in backward flow field </a:t>
                </a:r>
                <a14:m>
                  <m:oMath xmlns:m="http://schemas.openxmlformats.org/officeDocument/2006/math">
                    <m:sSubSup>
                      <m:sSubSupPr>
                        <m:ctrlPr>
                          <a:rPr lang="en-US" sz="1100" i="1">
                            <a:latin typeface="Cambria Math"/>
                          </a:rPr>
                        </m:ctrlPr>
                      </m:sSubSupPr>
                      <m:e>
                        <m:r>
                          <a:rPr lang="en-US" sz="1100">
                            <a:latin typeface="Cambria Math"/>
                          </a:rPr>
                          <m:t>𝑉</m:t>
                        </m:r>
                      </m:e>
                      <m:sub>
                        <m:r>
                          <a:rPr lang="en-US" sz="1100">
                            <a:latin typeface="Cambria Math"/>
                          </a:rPr>
                          <m:t>𝑡</m:t>
                        </m:r>
                        <m:r>
                          <a:rPr lang="en-US" sz="1100">
                            <a:latin typeface="Cambria Math"/>
                          </a:rPr>
                          <m:t>+1</m:t>
                        </m:r>
                      </m:sub>
                      <m:sup>
                        <m:r>
                          <a:rPr lang="en-US" sz="1100">
                            <a:latin typeface="Cambria Math"/>
                          </a:rPr>
                          <m:t>𝑏</m:t>
                        </m:r>
                      </m:sup>
                    </m:sSubSup>
                  </m:oMath>
                </a14:m>
                <a:r>
                  <a:rPr lang="en-US" sz="1100" dirty="0"/>
                  <a:t> to </a:t>
                </a:r>
                <a:r>
                  <a:rPr lang="en-US" sz="1100" dirty="0" err="1"/>
                  <a:t>reproject</a:t>
                </a:r>
                <a:r>
                  <a:rPr lang="en-US" sz="1100" dirty="0"/>
                  <a:t> to I-frame </a:t>
                </a:r>
                <a:r>
                  <a:rPr lang="en-US" sz="1100" i="1" dirty="0">
                    <a:latin typeface="Cambria Math" pitchFamily="18" charset="0"/>
                    <a:ea typeface="Cambria Math" pitchFamily="18" charset="0"/>
                  </a:rPr>
                  <a:t>t </a:t>
                </a:r>
                <a:r>
                  <a:rPr lang="en-US" sz="1100" dirty="0">
                    <a:latin typeface="Cambria Math" pitchFamily="18" charset="0"/>
                    <a:ea typeface="Cambria Math" pitchFamily="18" charset="0"/>
                  </a:rPr>
                  <a:t>+</a:t>
                </a:r>
                <a:r>
                  <a:rPr lang="en-US" sz="1100" dirty="0" smtClean="0">
                    <a:latin typeface="Cambria Math" pitchFamily="18" charset="0"/>
                    <a:ea typeface="Cambria Math" pitchFamily="18" charset="0"/>
                  </a:rPr>
                  <a:t>1</a:t>
                </a:r>
              </a:p>
              <a:p>
                <a:pPr marL="556895" lvl="2" indent="-274320"/>
                <a:r>
                  <a:rPr lang="en-US" sz="1100" dirty="0"/>
                  <a:t>Load and blend colors from frame </a:t>
                </a:r>
                <a:r>
                  <a:rPr lang="en-US" sz="1100" i="1" dirty="0">
                    <a:latin typeface="Cambria Math" pitchFamily="18" charset="0"/>
                    <a:ea typeface="Cambria Math" pitchFamily="18" charset="0"/>
                  </a:rPr>
                  <a:t>t</a:t>
                </a:r>
                <a:r>
                  <a:rPr lang="en-US" sz="1100" dirty="0"/>
                  <a:t> and </a:t>
                </a:r>
                <a:r>
                  <a:rPr lang="en-US" sz="1100" i="1" dirty="0">
                    <a:latin typeface="Cambria Math" pitchFamily="18" charset="0"/>
                    <a:ea typeface="Cambria Math" pitchFamily="18" charset="0"/>
                  </a:rPr>
                  <a:t>t </a:t>
                </a:r>
                <a:r>
                  <a:rPr lang="en-US" sz="1100" dirty="0">
                    <a:latin typeface="Cambria Math" pitchFamily="18" charset="0"/>
                    <a:ea typeface="Cambria Math" pitchFamily="18" charset="0"/>
                  </a:rPr>
                  <a:t>+</a:t>
                </a:r>
                <a:r>
                  <a:rPr lang="en-US" sz="1100" dirty="0" smtClean="0">
                    <a:latin typeface="Cambria Math" pitchFamily="18" charset="0"/>
                    <a:ea typeface="Cambria Math" pitchFamily="18" charset="0"/>
                  </a:rPr>
                  <a:t>1</a:t>
                </a:r>
                <a:endParaRPr lang="en-US" sz="1100" dirty="0">
                  <a:latin typeface="Cambria Math" pitchFamily="18" charset="0"/>
                  <a:ea typeface="Cambria Math" pitchFamily="18" charset="0"/>
                </a:endParaRPr>
              </a:p>
              <a:p>
                <a:pPr marL="274320" lvl="1" indent="-274320"/>
                <a:endParaRPr lang="en-US" sz="13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365760" y="685800"/>
                <a:ext cx="6583680" cy="2989899"/>
              </a:xfrm>
              <a:blipFill rotWithShape="1">
                <a:blip r:embed="rId3"/>
                <a:stretch>
                  <a:fillRect l="-648" t="-1020"/>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25</a:t>
            </a:fld>
            <a:endParaRPr lang="en-US"/>
          </a:p>
        </p:txBody>
      </p:sp>
      <p:sp>
        <p:nvSpPr>
          <p:cNvPr id="5" name="Title 4"/>
          <p:cNvSpPr>
            <a:spLocks noGrp="1"/>
          </p:cNvSpPr>
          <p:nvPr>
            <p:ph type="title"/>
          </p:nvPr>
        </p:nvSpPr>
        <p:spPr/>
        <p:txBody>
          <a:bodyPr/>
          <a:lstStyle/>
          <a:p>
            <a:r>
              <a:rPr lang="en-US" dirty="0" smtClean="0"/>
              <a:t>Bidirectional </a:t>
            </a:r>
            <a:r>
              <a:rPr lang="en-US" dirty="0" err="1" smtClean="0"/>
              <a:t>reprojection</a:t>
            </a:r>
            <a:endParaRPr lang="en-US" dirty="0"/>
          </a:p>
        </p:txBody>
      </p:sp>
      <p:sp>
        <p:nvSpPr>
          <p:cNvPr id="6" name="Rectangle 5"/>
          <p:cNvSpPr/>
          <p:nvPr/>
        </p:nvSpPr>
        <p:spPr>
          <a:xfrm>
            <a:off x="917346" y="1948502"/>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7" name="Rectangle 6"/>
          <p:cNvSpPr/>
          <p:nvPr/>
        </p:nvSpPr>
        <p:spPr>
          <a:xfrm>
            <a:off x="3143934" y="1948502"/>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8" name="Rectangle 7"/>
          <p:cNvSpPr/>
          <p:nvPr/>
        </p:nvSpPr>
        <p:spPr>
          <a:xfrm>
            <a:off x="5356942" y="1948502"/>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9" name="Isosceles Triangle 8"/>
          <p:cNvSpPr/>
          <p:nvPr/>
        </p:nvSpPr>
        <p:spPr>
          <a:xfrm rot="1756235">
            <a:off x="1131050" y="2027451"/>
            <a:ext cx="884736" cy="765297"/>
          </a:xfrm>
          <a:prstGeom prst="triangle">
            <a:avLst/>
          </a:prstGeom>
          <a:blipFill>
            <a:blip r:embed="rId4"/>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0" name="Isosceles Triangle 9"/>
          <p:cNvSpPr/>
          <p:nvPr/>
        </p:nvSpPr>
        <p:spPr>
          <a:xfrm rot="6369278">
            <a:off x="1098322" y="2141462"/>
            <a:ext cx="884736" cy="765297"/>
          </a:xfrm>
          <a:prstGeom prst="triangle">
            <a:avLst/>
          </a:prstGeom>
          <a:blipFill>
            <a:blip r:embed="rId5"/>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1" name="Isosceles Triangle 10"/>
          <p:cNvSpPr/>
          <p:nvPr/>
        </p:nvSpPr>
        <p:spPr>
          <a:xfrm rot="1756235">
            <a:off x="5753001" y="2172270"/>
            <a:ext cx="884736" cy="765297"/>
          </a:xfrm>
          <a:prstGeom prst="triangle">
            <a:avLst/>
          </a:prstGeom>
          <a:blipFill>
            <a:blip r:embed="rId4"/>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2" name="Isosceles Triangle 11"/>
          <p:cNvSpPr/>
          <p:nvPr/>
        </p:nvSpPr>
        <p:spPr>
          <a:xfrm rot="4561441">
            <a:off x="5802889" y="2334250"/>
            <a:ext cx="884736" cy="765297"/>
          </a:xfrm>
          <a:prstGeom prst="triangle">
            <a:avLst/>
          </a:prstGeom>
          <a:blipFill>
            <a:blip r:embed="rId5"/>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3" name="Isosceles Triangle 12"/>
          <p:cNvSpPr/>
          <p:nvPr/>
        </p:nvSpPr>
        <p:spPr>
          <a:xfrm rot="1756235">
            <a:off x="3451510" y="2094096"/>
            <a:ext cx="884736" cy="765297"/>
          </a:xfrm>
          <a:prstGeom prst="triangle">
            <a:avLst/>
          </a:prstGeom>
          <a:blipFill>
            <a:blip r:embed="rId4"/>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4" name="Isosceles Triangle 13"/>
          <p:cNvSpPr/>
          <p:nvPr/>
        </p:nvSpPr>
        <p:spPr>
          <a:xfrm rot="5400000">
            <a:off x="3439518" y="2260473"/>
            <a:ext cx="884736" cy="765297"/>
          </a:xfrm>
          <a:prstGeom prst="triangle">
            <a:avLst/>
          </a:prstGeom>
          <a:blipFill>
            <a:blip r:embed="rId5"/>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5" name="TextBox 14"/>
          <p:cNvSpPr txBox="1"/>
          <p:nvPr/>
        </p:nvSpPr>
        <p:spPr>
          <a:xfrm>
            <a:off x="2505472" y="2195160"/>
            <a:ext cx="411908" cy="418576"/>
          </a:xfrm>
          <a:prstGeom prst="rect">
            <a:avLst/>
          </a:prstGeom>
          <a:noFill/>
        </p:spPr>
        <p:txBody>
          <a:bodyPr wrap="none" lIns="73152" tIns="36576" rIns="73152" bIns="36576" rtlCol="0">
            <a:spAutoFit/>
          </a:bodyPr>
          <a:lstStyle/>
          <a:p>
            <a:r>
              <a:rPr lang="en-US" altLang="zh-CN" sz="2200" dirty="0"/>
              <a:t>… </a:t>
            </a:r>
            <a:endParaRPr lang="zh-CN" altLang="en-US" sz="2200" i="1" dirty="0"/>
          </a:p>
        </p:txBody>
      </p:sp>
      <p:sp>
        <p:nvSpPr>
          <p:cNvPr id="16" name="TextBox 15"/>
          <p:cNvSpPr txBox="1"/>
          <p:nvPr/>
        </p:nvSpPr>
        <p:spPr>
          <a:xfrm>
            <a:off x="4766542" y="2195160"/>
            <a:ext cx="388824" cy="418576"/>
          </a:xfrm>
          <a:prstGeom prst="rect">
            <a:avLst/>
          </a:prstGeom>
          <a:noFill/>
        </p:spPr>
        <p:txBody>
          <a:bodyPr wrap="none" lIns="73152" tIns="36576" rIns="73152" bIns="36576" rtlCol="0">
            <a:spAutoFit/>
          </a:bodyPr>
          <a:lstStyle/>
          <a:p>
            <a:r>
              <a:rPr lang="en-US" altLang="zh-CN" sz="2200" dirty="0"/>
              <a:t>…</a:t>
            </a:r>
            <a:r>
              <a:rPr lang="en-US" altLang="zh-CN" dirty="0" smtClean="0"/>
              <a:t> </a:t>
            </a:r>
            <a:endParaRPr lang="zh-CN" altLang="en-US" i="1" dirty="0"/>
          </a:p>
        </p:txBody>
      </p:sp>
      <p:grpSp>
        <p:nvGrpSpPr>
          <p:cNvPr id="17" name="Group 16"/>
          <p:cNvGrpSpPr/>
          <p:nvPr/>
        </p:nvGrpSpPr>
        <p:grpSpPr>
          <a:xfrm>
            <a:off x="1698983" y="2763093"/>
            <a:ext cx="1497766" cy="1123107"/>
            <a:chOff x="1581974" y="5435060"/>
            <a:chExt cx="1872208" cy="1403884"/>
          </a:xfrm>
        </p:grpSpPr>
        <p:sp>
          <p:nvSpPr>
            <p:cNvPr id="18" name="Rectangle 17"/>
            <p:cNvSpPr/>
            <p:nvPr/>
          </p:nvSpPr>
          <p:spPr>
            <a:xfrm>
              <a:off x="2041556" y="5435060"/>
              <a:ext cx="1018276" cy="1018276"/>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19" name="Isosceles Triangle 18"/>
            <p:cNvSpPr/>
            <p:nvPr/>
          </p:nvSpPr>
          <p:spPr>
            <a:xfrm rot="1756235">
              <a:off x="2201835" y="5494272"/>
              <a:ext cx="663552" cy="573972"/>
            </a:xfrm>
            <a:prstGeom prst="triangle">
              <a:avLst/>
            </a:prstGeom>
            <a:solidFill>
              <a:srgbClr val="FF66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0" name="Isosceles Triangle 19"/>
            <p:cNvSpPr/>
            <p:nvPr/>
          </p:nvSpPr>
          <p:spPr>
            <a:xfrm rot="6369278">
              <a:off x="2177289" y="5579779"/>
              <a:ext cx="663552" cy="573973"/>
            </a:xfrm>
            <a:prstGeom prst="triangle">
              <a:avLst/>
            </a:prstGeom>
            <a:gradFill flip="none" rotWithShape="1">
              <a:gsLst>
                <a:gs pos="0">
                  <a:srgbClr val="FF66CC"/>
                </a:gs>
                <a:gs pos="50000">
                  <a:schemeClr val="accent1">
                    <a:tint val="44500"/>
                    <a:satMod val="160000"/>
                  </a:schemeClr>
                </a:gs>
                <a:gs pos="100000">
                  <a:srgbClr val="92D050"/>
                </a:gs>
              </a:gsLst>
              <a:lin ang="108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mc:AlternateContent xmlns:mc="http://schemas.openxmlformats.org/markup-compatibility/2006" xmlns:a14="http://schemas.microsoft.com/office/drawing/2010/main">
          <mc:Choice Requires="a14">
            <p:sp>
              <p:nvSpPr>
                <p:cNvPr id="21" name="TextBox 20"/>
                <p:cNvSpPr txBox="1"/>
                <p:nvPr/>
              </p:nvSpPr>
              <p:spPr>
                <a:xfrm>
                  <a:off x="1581974" y="6444044"/>
                  <a:ext cx="1872208" cy="394900"/>
                </a:xfrm>
                <a:prstGeom prst="rect">
                  <a:avLst/>
                </a:prstGeom>
                <a:noFill/>
              </p:spPr>
              <p:txBody>
                <a:bodyPr wrap="square" lIns="0" rIns="0" rtlCol="0">
                  <a:spAutoFit/>
                </a:bodyPr>
                <a:lstStyle/>
                <a:p>
                  <a:pPr algn="ctr"/>
                  <a:r>
                    <a:rPr lang="en-US" altLang="zh-CN" sz="1200" dirty="0" smtClean="0"/>
                    <a:t>(forward flow</a:t>
                  </a:r>
                  <a:r>
                    <a:rPr lang="en-US" sz="1200" dirty="0"/>
                    <a:t> </a:t>
                  </a:r>
                  <a14:m>
                    <m:oMath xmlns:m="http://schemas.openxmlformats.org/officeDocument/2006/math">
                      <m:sSubSup>
                        <m:sSubSupPr>
                          <m:ctrlPr>
                            <a:rPr lang="en-US" sz="1200" i="1">
                              <a:latin typeface="Cambria Math"/>
                            </a:rPr>
                          </m:ctrlPr>
                        </m:sSubSupPr>
                        <m:e>
                          <m:r>
                            <a:rPr lang="en-US" sz="1200" i="1">
                              <a:latin typeface="Cambria Math"/>
                            </a:rPr>
                            <m:t>𝑉</m:t>
                          </m:r>
                        </m:e>
                        <m:sub>
                          <m:r>
                            <a:rPr lang="en-US" sz="1200" i="1">
                              <a:latin typeface="Cambria Math"/>
                            </a:rPr>
                            <m:t>𝑡</m:t>
                          </m:r>
                        </m:sub>
                        <m:sup>
                          <m:r>
                            <a:rPr lang="en-US" sz="1200" i="1">
                              <a:latin typeface="Cambria Math"/>
                            </a:rPr>
                            <m:t>𝑓</m:t>
                          </m:r>
                        </m:sup>
                      </m:sSubSup>
                    </m:oMath>
                  </a14:m>
                  <a:r>
                    <a:rPr lang="en-US" altLang="zh-CN" sz="1200" dirty="0" smtClean="0"/>
                    <a:t>)</a:t>
                  </a:r>
                  <a:endParaRPr lang="zh-CN" altLang="en-US" sz="1200" dirty="0"/>
                </a:p>
              </p:txBody>
            </p:sp>
          </mc:Choice>
          <mc:Fallback xmlns="">
            <p:sp>
              <p:nvSpPr>
                <p:cNvPr id="77" name="TextBox 76"/>
                <p:cNvSpPr txBox="1">
                  <a:spLocks noRot="1" noChangeAspect="1" noMove="1" noResize="1" noEditPoints="1" noAdjustHandles="1" noChangeArrowheads="1" noChangeShapeType="1" noTextEdit="1"/>
                </p:cNvSpPr>
                <p:nvPr/>
              </p:nvSpPr>
              <p:spPr>
                <a:xfrm>
                  <a:off x="1581974" y="6444044"/>
                  <a:ext cx="1872208" cy="427809"/>
                </a:xfrm>
                <a:prstGeom prst="rect">
                  <a:avLst/>
                </a:prstGeom>
                <a:blipFill rotWithShape="1">
                  <a:blip r:embed="rId6"/>
                  <a:stretch>
                    <a:fillRect l="-1948" r="-1948" b="-21429"/>
                  </a:stretch>
                </a:blipFill>
              </p:spPr>
              <p:txBody>
                <a:bodyPr/>
                <a:lstStyle/>
                <a:p>
                  <a:r>
                    <a:rPr lang="en-US">
                      <a:noFill/>
                    </a:rPr>
                    <a:t> </a:t>
                  </a:r>
                </a:p>
              </p:txBody>
            </p:sp>
          </mc:Fallback>
        </mc:AlternateContent>
      </p:grpSp>
      <p:grpSp>
        <p:nvGrpSpPr>
          <p:cNvPr id="22" name="Group 21"/>
          <p:cNvGrpSpPr/>
          <p:nvPr/>
        </p:nvGrpSpPr>
        <p:grpSpPr>
          <a:xfrm>
            <a:off x="4361498" y="2763093"/>
            <a:ext cx="1542752" cy="1099571"/>
            <a:chOff x="6003864" y="5435060"/>
            <a:chExt cx="1928440" cy="1374464"/>
          </a:xfrm>
        </p:grpSpPr>
        <p:sp>
          <p:nvSpPr>
            <p:cNvPr id="23" name="Rectangle 22"/>
            <p:cNvSpPr/>
            <p:nvPr/>
          </p:nvSpPr>
          <p:spPr>
            <a:xfrm>
              <a:off x="6465775" y="5435060"/>
              <a:ext cx="1018276" cy="1018276"/>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4" name="Isosceles Triangle 23"/>
            <p:cNvSpPr/>
            <p:nvPr/>
          </p:nvSpPr>
          <p:spPr>
            <a:xfrm rot="1756235">
              <a:off x="6762819" y="5602885"/>
              <a:ext cx="663552" cy="573972"/>
            </a:xfrm>
            <a:prstGeom prst="triangle">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5" name="Isosceles Triangle 24"/>
            <p:cNvSpPr/>
            <p:nvPr/>
          </p:nvSpPr>
          <p:spPr>
            <a:xfrm rot="4561441">
              <a:off x="6800235" y="5724370"/>
              <a:ext cx="663552" cy="573973"/>
            </a:xfrm>
            <a:prstGeom prst="triangle">
              <a:avLst/>
            </a:prstGeom>
            <a:gradFill flip="none" rotWithShape="1">
              <a:gsLst>
                <a:gs pos="0">
                  <a:srgbClr val="FF66CC"/>
                </a:gs>
                <a:gs pos="50000">
                  <a:schemeClr val="accent1">
                    <a:tint val="44500"/>
                    <a:satMod val="160000"/>
                  </a:schemeClr>
                </a:gs>
                <a:gs pos="100000">
                  <a:srgbClr val="92D050"/>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mc:AlternateContent xmlns:mc="http://schemas.openxmlformats.org/markup-compatibility/2006" xmlns:a14="http://schemas.microsoft.com/office/drawing/2010/main">
          <mc:Choice Requires="a14">
            <p:sp>
              <p:nvSpPr>
                <p:cNvPr id="26" name="TextBox 25"/>
                <p:cNvSpPr txBox="1"/>
                <p:nvPr/>
              </p:nvSpPr>
              <p:spPr>
                <a:xfrm>
                  <a:off x="6003864" y="6453336"/>
                  <a:ext cx="1928440" cy="356188"/>
                </a:xfrm>
                <a:prstGeom prst="rect">
                  <a:avLst/>
                </a:prstGeom>
                <a:noFill/>
              </p:spPr>
              <p:txBody>
                <a:bodyPr wrap="square" lIns="0" rIns="0" rtlCol="0">
                  <a:spAutoFit/>
                </a:bodyPr>
                <a:lstStyle/>
                <a:p>
                  <a:pPr algn="ctr"/>
                  <a:r>
                    <a:rPr lang="en-US" altLang="zh-CN" sz="1200" dirty="0" smtClean="0"/>
                    <a:t>(backward flow</a:t>
                  </a:r>
                  <a:r>
                    <a:rPr lang="en-US" sz="1200" dirty="0"/>
                    <a:t> </a:t>
                  </a:r>
                  <a14:m>
                    <m:oMath xmlns:m="http://schemas.openxmlformats.org/officeDocument/2006/math">
                      <m:sSubSup>
                        <m:sSubSupPr>
                          <m:ctrlPr>
                            <a:rPr lang="en-US" sz="1200" i="1">
                              <a:latin typeface="Cambria Math"/>
                            </a:rPr>
                          </m:ctrlPr>
                        </m:sSubSupPr>
                        <m:e>
                          <m:r>
                            <a:rPr lang="en-US" sz="1200" i="1">
                              <a:latin typeface="Cambria Math"/>
                            </a:rPr>
                            <m:t>𝑉</m:t>
                          </m:r>
                        </m:e>
                        <m:sub>
                          <m:r>
                            <a:rPr lang="en-US" sz="1200" i="1">
                              <a:latin typeface="Cambria Math"/>
                            </a:rPr>
                            <m:t>𝑡</m:t>
                          </m:r>
                          <m:r>
                            <a:rPr lang="en-US" sz="1200" b="0" i="1" smtClean="0">
                              <a:latin typeface="Cambria Math"/>
                            </a:rPr>
                            <m:t>+1</m:t>
                          </m:r>
                        </m:sub>
                        <m:sup>
                          <m:r>
                            <a:rPr lang="en-US" sz="1200" i="1">
                              <a:latin typeface="Cambria Math"/>
                            </a:rPr>
                            <m:t>𝑏</m:t>
                          </m:r>
                        </m:sup>
                      </m:sSubSup>
                    </m:oMath>
                  </a14:m>
                  <a:r>
                    <a:rPr lang="en-US" altLang="zh-CN" sz="1200" dirty="0" smtClean="0"/>
                    <a:t>)</a:t>
                  </a:r>
                  <a:endParaRPr lang="zh-CN" altLang="en-US" sz="1200" dirty="0"/>
                </a:p>
              </p:txBody>
            </p:sp>
          </mc:Choice>
          <mc:Fallback xmlns="">
            <p:sp>
              <p:nvSpPr>
                <p:cNvPr id="82" name="TextBox 81"/>
                <p:cNvSpPr txBox="1">
                  <a:spLocks noRot="1" noChangeAspect="1" noMove="1" noResize="1" noEditPoints="1" noAdjustHandles="1" noChangeArrowheads="1" noChangeShapeType="1" noTextEdit="1"/>
                </p:cNvSpPr>
                <p:nvPr/>
              </p:nvSpPr>
              <p:spPr>
                <a:xfrm>
                  <a:off x="6003864" y="6453336"/>
                  <a:ext cx="1928440" cy="378373"/>
                </a:xfrm>
                <a:prstGeom prst="rect">
                  <a:avLst/>
                </a:prstGeom>
                <a:blipFill rotWithShape="1">
                  <a:blip r:embed="rId7"/>
                  <a:stretch>
                    <a:fillRect l="-9148" t="-4839" r="-9148" b="-25806"/>
                  </a:stretch>
                </a:blipFill>
              </p:spPr>
              <p:txBody>
                <a:bodyPr/>
                <a:lstStyle/>
                <a:p>
                  <a:r>
                    <a:rPr lang="en-US">
                      <a:noFill/>
                    </a:rPr>
                    <a:t> </a:t>
                  </a:r>
                </a:p>
              </p:txBody>
            </p:sp>
          </mc:Fallback>
        </mc:AlternateContent>
      </p:grpSp>
      <p:sp>
        <p:nvSpPr>
          <p:cNvPr id="27" name="Freeform 26"/>
          <p:cNvSpPr/>
          <p:nvPr/>
        </p:nvSpPr>
        <p:spPr>
          <a:xfrm>
            <a:off x="2133600" y="3307085"/>
            <a:ext cx="2987040" cy="385804"/>
          </a:xfrm>
          <a:custGeom>
            <a:avLst/>
            <a:gdLst>
              <a:gd name="connsiteX0" fmla="*/ 0 w 3733800"/>
              <a:gd name="connsiteY0" fmla="*/ 0 h 500903"/>
              <a:gd name="connsiteX1" fmla="*/ 2057400 w 3733800"/>
              <a:gd name="connsiteY1" fmla="*/ 495300 h 500903"/>
              <a:gd name="connsiteX2" fmla="*/ 3733800 w 3733800"/>
              <a:gd name="connsiteY2" fmla="*/ 276225 h 500903"/>
              <a:gd name="connsiteX0" fmla="*/ 0 w 3733800"/>
              <a:gd name="connsiteY0" fmla="*/ 0 h 482255"/>
              <a:gd name="connsiteX1" fmla="*/ 1800225 w 3733800"/>
              <a:gd name="connsiteY1" fmla="*/ 476250 h 482255"/>
              <a:gd name="connsiteX2" fmla="*/ 3733800 w 3733800"/>
              <a:gd name="connsiteY2" fmla="*/ 276225 h 482255"/>
            </a:gdLst>
            <a:ahLst/>
            <a:cxnLst>
              <a:cxn ang="0">
                <a:pos x="connsiteX0" y="connsiteY0"/>
              </a:cxn>
              <a:cxn ang="0">
                <a:pos x="connsiteX1" y="connsiteY1"/>
              </a:cxn>
              <a:cxn ang="0">
                <a:pos x="connsiteX2" y="connsiteY2"/>
              </a:cxn>
            </a:cxnLst>
            <a:rect l="l" t="t" r="r" b="b"/>
            <a:pathLst>
              <a:path w="3733800" h="482255">
                <a:moveTo>
                  <a:pt x="0" y="0"/>
                </a:moveTo>
                <a:cubicBezTo>
                  <a:pt x="717550" y="224631"/>
                  <a:pt x="1177925" y="430213"/>
                  <a:pt x="1800225" y="476250"/>
                </a:cubicBezTo>
                <a:cubicBezTo>
                  <a:pt x="2422525" y="522287"/>
                  <a:pt x="3441700" y="288925"/>
                  <a:pt x="3733800" y="276225"/>
                </a:cubicBezTo>
              </a:path>
            </a:pathLst>
          </a:custGeom>
          <a:noFill/>
          <a:ln w="28575">
            <a:solidFill>
              <a:srgbClr val="7030A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8" name="Freeform 27"/>
          <p:cNvSpPr/>
          <p:nvPr/>
        </p:nvSpPr>
        <p:spPr>
          <a:xfrm>
            <a:off x="2346960" y="2453645"/>
            <a:ext cx="1287780" cy="533400"/>
          </a:xfrm>
          <a:custGeom>
            <a:avLst/>
            <a:gdLst>
              <a:gd name="connsiteX0" fmla="*/ 1609725 w 1609725"/>
              <a:gd name="connsiteY0" fmla="*/ 0 h 666750"/>
              <a:gd name="connsiteX1" fmla="*/ 581025 w 1609725"/>
              <a:gd name="connsiteY1" fmla="*/ 142875 h 666750"/>
              <a:gd name="connsiteX2" fmla="*/ 0 w 1609725"/>
              <a:gd name="connsiteY2" fmla="*/ 666750 h 666750"/>
            </a:gdLst>
            <a:ahLst/>
            <a:cxnLst>
              <a:cxn ang="0">
                <a:pos x="connsiteX0" y="connsiteY0"/>
              </a:cxn>
              <a:cxn ang="0">
                <a:pos x="connsiteX1" y="connsiteY1"/>
              </a:cxn>
              <a:cxn ang="0">
                <a:pos x="connsiteX2" y="connsiteY2"/>
              </a:cxn>
            </a:cxnLst>
            <a:rect l="l" t="t" r="r" b="b"/>
            <a:pathLst>
              <a:path w="1609725" h="666750">
                <a:moveTo>
                  <a:pt x="1609725" y="0"/>
                </a:moveTo>
                <a:cubicBezTo>
                  <a:pt x="1229518" y="15875"/>
                  <a:pt x="849312" y="31750"/>
                  <a:pt x="581025" y="142875"/>
                </a:cubicBezTo>
                <a:cubicBezTo>
                  <a:pt x="312738" y="254000"/>
                  <a:pt x="156369" y="460375"/>
                  <a:pt x="0" y="666750"/>
                </a:cubicBezTo>
              </a:path>
            </a:pathLst>
          </a:custGeom>
          <a:noFill/>
          <a:ln w="28575">
            <a:solidFill>
              <a:srgbClr val="7030A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9" name="Freeform 28"/>
          <p:cNvSpPr/>
          <p:nvPr/>
        </p:nvSpPr>
        <p:spPr>
          <a:xfrm>
            <a:off x="1371600" y="2240285"/>
            <a:ext cx="975360" cy="756763"/>
          </a:xfrm>
          <a:custGeom>
            <a:avLst/>
            <a:gdLst>
              <a:gd name="connsiteX0" fmla="*/ 1219200 w 1219200"/>
              <a:gd name="connsiteY0" fmla="*/ 942975 h 945954"/>
              <a:gd name="connsiteX1" fmla="*/ 390525 w 1219200"/>
              <a:gd name="connsiteY1" fmla="*/ 800100 h 945954"/>
              <a:gd name="connsiteX2" fmla="*/ 0 w 1219200"/>
              <a:gd name="connsiteY2" fmla="*/ 0 h 945954"/>
            </a:gdLst>
            <a:ahLst/>
            <a:cxnLst>
              <a:cxn ang="0">
                <a:pos x="connsiteX0" y="connsiteY0"/>
              </a:cxn>
              <a:cxn ang="0">
                <a:pos x="connsiteX1" y="connsiteY1"/>
              </a:cxn>
              <a:cxn ang="0">
                <a:pos x="connsiteX2" y="connsiteY2"/>
              </a:cxn>
            </a:cxnLst>
            <a:rect l="l" t="t" r="r" b="b"/>
            <a:pathLst>
              <a:path w="1219200" h="945954">
                <a:moveTo>
                  <a:pt x="1219200" y="942975"/>
                </a:moveTo>
                <a:cubicBezTo>
                  <a:pt x="906462" y="950119"/>
                  <a:pt x="593725" y="957263"/>
                  <a:pt x="390525" y="800100"/>
                </a:cubicBezTo>
                <a:cubicBezTo>
                  <a:pt x="187325" y="642937"/>
                  <a:pt x="93662" y="321468"/>
                  <a:pt x="0" y="0"/>
                </a:cubicBezTo>
              </a:path>
            </a:pathLst>
          </a:custGeom>
          <a:noFill/>
          <a:ln w="28575">
            <a:solidFill>
              <a:srgbClr val="7030A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30" name="Freeform 29"/>
          <p:cNvSpPr/>
          <p:nvPr/>
        </p:nvSpPr>
        <p:spPr>
          <a:xfrm>
            <a:off x="3632835" y="2441779"/>
            <a:ext cx="1457325" cy="697666"/>
          </a:xfrm>
          <a:custGeom>
            <a:avLst/>
            <a:gdLst>
              <a:gd name="connsiteX0" fmla="*/ 0 w 1800225"/>
              <a:gd name="connsiteY0" fmla="*/ 17231 h 864956"/>
              <a:gd name="connsiteX1" fmla="*/ 1047750 w 1800225"/>
              <a:gd name="connsiteY1" fmla="*/ 112481 h 864956"/>
              <a:gd name="connsiteX2" fmla="*/ 1800225 w 1800225"/>
              <a:gd name="connsiteY2" fmla="*/ 864956 h 864956"/>
              <a:gd name="connsiteX0" fmla="*/ 0 w 1819275"/>
              <a:gd name="connsiteY0" fmla="*/ 15985 h 868472"/>
              <a:gd name="connsiteX1" fmla="*/ 1066800 w 1819275"/>
              <a:gd name="connsiteY1" fmla="*/ 115997 h 868472"/>
              <a:gd name="connsiteX2" fmla="*/ 1819275 w 1819275"/>
              <a:gd name="connsiteY2" fmla="*/ 868472 h 868472"/>
              <a:gd name="connsiteX0" fmla="*/ 0 w 1819275"/>
              <a:gd name="connsiteY0" fmla="*/ 14287 h 873918"/>
              <a:gd name="connsiteX1" fmla="*/ 1066800 w 1819275"/>
              <a:gd name="connsiteY1" fmla="*/ 121443 h 873918"/>
              <a:gd name="connsiteX2" fmla="*/ 1819275 w 1819275"/>
              <a:gd name="connsiteY2" fmla="*/ 873918 h 873918"/>
              <a:gd name="connsiteX0" fmla="*/ 0 w 1821656"/>
              <a:gd name="connsiteY0" fmla="*/ 14832 h 872082"/>
              <a:gd name="connsiteX1" fmla="*/ 1069181 w 1821656"/>
              <a:gd name="connsiteY1" fmla="*/ 119607 h 872082"/>
              <a:gd name="connsiteX2" fmla="*/ 1821656 w 1821656"/>
              <a:gd name="connsiteY2" fmla="*/ 872082 h 872082"/>
            </a:gdLst>
            <a:ahLst/>
            <a:cxnLst>
              <a:cxn ang="0">
                <a:pos x="connsiteX0" y="connsiteY0"/>
              </a:cxn>
              <a:cxn ang="0">
                <a:pos x="connsiteX1" y="connsiteY1"/>
              </a:cxn>
              <a:cxn ang="0">
                <a:pos x="connsiteX2" y="connsiteY2"/>
              </a:cxn>
            </a:cxnLst>
            <a:rect l="l" t="t" r="r" b="b"/>
            <a:pathLst>
              <a:path w="1821656" h="872082">
                <a:moveTo>
                  <a:pt x="0" y="14832"/>
                </a:moveTo>
                <a:cubicBezTo>
                  <a:pt x="373856" y="-8187"/>
                  <a:pt x="765572" y="-23268"/>
                  <a:pt x="1069181" y="119607"/>
                </a:cubicBezTo>
                <a:cubicBezTo>
                  <a:pt x="1372790" y="262482"/>
                  <a:pt x="1595437" y="566488"/>
                  <a:pt x="1821656" y="872082"/>
                </a:cubicBezTo>
              </a:path>
            </a:pathLst>
          </a:custGeom>
          <a:noFill/>
          <a:ln w="28575">
            <a:solidFill>
              <a:srgbClr val="7030A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31" name="Freeform 30"/>
          <p:cNvSpPr/>
          <p:nvPr/>
        </p:nvSpPr>
        <p:spPr>
          <a:xfrm>
            <a:off x="5090160" y="2583184"/>
            <a:ext cx="883920" cy="571500"/>
          </a:xfrm>
          <a:custGeom>
            <a:avLst/>
            <a:gdLst>
              <a:gd name="connsiteX0" fmla="*/ 0 w 1095375"/>
              <a:gd name="connsiteY0" fmla="*/ 723900 h 723900"/>
              <a:gd name="connsiteX1" fmla="*/ 647700 w 1095375"/>
              <a:gd name="connsiteY1" fmla="*/ 571500 h 723900"/>
              <a:gd name="connsiteX2" fmla="*/ 1095375 w 1095375"/>
              <a:gd name="connsiteY2" fmla="*/ 0 h 723900"/>
              <a:gd name="connsiteX0" fmla="*/ 0 w 1104900"/>
              <a:gd name="connsiteY0" fmla="*/ 714375 h 714375"/>
              <a:gd name="connsiteX1" fmla="*/ 657225 w 1104900"/>
              <a:gd name="connsiteY1" fmla="*/ 571500 h 714375"/>
              <a:gd name="connsiteX2" fmla="*/ 1104900 w 1104900"/>
              <a:gd name="connsiteY2" fmla="*/ 0 h 714375"/>
            </a:gdLst>
            <a:ahLst/>
            <a:cxnLst>
              <a:cxn ang="0">
                <a:pos x="connsiteX0" y="connsiteY0"/>
              </a:cxn>
              <a:cxn ang="0">
                <a:pos x="connsiteX1" y="connsiteY1"/>
              </a:cxn>
              <a:cxn ang="0">
                <a:pos x="connsiteX2" y="connsiteY2"/>
              </a:cxn>
            </a:cxnLst>
            <a:rect l="l" t="t" r="r" b="b"/>
            <a:pathLst>
              <a:path w="1104900" h="714375">
                <a:moveTo>
                  <a:pt x="0" y="714375"/>
                </a:moveTo>
                <a:cubicBezTo>
                  <a:pt x="232568" y="698500"/>
                  <a:pt x="473075" y="690562"/>
                  <a:pt x="657225" y="571500"/>
                </a:cubicBezTo>
                <a:cubicBezTo>
                  <a:pt x="841375" y="452438"/>
                  <a:pt x="972344" y="225425"/>
                  <a:pt x="1104900" y="0"/>
                </a:cubicBezTo>
              </a:path>
            </a:pathLst>
          </a:custGeom>
          <a:noFill/>
          <a:ln w="28575">
            <a:solidFill>
              <a:srgbClr val="7030A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32" name="TextBox 31"/>
          <p:cNvSpPr txBox="1"/>
          <p:nvPr/>
        </p:nvSpPr>
        <p:spPr>
          <a:xfrm>
            <a:off x="917346" y="3331370"/>
            <a:ext cx="1113965" cy="258532"/>
          </a:xfrm>
          <a:prstGeom prst="rect">
            <a:avLst/>
          </a:prstGeom>
          <a:noFill/>
        </p:spPr>
        <p:txBody>
          <a:bodyPr wrap="square" lIns="73152" tIns="36576" rIns="73152" bIns="36576" rtlCol="0">
            <a:spAutoFit/>
          </a:bodyPr>
          <a:lstStyle/>
          <a:p>
            <a:pPr algn="ctr"/>
            <a:r>
              <a:rPr lang="en-US" altLang="zh-CN" sz="1200" dirty="0" smtClean="0"/>
              <a:t>I-frame </a:t>
            </a:r>
            <a:r>
              <a:rPr lang="en-US" altLang="zh-CN" sz="1200" i="1" dirty="0">
                <a:latin typeface="Cambria Math" pitchFamily="18" charset="0"/>
                <a:ea typeface="Cambria Math" pitchFamily="18" charset="0"/>
              </a:rPr>
              <a:t>t</a:t>
            </a:r>
            <a:endParaRPr lang="zh-CN" altLang="en-US" sz="1200" i="1" dirty="0">
              <a:latin typeface="Cambria Math" pitchFamily="18" charset="0"/>
              <a:ea typeface="Cambria Math" pitchFamily="18" charset="0"/>
            </a:endParaRPr>
          </a:p>
        </p:txBody>
      </p:sp>
      <p:sp>
        <p:nvSpPr>
          <p:cNvPr id="33" name="TextBox 32"/>
          <p:cNvSpPr txBox="1"/>
          <p:nvPr/>
        </p:nvSpPr>
        <p:spPr>
          <a:xfrm>
            <a:off x="5622392" y="3331370"/>
            <a:ext cx="1092251" cy="258532"/>
          </a:xfrm>
          <a:prstGeom prst="rect">
            <a:avLst/>
          </a:prstGeom>
          <a:noFill/>
        </p:spPr>
        <p:txBody>
          <a:bodyPr wrap="square" lIns="73152" tIns="36576" rIns="73152" bIns="36576" rtlCol="0">
            <a:spAutoFit/>
          </a:bodyPr>
          <a:lstStyle/>
          <a:p>
            <a:pPr algn="ctr"/>
            <a:r>
              <a:rPr lang="en-US" altLang="zh-CN" sz="1200" dirty="0" smtClean="0"/>
              <a:t>I-frame </a:t>
            </a:r>
            <a:r>
              <a:rPr lang="en-US" altLang="zh-CN" sz="1200" i="1" dirty="0" smtClean="0">
                <a:latin typeface="Cambria Math" pitchFamily="18" charset="0"/>
                <a:ea typeface="Cambria Math" pitchFamily="18" charset="0"/>
              </a:rPr>
              <a:t>t </a:t>
            </a:r>
            <a:r>
              <a:rPr lang="en-US" altLang="zh-CN" sz="1200" dirty="0" smtClean="0">
                <a:latin typeface="Cambria Math" pitchFamily="18" charset="0"/>
                <a:ea typeface="Cambria Math" pitchFamily="18" charset="0"/>
              </a:rPr>
              <a:t>+</a:t>
            </a:r>
            <a:r>
              <a:rPr lang="en-US" altLang="zh-CN" sz="1200" dirty="0">
                <a:latin typeface="Cambria Math" pitchFamily="18" charset="0"/>
                <a:ea typeface="Cambria Math" pitchFamily="18" charset="0"/>
              </a:rPr>
              <a:t>1</a:t>
            </a:r>
            <a:endParaRPr lang="zh-CN" altLang="en-US" sz="1200" dirty="0">
              <a:latin typeface="Cambria Math" pitchFamily="18" charset="0"/>
              <a:ea typeface="Cambria Math" pitchFamily="18" charset="0"/>
            </a:endParaRPr>
          </a:p>
        </p:txBody>
      </p:sp>
      <p:sp>
        <p:nvSpPr>
          <p:cNvPr id="34" name="TextBox 33"/>
          <p:cNvSpPr txBox="1"/>
          <p:nvPr/>
        </p:nvSpPr>
        <p:spPr>
          <a:xfrm>
            <a:off x="3081536" y="3339854"/>
            <a:ext cx="1451682" cy="258532"/>
          </a:xfrm>
          <a:prstGeom prst="rect">
            <a:avLst/>
          </a:prstGeom>
          <a:noFill/>
        </p:spPr>
        <p:txBody>
          <a:bodyPr wrap="square" lIns="73152" tIns="36576" rIns="73152" bIns="36576" rtlCol="0">
            <a:spAutoFit/>
          </a:bodyPr>
          <a:lstStyle/>
          <a:p>
            <a:pPr algn="ctr"/>
            <a:r>
              <a:rPr lang="en-US" altLang="zh-CN" sz="1200" dirty="0" smtClean="0"/>
              <a:t>B-frame </a:t>
            </a:r>
            <a:r>
              <a:rPr lang="en-US" altLang="zh-CN" sz="1200" i="1" dirty="0" smtClean="0">
                <a:latin typeface="Cambria Math" pitchFamily="18" charset="0"/>
                <a:ea typeface="Cambria Math" pitchFamily="18" charset="0"/>
              </a:rPr>
              <a:t>t </a:t>
            </a:r>
            <a:r>
              <a:rPr lang="en-US" altLang="zh-CN" sz="1200" dirty="0" smtClean="0">
                <a:latin typeface="Cambria Math" pitchFamily="18" charset="0"/>
                <a:ea typeface="Cambria Math" pitchFamily="18" charset="0"/>
              </a:rPr>
              <a:t>+</a:t>
            </a:r>
            <a:r>
              <a:rPr lang="el-GR" altLang="zh-CN" sz="1200" i="1" dirty="0" smtClean="0">
                <a:latin typeface="Cambria Math" pitchFamily="18" charset="0"/>
                <a:ea typeface="Cambria Math" pitchFamily="18" charset="0"/>
              </a:rPr>
              <a:t>α</a:t>
            </a:r>
            <a:endParaRPr lang="zh-CN" altLang="en-US" sz="1200" dirty="0">
              <a:latin typeface="Cambria Math" pitchFamily="18" charset="0"/>
            </a:endParaRPr>
          </a:p>
        </p:txBody>
      </p:sp>
    </p:spTree>
    <p:extLst>
      <p:ext uri="{BB962C8B-B14F-4D97-AF65-F5344CB8AC3E}">
        <p14:creationId xmlns:p14="http://schemas.microsoft.com/office/powerpoint/2010/main" val="2607116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500"/>
                            </p:stCondLst>
                            <p:childTnLst>
                              <p:par>
                                <p:cTn id="17" presetID="10" presetClass="exit" presetSubtype="0" fill="hold" grpId="1" nodeType="afterEffect">
                                  <p:stCondLst>
                                    <p:cond delay="50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par>
                          <p:cTn id="20" fill="hold">
                            <p:stCondLst>
                              <p:cond delay="1500"/>
                            </p:stCondLst>
                            <p:childTnLst>
                              <p:par>
                                <p:cTn id="21" presetID="10" presetClass="entr" presetSubtype="0" fill="hold" grpId="2"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000"/>
                            </p:stCondLst>
                            <p:childTnLst>
                              <p:par>
                                <p:cTn id="25" presetID="10" presetClass="exit" presetSubtype="0" fill="hold" grpId="3" nodeType="afterEffect">
                                  <p:stCondLst>
                                    <p:cond delay="50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grpId="4"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3500"/>
                            </p:stCondLst>
                            <p:childTnLst>
                              <p:par>
                                <p:cTn id="33" presetID="10" presetClass="exit" presetSubtype="0" fill="hold" grpId="5" nodeType="afterEffect">
                                  <p:stCondLst>
                                    <p:cond delay="50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childTnLst>
                          </p:cTn>
                        </p:par>
                        <p:par>
                          <p:cTn id="41" fill="hold">
                            <p:stCondLst>
                              <p:cond delay="500"/>
                            </p:stCondLst>
                            <p:childTnLst>
                              <p:par>
                                <p:cTn id="42" presetID="22" presetClass="entr" presetSubtype="2" fill="hold" grpId="0" nodeType="afterEffect">
                                  <p:stCondLst>
                                    <p:cond delay="500"/>
                                  </p:stCondLst>
                                  <p:childTnLst>
                                    <p:set>
                                      <p:cBhvr>
                                        <p:cTn id="43" dur="1" fill="hold">
                                          <p:stCondLst>
                                            <p:cond delay="0"/>
                                          </p:stCondLst>
                                        </p:cTn>
                                        <p:tgtEl>
                                          <p:spTgt spid="29"/>
                                        </p:tgtEl>
                                        <p:attrNameLst>
                                          <p:attrName>style.visibility</p:attrName>
                                        </p:attrNameLst>
                                      </p:cBhvr>
                                      <p:to>
                                        <p:strVal val="visible"/>
                                      </p:to>
                                    </p:set>
                                    <p:animEffect transition="in" filter="wipe(right)">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500"/>
                            </p:stCondLst>
                            <p:childTnLst>
                              <p:par>
                                <p:cTn id="51" presetID="22" presetClass="entr" presetSubtype="8" fill="hold" grpId="0" nodeType="afterEffect">
                                  <p:stCondLst>
                                    <p:cond delay="50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7" grpId="0" animBg="1"/>
      <p:bldP spid="27" grpId="1" animBg="1"/>
      <p:bldP spid="27" grpId="2" animBg="1"/>
      <p:bldP spid="27" grpId="3" animBg="1"/>
      <p:bldP spid="27" grpId="4" animBg="1"/>
      <p:bldP spid="27" grpId="5" animBg="1"/>
      <p:bldP spid="28" grpId="0" animBg="1"/>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365760" y="762000"/>
                <a:ext cx="5791836" cy="2913699"/>
              </a:xfrm>
            </p:spPr>
            <p:txBody>
              <a:bodyPr/>
              <a:lstStyle/>
              <a:p>
                <a:r>
                  <a:rPr lang="en-US" sz="1600" dirty="0" smtClean="0"/>
                  <a:t>Motion flow fields map pixels between I-frames </a:t>
                </a:r>
                <a:r>
                  <a:rPr lang="en-US" sz="1600" i="1" dirty="0">
                    <a:latin typeface="Cambria Math" pitchFamily="18" charset="0"/>
                    <a:ea typeface="Cambria Math" pitchFamily="18" charset="0"/>
                  </a:rPr>
                  <a:t>t</a:t>
                </a:r>
                <a:r>
                  <a:rPr lang="en-US" sz="1600" dirty="0"/>
                  <a:t> and </a:t>
                </a:r>
                <a:r>
                  <a:rPr lang="en-US" sz="1600" i="1" dirty="0">
                    <a:latin typeface="Cambria Math" pitchFamily="18" charset="0"/>
                    <a:ea typeface="Cambria Math" pitchFamily="18" charset="0"/>
                  </a:rPr>
                  <a:t>t </a:t>
                </a:r>
                <a:r>
                  <a:rPr lang="en-US" sz="1600" dirty="0">
                    <a:latin typeface="Cambria Math" pitchFamily="18" charset="0"/>
                    <a:ea typeface="Cambria Math" pitchFamily="18" charset="0"/>
                  </a:rPr>
                  <a:t>+1</a:t>
                </a:r>
                <a:r>
                  <a:rPr lang="en-US" sz="1600" dirty="0" smtClean="0"/>
                  <a:t> </a:t>
                </a:r>
              </a:p>
              <a:p>
                <a:pPr lvl="1"/>
                <a:r>
                  <a:rPr lang="en-US" sz="1400" dirty="0" smtClean="0"/>
                  <a:t>Independent of </a:t>
                </a:r>
                <a14:m>
                  <m:oMath xmlns:m="http://schemas.openxmlformats.org/officeDocument/2006/math">
                    <m:r>
                      <a:rPr lang="en-US" altLang="zh-CN" sz="1400" i="1">
                        <a:latin typeface="Cambria Math"/>
                      </a:rPr>
                      <m:t>𝛼</m:t>
                    </m:r>
                    <m:r>
                      <a:rPr lang="en-US" altLang="zh-CN" sz="1400" i="1">
                        <a:latin typeface="Cambria Math"/>
                      </a:rPr>
                      <m:t> </m:t>
                    </m:r>
                  </m:oMath>
                </a14:m>
                <a:endParaRPr lang="en-US" sz="1400" dirty="0" smtClean="0"/>
              </a:p>
              <a:p>
                <a:pPr marL="274320" lvl="1" indent="-274320"/>
                <a:r>
                  <a:rPr lang="en-US" sz="1600" dirty="0" smtClean="0"/>
                  <a:t>Assume the </a:t>
                </a:r>
                <a:r>
                  <a:rPr lang="en-US" sz="1600" dirty="0"/>
                  <a:t>motion between </a:t>
                </a:r>
                <a:r>
                  <a:rPr lang="en-US" sz="1600" i="1" dirty="0">
                    <a:latin typeface="Cambria Math" pitchFamily="18" charset="0"/>
                    <a:ea typeface="Cambria Math" pitchFamily="18" charset="0"/>
                  </a:rPr>
                  <a:t>t</a:t>
                </a:r>
                <a:r>
                  <a:rPr lang="en-US" sz="1600" dirty="0"/>
                  <a:t> and </a:t>
                </a:r>
                <a:r>
                  <a:rPr lang="en-US" sz="1600" i="1" dirty="0">
                    <a:latin typeface="Cambria Math" pitchFamily="18" charset="0"/>
                    <a:ea typeface="Cambria Math" pitchFamily="18" charset="0"/>
                  </a:rPr>
                  <a:t>t </a:t>
                </a:r>
                <a:r>
                  <a:rPr lang="en-US" sz="1600" dirty="0">
                    <a:latin typeface="Cambria Math" pitchFamily="18" charset="0"/>
                    <a:ea typeface="Cambria Math" pitchFamily="18" charset="0"/>
                  </a:rPr>
                  <a:t>+1</a:t>
                </a:r>
                <a:r>
                  <a:rPr lang="en-US" sz="1600" dirty="0"/>
                  <a:t> is </a:t>
                </a:r>
                <a:r>
                  <a:rPr lang="en-US" sz="1600" dirty="0" smtClean="0"/>
                  <a:t>linear:</a:t>
                </a:r>
                <a:br>
                  <a:rPr lang="en-US" sz="1600" dirty="0" smtClean="0"/>
                </a:br>
                <a:r>
                  <a:rPr lang="en-US" sz="1600" dirty="0" smtClean="0"/>
                  <a:t>scale the vectors by </a:t>
                </a:r>
                <a14:m>
                  <m:oMath xmlns:m="http://schemas.openxmlformats.org/officeDocument/2006/math">
                    <m:r>
                      <a:rPr lang="en-US" altLang="zh-CN" sz="1600" i="1">
                        <a:latin typeface="Cambria Math"/>
                      </a:rPr>
                      <m:t>𝛼</m:t>
                    </m:r>
                    <m:r>
                      <a:rPr lang="en-US" altLang="zh-CN" sz="1600" i="1">
                        <a:latin typeface="Cambria Math"/>
                      </a:rPr>
                      <m:t> </m:t>
                    </m:r>
                  </m:oMath>
                </a14:m>
                <a:r>
                  <a:rPr lang="en-US" sz="1600" dirty="0" smtClean="0"/>
                  <a:t>(or </a:t>
                </a:r>
                <a14:m>
                  <m:oMath xmlns:m="http://schemas.openxmlformats.org/officeDocument/2006/math">
                    <m:r>
                      <a:rPr lang="en-US" sz="1600" dirty="0">
                        <a:latin typeface="Cambria Math"/>
                      </a:rPr>
                      <m:t>1</m:t>
                    </m:r>
                    <m:r>
                      <a:rPr lang="en-US" sz="1600" b="0" i="0" dirty="0" smtClean="0">
                        <a:latin typeface="Cambria Math"/>
                      </a:rPr>
                      <m:t>−</m:t>
                    </m:r>
                    <m:r>
                      <a:rPr lang="en-US" altLang="zh-CN" sz="1600" i="1">
                        <a:latin typeface="Cambria Math"/>
                      </a:rPr>
                      <m:t>𝛼</m:t>
                    </m:r>
                    <m:r>
                      <a:rPr lang="en-US" altLang="zh-CN" sz="1600" i="1">
                        <a:latin typeface="Cambria Math"/>
                      </a:rPr>
                      <m:t> </m:t>
                    </m:r>
                  </m:oMath>
                </a14:m>
                <a:r>
                  <a:rPr lang="en-US" sz="1600" dirty="0" smtClean="0"/>
                  <a:t>)</a:t>
                </a:r>
                <a:endParaRPr lang="en-US" sz="1600" dirty="0"/>
              </a:p>
              <a:p>
                <a:r>
                  <a:rPr lang="en-US" sz="1600" dirty="0" smtClean="0"/>
                  <a:t>Use iterative </a:t>
                </a:r>
                <a:r>
                  <a:rPr lang="en-US" sz="1600" dirty="0" err="1" smtClean="0"/>
                  <a:t>reprojection</a:t>
                </a:r>
                <a:r>
                  <a:rPr lang="en-US" sz="1600" dirty="0" smtClean="0"/>
                  <a:t> to solve </a:t>
                </a:r>
                <a14:m>
                  <m:oMath xmlns:m="http://schemas.openxmlformats.org/officeDocument/2006/math">
                    <m:sSub>
                      <m:sSubPr>
                        <m:ctrlPr>
                          <a:rPr lang="en-US" altLang="zh-CN" sz="1600" i="1">
                            <a:latin typeface="Cambria Math"/>
                          </a:rPr>
                        </m:ctrlPr>
                      </m:sSubPr>
                      <m:e>
                        <m:r>
                          <a:rPr lang="en-US" altLang="zh-CN" sz="1600" i="1">
                            <a:latin typeface="Cambria Math"/>
                          </a:rPr>
                          <m:t>𝑝</m:t>
                        </m:r>
                      </m:e>
                      <m:sub>
                        <m:r>
                          <a:rPr lang="en-US" altLang="zh-CN" sz="1600" i="1">
                            <a:latin typeface="Cambria Math"/>
                          </a:rPr>
                          <m:t>𝑡</m:t>
                        </m:r>
                        <m:r>
                          <a:rPr lang="en-US" altLang="zh-CN" sz="1600" i="1">
                            <a:latin typeface="Cambria Math"/>
                          </a:rPr>
                          <m:t>+</m:t>
                        </m:r>
                        <m:r>
                          <a:rPr lang="en-US" altLang="zh-CN" sz="1600" i="1">
                            <a:latin typeface="Cambria Math"/>
                          </a:rPr>
                          <m:t>𝛼</m:t>
                        </m:r>
                      </m:sub>
                    </m:sSub>
                  </m:oMath>
                </a14:m>
                <a:endParaRPr lang="en-US" sz="1600"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365760" y="762000"/>
                <a:ext cx="5791836" cy="2913699"/>
              </a:xfrm>
              <a:blipFill rotWithShape="1">
                <a:blip r:embed="rId3"/>
                <a:stretch>
                  <a:fillRect l="-947" t="-1674"/>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26</a:t>
            </a:fld>
            <a:endParaRPr lang="en-US"/>
          </a:p>
        </p:txBody>
      </p:sp>
      <p:sp>
        <p:nvSpPr>
          <p:cNvPr id="5" name="Title 4"/>
          <p:cNvSpPr>
            <a:spLocks noGrp="1"/>
          </p:cNvSpPr>
          <p:nvPr>
            <p:ph type="title"/>
          </p:nvPr>
        </p:nvSpPr>
        <p:spPr/>
        <p:txBody>
          <a:bodyPr/>
          <a:lstStyle/>
          <a:p>
            <a:r>
              <a:rPr lang="en-US" dirty="0" smtClean="0"/>
              <a:t>Iterative </a:t>
            </a:r>
            <a:r>
              <a:rPr lang="en-US" dirty="0" err="1" smtClean="0"/>
              <a:t>reprojection</a:t>
            </a:r>
            <a:endParaRPr lang="en-US" dirty="0"/>
          </a:p>
        </p:txBody>
      </p:sp>
      <p:sp>
        <p:nvSpPr>
          <p:cNvPr id="7" name="矩形 4"/>
          <p:cNvSpPr/>
          <p:nvPr/>
        </p:nvSpPr>
        <p:spPr>
          <a:xfrm>
            <a:off x="5243196" y="1600200"/>
            <a:ext cx="1828800" cy="1828800"/>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dirty="0"/>
          </a:p>
        </p:txBody>
      </p:sp>
      <p:sp>
        <p:nvSpPr>
          <p:cNvPr id="8" name="TextBox 7"/>
          <p:cNvSpPr txBox="1"/>
          <p:nvPr/>
        </p:nvSpPr>
        <p:spPr>
          <a:xfrm>
            <a:off x="5243197" y="1310447"/>
            <a:ext cx="1828799" cy="289310"/>
          </a:xfrm>
          <a:prstGeom prst="rect">
            <a:avLst/>
          </a:prstGeom>
          <a:noFill/>
        </p:spPr>
        <p:txBody>
          <a:bodyPr wrap="square" lIns="73152" tIns="36576" rIns="73152" bIns="36576" rtlCol="0">
            <a:spAutoFit/>
          </a:bodyPr>
          <a:lstStyle/>
          <a:p>
            <a:pPr algn="ctr"/>
            <a:r>
              <a:rPr lang="en-US" altLang="zh-CN" dirty="0"/>
              <a:t>Motion </a:t>
            </a:r>
            <a:r>
              <a:rPr lang="en-US" altLang="zh-CN" dirty="0" smtClean="0"/>
              <a:t>flow field</a:t>
            </a:r>
            <a:endParaRPr lang="zh-CN" altLang="en-US" dirty="0"/>
          </a:p>
        </p:txBody>
      </p:sp>
      <p:grpSp>
        <p:nvGrpSpPr>
          <p:cNvPr id="9" name="Group 8"/>
          <p:cNvGrpSpPr/>
          <p:nvPr/>
        </p:nvGrpSpPr>
        <p:grpSpPr>
          <a:xfrm>
            <a:off x="6323567" y="1527987"/>
            <a:ext cx="532608" cy="307777"/>
            <a:chOff x="2970136" y="3933056"/>
            <a:chExt cx="665760" cy="384721"/>
          </a:xfrm>
        </p:grpSpPr>
        <p:sp>
          <p:nvSpPr>
            <p:cNvPr id="10" name="椭圆 18"/>
            <p:cNvSpPr/>
            <p:nvPr/>
          </p:nvSpPr>
          <p:spPr>
            <a:xfrm>
              <a:off x="3491880" y="4077072"/>
              <a:ext cx="144016" cy="14401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TextBox 10"/>
                <p:cNvSpPr txBox="1"/>
                <p:nvPr/>
              </p:nvSpPr>
              <p:spPr>
                <a:xfrm>
                  <a:off x="2970136" y="3933056"/>
                  <a:ext cx="628138" cy="384721"/>
                </a:xfrm>
                <a:prstGeom prst="rect">
                  <a:avLst/>
                </a:prstGeom>
                <a:noFill/>
              </p:spPr>
              <p:txBody>
                <a:bodyPr wrap="none" rtlCol="0">
                  <a:spAutoFit/>
                </a:bodyPr>
                <a:lstStyle/>
                <a:p>
                  <a14:m>
                    <m:oMath xmlns:m="http://schemas.openxmlformats.org/officeDocument/2006/math">
                      <m:sSub>
                        <m:sSubPr>
                          <m:ctrlPr>
                            <a:rPr lang="en-US" altLang="zh-CN" i="1">
                              <a:latin typeface="Cambria Math"/>
                            </a:rPr>
                          </m:ctrlPr>
                        </m:sSubPr>
                        <m:e>
                          <m:r>
                            <a:rPr lang="en-US" altLang="zh-CN" i="1">
                              <a:latin typeface="Cambria Math"/>
                            </a:rPr>
                            <m:t>𝑝</m:t>
                          </m:r>
                        </m:e>
                        <m:sub>
                          <m:r>
                            <a:rPr lang="en-US" altLang="zh-CN" i="1">
                              <a:latin typeface="Cambria Math"/>
                            </a:rPr>
                            <m:t>𝑡</m:t>
                          </m:r>
                        </m:sub>
                      </m:sSub>
                    </m:oMath>
                  </a14:m>
                  <a:r>
                    <a:rPr lang="en-US" altLang="zh-CN" baseline="-25000" dirty="0">
                      <a:latin typeface="Cambria Math" pitchFamily="18" charset="0"/>
                      <a:ea typeface="Cambria Math" pitchFamily="18" charset="0"/>
                    </a:rPr>
                    <a:t>+1</a:t>
                  </a:r>
                  <a:endParaRPr lang="zh-CN" alt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2970136" y="3933056"/>
                  <a:ext cx="593752" cy="369332"/>
                </a:xfrm>
                <a:prstGeom prst="rect">
                  <a:avLst/>
                </a:prstGeom>
                <a:blipFill rotWithShape="1">
                  <a:blip r:embed="rId7"/>
                  <a:stretch>
                    <a:fillRect b="-18033"/>
                  </a:stretch>
                </a:blipFill>
              </p:spPr>
              <p:txBody>
                <a:bodyPr/>
                <a:lstStyle/>
                <a:p>
                  <a:r>
                    <a:rPr lang="en-US">
                      <a:noFill/>
                    </a:rPr>
                    <a:t> </a:t>
                  </a:r>
                </a:p>
              </p:txBody>
            </p:sp>
          </mc:Fallback>
        </mc:AlternateContent>
      </p:grpSp>
      <p:grpSp>
        <p:nvGrpSpPr>
          <p:cNvPr id="12" name="Group 11"/>
          <p:cNvGrpSpPr/>
          <p:nvPr/>
        </p:nvGrpSpPr>
        <p:grpSpPr>
          <a:xfrm>
            <a:off x="5289420" y="2807667"/>
            <a:ext cx="414627" cy="307777"/>
            <a:chOff x="1677452" y="5532658"/>
            <a:chExt cx="518284" cy="384721"/>
          </a:xfrm>
        </p:grpSpPr>
        <p:sp>
          <p:nvSpPr>
            <p:cNvPr id="13" name="椭圆 18"/>
            <p:cNvSpPr/>
            <p:nvPr/>
          </p:nvSpPr>
          <p:spPr>
            <a:xfrm>
              <a:off x="2051720" y="5661248"/>
              <a:ext cx="144016" cy="14401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TextBox 13"/>
                <p:cNvSpPr txBox="1"/>
                <p:nvPr/>
              </p:nvSpPr>
              <p:spPr>
                <a:xfrm>
                  <a:off x="1677452" y="5532658"/>
                  <a:ext cx="483868"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a:rPr>
                            </m:ctrlPr>
                          </m:sSubPr>
                          <m:e>
                            <m:r>
                              <a:rPr lang="en-US" altLang="zh-CN" i="1">
                                <a:latin typeface="Cambria Math"/>
                              </a:rPr>
                              <m:t>𝑝</m:t>
                            </m:r>
                          </m:e>
                          <m:sub>
                            <m:r>
                              <a:rPr lang="en-US" altLang="zh-CN" i="1">
                                <a:latin typeface="Cambria Math"/>
                              </a:rPr>
                              <m:t>𝑡</m:t>
                            </m:r>
                          </m:sub>
                        </m:sSub>
                      </m:oMath>
                    </m:oMathPara>
                  </a14:m>
                  <a:endParaRPr lang="zh-CN" altLang="en-US" i="1" dirty="0"/>
                </a:p>
              </p:txBody>
            </p:sp>
          </mc:Choice>
          <mc:Fallback xmlns="">
            <p:sp>
              <p:nvSpPr>
                <p:cNvPr id="38" name="TextBox 37"/>
                <p:cNvSpPr txBox="1">
                  <a:spLocks noRot="1" noChangeAspect="1" noMove="1" noResize="1" noEditPoints="1" noAdjustHandles="1" noChangeArrowheads="1" noChangeShapeType="1" noTextEdit="1"/>
                </p:cNvSpPr>
                <p:nvPr/>
              </p:nvSpPr>
              <p:spPr>
                <a:xfrm>
                  <a:off x="1677452" y="5532658"/>
                  <a:ext cx="446276" cy="369332"/>
                </a:xfrm>
                <a:prstGeom prst="rect">
                  <a:avLst/>
                </a:prstGeom>
                <a:blipFill rotWithShape="1">
                  <a:blip r:embed="rId8"/>
                  <a:stretch>
                    <a:fillRect b="-6667"/>
                  </a:stretch>
                </a:blipFill>
              </p:spPr>
              <p:txBody>
                <a:bodyPr/>
                <a:lstStyle/>
                <a:p>
                  <a:r>
                    <a:rPr lang="en-US">
                      <a:noFill/>
                    </a:rPr>
                    <a:t> </a:t>
                  </a:r>
                </a:p>
              </p:txBody>
            </p:sp>
          </mc:Fallback>
        </mc:AlternateContent>
      </p:grpSp>
      <p:sp>
        <p:nvSpPr>
          <p:cNvPr id="15" name="TextBox 14"/>
          <p:cNvSpPr txBox="1"/>
          <p:nvPr/>
        </p:nvSpPr>
        <p:spPr>
          <a:xfrm rot="18757954">
            <a:off x="5892244" y="2095572"/>
            <a:ext cx="1326946" cy="221599"/>
          </a:xfrm>
          <a:prstGeom prst="rect">
            <a:avLst/>
          </a:prstGeom>
          <a:noFill/>
        </p:spPr>
        <p:txBody>
          <a:bodyPr wrap="square" lIns="0" tIns="0" rIns="0" bIns="0" rtlCol="0">
            <a:spAutoFit/>
          </a:bodyPr>
          <a:lstStyle/>
          <a:p>
            <a:r>
              <a:rPr lang="el-GR" altLang="zh-CN" i="1" dirty="0" smtClean="0">
                <a:latin typeface="Cambria Math" pitchFamily="18" charset="0"/>
                <a:ea typeface="Cambria Math" pitchFamily="18" charset="0"/>
              </a:rPr>
              <a:t>α</a:t>
            </a:r>
            <a:r>
              <a:rPr lang="en-US" altLang="zh-CN" dirty="0" smtClean="0">
                <a:latin typeface="Cambria Math" pitchFamily="18" charset="0"/>
                <a:ea typeface="Cambria Math" pitchFamily="18" charset="0"/>
              </a:rPr>
              <a:t>           :    1-</a:t>
            </a:r>
            <a:r>
              <a:rPr lang="el-GR" altLang="zh-CN" i="1" dirty="0" smtClean="0">
                <a:latin typeface="Cambria Math" pitchFamily="18" charset="0"/>
                <a:ea typeface="Cambria Math" pitchFamily="18" charset="0"/>
              </a:rPr>
              <a:t>α</a:t>
            </a:r>
            <a:endParaRPr lang="zh-CN" altLang="en-US" i="1" dirty="0">
              <a:latin typeface="Cambria Math" pitchFamily="18" charset="0"/>
            </a:endParaRPr>
          </a:p>
        </p:txBody>
      </p:sp>
      <p:grpSp>
        <p:nvGrpSpPr>
          <p:cNvPr id="16" name="Group 15"/>
          <p:cNvGrpSpPr/>
          <p:nvPr/>
        </p:nvGrpSpPr>
        <p:grpSpPr>
          <a:xfrm>
            <a:off x="5243196" y="1700808"/>
            <a:ext cx="1555373" cy="1267341"/>
            <a:chOff x="1619672" y="4149080"/>
            <a:chExt cx="1944216" cy="1584176"/>
          </a:xfrm>
        </p:grpSpPr>
        <p:cxnSp>
          <p:nvCxnSpPr>
            <p:cNvPr id="17" name="直接箭头连接符 42"/>
            <p:cNvCxnSpPr/>
            <p:nvPr/>
          </p:nvCxnSpPr>
          <p:spPr>
            <a:xfrm flipV="1">
              <a:off x="2123728" y="4149080"/>
              <a:ext cx="1440160" cy="1584176"/>
            </a:xfrm>
            <a:prstGeom prst="straightConnector1">
              <a:avLst/>
            </a:prstGeom>
            <a:ln>
              <a:solidFill>
                <a:srgbClr val="C00000"/>
              </a:solidFill>
              <a:headEnd type="oval"/>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1619672" y="5057186"/>
                  <a:ext cx="911146" cy="4415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a:rPr>
                            </m:ctrlPr>
                          </m:sSubSupPr>
                          <m:e>
                            <m:r>
                              <a:rPr lang="en-US" altLang="zh-CN" i="1">
                                <a:latin typeface="Cambria Math"/>
                              </a:rPr>
                              <m:t>𝑉</m:t>
                            </m:r>
                          </m:e>
                          <m:sub>
                            <m:r>
                              <a:rPr lang="en-US" altLang="zh-CN" i="1">
                                <a:latin typeface="Cambria Math"/>
                              </a:rPr>
                              <m:t>𝑡</m:t>
                            </m:r>
                          </m:sub>
                          <m:sup>
                            <m:r>
                              <a:rPr lang="en-US" altLang="zh-CN" i="1">
                                <a:latin typeface="Cambria Math"/>
                              </a:rPr>
                              <m:t>𝑓</m:t>
                            </m:r>
                          </m:sup>
                        </m:sSubSup>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𝑝</m:t>
                            </m:r>
                          </m:e>
                          <m:sub>
                            <m:r>
                              <a:rPr lang="en-US" altLang="zh-CN" b="0" i="1" smtClean="0">
                                <a:latin typeface="Cambria Math"/>
                              </a:rPr>
                              <m:t>𝑡</m:t>
                            </m:r>
                          </m:sub>
                        </m:sSub>
                        <m:r>
                          <a:rPr lang="en-US" altLang="zh-CN" b="0" i="1" smtClean="0">
                            <a:latin typeface="Cambria Math"/>
                          </a:rPr>
                          <m:t>]</m:t>
                        </m:r>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619672" y="5057186"/>
                  <a:ext cx="885114" cy="427809"/>
                </a:xfrm>
                <a:prstGeom prst="rect">
                  <a:avLst/>
                </a:prstGeom>
                <a:blipFill rotWithShape="1">
                  <a:blip r:embed="rId9"/>
                  <a:stretch>
                    <a:fillRect b="-12857"/>
                  </a:stretch>
                </a:blipFill>
              </p:spPr>
              <p:txBody>
                <a:bodyPr/>
                <a:lstStyle/>
                <a:p>
                  <a:r>
                    <a:rPr lang="en-US">
                      <a:noFill/>
                    </a:rPr>
                    <a:t> </a:t>
                  </a:r>
                </a:p>
              </p:txBody>
            </p:sp>
          </mc:Fallback>
        </mc:AlternateContent>
      </p:grpSp>
      <p:grpSp>
        <p:nvGrpSpPr>
          <p:cNvPr id="19" name="Group 18"/>
          <p:cNvGrpSpPr/>
          <p:nvPr/>
        </p:nvGrpSpPr>
        <p:grpSpPr>
          <a:xfrm>
            <a:off x="5819259" y="1988837"/>
            <a:ext cx="618386" cy="307777"/>
            <a:chOff x="2339752" y="4509120"/>
            <a:chExt cx="772982" cy="384721"/>
          </a:xfrm>
        </p:grpSpPr>
        <mc:AlternateContent xmlns:mc="http://schemas.openxmlformats.org/markup-compatibility/2006" xmlns:a14="http://schemas.microsoft.com/office/drawing/2010/main">
          <mc:Choice Requires="a14">
            <p:sp>
              <p:nvSpPr>
                <p:cNvPr id="20" name="TextBox 19"/>
                <p:cNvSpPr txBox="1"/>
                <p:nvPr/>
              </p:nvSpPr>
              <p:spPr>
                <a:xfrm>
                  <a:off x="2339752" y="4509120"/>
                  <a:ext cx="715260"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a:rPr>
                            </m:ctrlPr>
                          </m:sSubPr>
                          <m:e>
                            <m:r>
                              <a:rPr lang="en-US" altLang="zh-CN" i="1">
                                <a:latin typeface="Cambria Math"/>
                              </a:rPr>
                              <m:t>𝑝</m:t>
                            </m:r>
                          </m:e>
                          <m:sub>
                            <m:r>
                              <a:rPr lang="en-US" altLang="zh-CN" i="1">
                                <a:latin typeface="Cambria Math"/>
                              </a:rPr>
                              <m:t>𝑡</m:t>
                            </m:r>
                            <m:r>
                              <a:rPr lang="en-US" altLang="zh-CN" i="1">
                                <a:latin typeface="Cambria Math"/>
                              </a:rPr>
                              <m:t>+</m:t>
                            </m:r>
                            <m:r>
                              <a:rPr lang="en-US" altLang="zh-CN" i="1">
                                <a:latin typeface="Cambria Math"/>
                              </a:rPr>
                              <m:t>𝛼</m:t>
                            </m:r>
                          </m:sub>
                        </m:sSub>
                      </m:oMath>
                    </m:oMathPara>
                  </a14:m>
                  <a:endParaRPr lang="zh-CN" altLang="en-US" i="1" dirty="0"/>
                </a:p>
              </p:txBody>
            </p:sp>
          </mc:Choice>
          <mc:Fallback xmlns="">
            <p:sp>
              <p:nvSpPr>
                <p:cNvPr id="49" name="TextBox 48"/>
                <p:cNvSpPr txBox="1">
                  <a:spLocks noRot="1" noChangeAspect="1" noMove="1" noResize="1" noEditPoints="1" noAdjustHandles="1" noChangeArrowheads="1" noChangeShapeType="1" noTextEdit="1"/>
                </p:cNvSpPr>
                <p:nvPr/>
              </p:nvSpPr>
              <p:spPr>
                <a:xfrm>
                  <a:off x="2339752" y="4509120"/>
                  <a:ext cx="685379" cy="369332"/>
                </a:xfrm>
                <a:prstGeom prst="rect">
                  <a:avLst/>
                </a:prstGeom>
                <a:blipFill rotWithShape="1">
                  <a:blip r:embed="rId10"/>
                  <a:stretch>
                    <a:fillRect b="-6667"/>
                  </a:stretch>
                </a:blipFill>
              </p:spPr>
              <p:txBody>
                <a:bodyPr/>
                <a:lstStyle/>
                <a:p>
                  <a:r>
                    <a:rPr lang="en-US">
                      <a:noFill/>
                    </a:rPr>
                    <a:t> </a:t>
                  </a:r>
                </a:p>
              </p:txBody>
            </p:sp>
          </mc:Fallback>
        </mc:AlternateContent>
        <p:sp>
          <p:nvSpPr>
            <p:cNvPr id="21" name="椭圆 18"/>
            <p:cNvSpPr/>
            <p:nvPr/>
          </p:nvSpPr>
          <p:spPr>
            <a:xfrm>
              <a:off x="2968718" y="4640403"/>
              <a:ext cx="144016" cy="14401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2" name="直接箭头连接符 28"/>
          <p:cNvCxnSpPr/>
          <p:nvPr/>
        </p:nvCxnSpPr>
        <p:spPr>
          <a:xfrm flipV="1">
            <a:off x="5646441" y="2142675"/>
            <a:ext cx="748883" cy="825474"/>
          </a:xfrm>
          <a:prstGeom prst="straightConnector1">
            <a:avLst/>
          </a:prstGeom>
          <a:ln w="28575">
            <a:solidFill>
              <a:srgbClr val="7030A0"/>
            </a:solidFill>
            <a:headEnd type="ova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22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smtClean="0"/>
                  <a:t>Additional position transform in the VS</a:t>
                </a:r>
              </a:p>
              <a:p>
                <a14:m>
                  <m:oMath xmlns:m="http://schemas.openxmlformats.org/officeDocument/2006/math">
                    <m:sSubSup>
                      <m:sSubSupPr>
                        <m:ctrlPr>
                          <a:rPr lang="en-US" i="1">
                            <a:latin typeface="Cambria Math"/>
                          </a:rPr>
                        </m:ctrlPr>
                      </m:sSubSupPr>
                      <m:e>
                        <m:r>
                          <a:rPr lang="en-US" i="1">
                            <a:latin typeface="Cambria Math"/>
                          </a:rPr>
                          <m:t>𝑉</m:t>
                        </m:r>
                      </m:e>
                      <m:sub/>
                      <m:sup>
                        <m:r>
                          <a:rPr lang="en-US" b="0" i="1" smtClean="0">
                            <a:latin typeface="Cambria Math"/>
                          </a:rPr>
                          <m:t>𝑏</m:t>
                        </m:r>
                      </m:sup>
                    </m:sSubSup>
                  </m:oMath>
                </a14:m>
                <a:r>
                  <a:rPr lang="en-US" dirty="0" smtClean="0"/>
                  <a:t> commonly found in the G-buffer (for motion blur)</a:t>
                </a:r>
              </a:p>
              <a:p>
                <a:r>
                  <a:rPr lang="en-US" dirty="0" smtClean="0"/>
                  <a:t>Missing forward motion field </a:t>
                </a:r>
                <a14:m>
                  <m:oMath xmlns:m="http://schemas.openxmlformats.org/officeDocument/2006/math">
                    <m:sSubSup>
                      <m:sSubSupPr>
                        <m:ctrlPr>
                          <a:rPr lang="en-US" b="0" i="1" smtClean="0">
                            <a:latin typeface="Cambria Math"/>
                          </a:rPr>
                        </m:ctrlPr>
                      </m:sSubSupPr>
                      <m:e>
                        <m:r>
                          <a:rPr lang="en-US" b="0" i="1" smtClean="0">
                            <a:latin typeface="Cambria Math"/>
                          </a:rPr>
                          <m:t>𝑉</m:t>
                        </m:r>
                      </m:e>
                      <m:sub>
                        <m:r>
                          <a:rPr lang="en-US" b="0" i="1" smtClean="0">
                            <a:latin typeface="Cambria Math"/>
                          </a:rPr>
                          <m:t>𝑡</m:t>
                        </m:r>
                      </m:sub>
                      <m:sup>
                        <m:r>
                          <a:rPr lang="en-US" b="0" i="1" smtClean="0">
                            <a:latin typeface="Cambria Math"/>
                          </a:rPr>
                          <m:t>𝑓</m:t>
                        </m:r>
                      </m:sup>
                    </m:sSubSup>
                  </m:oMath>
                </a14:m>
                <a:r>
                  <a:rPr lang="en-US" dirty="0" smtClean="0"/>
                  <a:t>?</a:t>
                </a:r>
              </a:p>
              <a:p>
                <a:pPr lvl="1"/>
                <a:r>
                  <a:rPr lang="en-US" dirty="0" smtClean="0"/>
                  <a:t>Negate the field </a:t>
                </a:r>
                <a14:m>
                  <m:oMath xmlns:m="http://schemas.openxmlformats.org/officeDocument/2006/math">
                    <m:sSubSup>
                      <m:sSubSupPr>
                        <m:ctrlPr>
                          <a:rPr lang="en-US" i="1">
                            <a:latin typeface="Cambria Math"/>
                          </a:rPr>
                        </m:ctrlPr>
                      </m:sSubSupPr>
                      <m:e>
                        <m:r>
                          <a:rPr lang="en-US" i="1">
                            <a:latin typeface="Cambria Math"/>
                          </a:rPr>
                          <m:t>𝑉</m:t>
                        </m:r>
                      </m:e>
                      <m:sub>
                        <m:r>
                          <a:rPr lang="en-US" i="1">
                            <a:latin typeface="Cambria Math"/>
                          </a:rPr>
                          <m:t>𝑡</m:t>
                        </m:r>
                      </m:sub>
                      <m:sup>
                        <m:r>
                          <a:rPr lang="en-US" b="0" i="1" smtClean="0">
                            <a:latin typeface="Cambria Math"/>
                          </a:rPr>
                          <m:t>𝑏</m:t>
                        </m:r>
                      </m:sup>
                    </m:sSubSup>
                  </m:oMath>
                </a14:m>
                <a:endParaRPr lang="en-US" dirty="0" smtClean="0"/>
              </a:p>
              <a:p>
                <a:pPr lvl="1"/>
                <a:r>
                  <a:rPr lang="en-US" dirty="0" smtClean="0"/>
                  <a:t>Use iterative </a:t>
                </a:r>
                <a:r>
                  <a:rPr lang="en-US" dirty="0" err="1" smtClean="0"/>
                  <a:t>reprojection</a:t>
                </a:r>
                <a:r>
                  <a:rPr lang="en-US" dirty="0" smtClean="0"/>
                  <a:t> to improve the precision </a:t>
                </a:r>
                <a:br>
                  <a:rPr lang="en-US" dirty="0" smtClean="0"/>
                </a:br>
                <a:r>
                  <a:rPr lang="en-US" dirty="0" smtClean="0"/>
                  <a:t>(based on a precise </a:t>
                </a:r>
                <a14:m>
                  <m:oMath xmlns:m="http://schemas.openxmlformats.org/officeDocument/2006/math">
                    <m:sSubSup>
                      <m:sSubSupPr>
                        <m:ctrlPr>
                          <a:rPr lang="en-US" i="1">
                            <a:latin typeface="Cambria Math"/>
                          </a:rPr>
                        </m:ctrlPr>
                      </m:sSubSupPr>
                      <m:e>
                        <m:r>
                          <a:rPr lang="en-US" i="1">
                            <a:latin typeface="Cambria Math"/>
                          </a:rPr>
                          <m:t>𝑉</m:t>
                        </m:r>
                      </m:e>
                      <m:sub>
                        <m:r>
                          <a:rPr lang="en-US" i="1">
                            <a:latin typeface="Cambria Math"/>
                          </a:rPr>
                          <m:t>𝑡</m:t>
                        </m:r>
                        <m:r>
                          <a:rPr lang="en-US" b="0" i="1" smtClean="0">
                            <a:latin typeface="Cambria Math"/>
                          </a:rPr>
                          <m:t>+1</m:t>
                        </m:r>
                      </m:sub>
                      <m:sup>
                        <m:r>
                          <a:rPr lang="en-US" b="0" i="1" smtClean="0">
                            <a:latin typeface="Cambria Math"/>
                          </a:rPr>
                          <m:t>𝑏</m:t>
                        </m:r>
                      </m:sup>
                    </m:sSubSup>
                  </m:oMath>
                </a14:m>
                <a:r>
                  <a:rPr lang="en-US" dirty="0" smtClean="0"/>
                  <a:t>)</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1389" t="-1674"/>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27</a:t>
            </a:fld>
            <a:endParaRPr lang="en-US"/>
          </a:p>
        </p:txBody>
      </p:sp>
      <p:sp>
        <p:nvSpPr>
          <p:cNvPr id="5" name="Title 4"/>
          <p:cNvSpPr>
            <a:spLocks noGrp="1"/>
          </p:cNvSpPr>
          <p:nvPr>
            <p:ph type="title"/>
          </p:nvPr>
        </p:nvSpPr>
        <p:spPr/>
        <p:txBody>
          <a:bodyPr/>
          <a:lstStyle/>
          <a:p>
            <a:r>
              <a:rPr lang="en-US" dirty="0" smtClean="0"/>
              <a:t>Motion vector field generation</a:t>
            </a:r>
            <a:endParaRPr lang="en-US" dirty="0"/>
          </a:p>
        </p:txBody>
      </p:sp>
    </p:spTree>
    <p:extLst>
      <p:ext uri="{BB962C8B-B14F-4D97-AF65-F5344CB8AC3E}">
        <p14:creationId xmlns:p14="http://schemas.microsoft.com/office/powerpoint/2010/main" val="977187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smtClean="0"/>
              <a:t>The results from frame </a:t>
            </a:r>
            <a:r>
              <a:rPr lang="en-US" sz="1800" i="1" dirty="0">
                <a:latin typeface="Cambria Math" pitchFamily="18" charset="0"/>
                <a:ea typeface="Cambria Math" pitchFamily="18" charset="0"/>
              </a:rPr>
              <a:t>t</a:t>
            </a:r>
            <a:r>
              <a:rPr lang="en-US" sz="1800" dirty="0"/>
              <a:t> and </a:t>
            </a:r>
            <a:r>
              <a:rPr lang="en-US" sz="1800" i="1" dirty="0">
                <a:latin typeface="Cambria Math" pitchFamily="18" charset="0"/>
                <a:ea typeface="Cambria Math" pitchFamily="18" charset="0"/>
              </a:rPr>
              <a:t>t </a:t>
            </a:r>
            <a:r>
              <a:rPr lang="en-US" sz="1800" dirty="0">
                <a:latin typeface="Cambria Math" pitchFamily="18" charset="0"/>
                <a:ea typeface="Cambria Math" pitchFamily="18" charset="0"/>
              </a:rPr>
              <a:t>+1</a:t>
            </a:r>
            <a:r>
              <a:rPr lang="en-US" sz="1800" dirty="0"/>
              <a:t> </a:t>
            </a:r>
            <a:r>
              <a:rPr lang="en-US" sz="1800" dirty="0" smtClean="0"/>
              <a:t>may disagree</a:t>
            </a:r>
          </a:p>
          <a:p>
            <a:r>
              <a:rPr lang="en-US" sz="1800" dirty="0" smtClean="0"/>
              <a:t>Reasons:</a:t>
            </a:r>
          </a:p>
          <a:p>
            <a:pPr lvl="1"/>
            <a:r>
              <a:rPr lang="en-US" sz="1600" dirty="0" smtClean="0"/>
              <a:t>Occlusion: one source is occluded by the other in </a:t>
            </a:r>
            <a:r>
              <a:rPr lang="en-US" sz="1600" i="1" dirty="0">
                <a:latin typeface="Cambria Math" pitchFamily="18" charset="0"/>
                <a:ea typeface="Cambria Math" pitchFamily="18" charset="0"/>
              </a:rPr>
              <a:t>t </a:t>
            </a:r>
            <a:r>
              <a:rPr lang="en-US" sz="1600" dirty="0">
                <a:latin typeface="Cambria Math" pitchFamily="18" charset="0"/>
                <a:ea typeface="Cambria Math" pitchFamily="18" charset="0"/>
              </a:rPr>
              <a:t>+</a:t>
            </a:r>
            <a:r>
              <a:rPr lang="el-GR" altLang="zh-CN" sz="1600" i="1" dirty="0" smtClean="0">
                <a:latin typeface="Cambria Math" pitchFamily="18" charset="0"/>
                <a:ea typeface="Cambria Math" pitchFamily="18" charset="0"/>
                <a:cs typeface="Times New Roman" pitchFamily="18" charset="0"/>
              </a:rPr>
              <a:t>α</a:t>
            </a:r>
            <a:endParaRPr lang="en-US" altLang="zh-CN" sz="1600" i="1" dirty="0">
              <a:latin typeface="Cambria Math" pitchFamily="18" charset="0"/>
              <a:ea typeface="Cambria Math" pitchFamily="18" charset="0"/>
              <a:cs typeface="Times New Roman" pitchFamily="18" charset="0"/>
            </a:endParaRPr>
          </a:p>
          <a:p>
            <a:pPr lvl="2"/>
            <a:r>
              <a:rPr lang="en-US" altLang="zh-CN" sz="1400" i="1" dirty="0" smtClean="0">
                <a:ea typeface="Cambria Math" pitchFamily="18" charset="0"/>
                <a:cs typeface="Times New Roman" pitchFamily="18" charset="0"/>
              </a:rPr>
              <a:t>choose the visible one based on the interpolated depth</a:t>
            </a:r>
            <a:endParaRPr lang="en-US" sz="1400" dirty="0">
              <a:ea typeface="Cambria Math" pitchFamily="18" charset="0"/>
            </a:endParaRPr>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28</a:t>
            </a:fld>
            <a:endParaRPr lang="en-US"/>
          </a:p>
        </p:txBody>
      </p:sp>
      <p:sp>
        <p:nvSpPr>
          <p:cNvPr id="5" name="Title 4"/>
          <p:cNvSpPr>
            <a:spLocks noGrp="1"/>
          </p:cNvSpPr>
          <p:nvPr>
            <p:ph type="title"/>
          </p:nvPr>
        </p:nvSpPr>
        <p:spPr/>
        <p:txBody>
          <a:bodyPr/>
          <a:lstStyle/>
          <a:p>
            <a:r>
              <a:rPr lang="en-US" dirty="0" smtClean="0"/>
              <a:t>Choosing the right pixel</a:t>
            </a:r>
            <a:endParaRPr lang="en-US" dirty="0"/>
          </a:p>
        </p:txBody>
      </p:sp>
      <p:sp>
        <p:nvSpPr>
          <p:cNvPr id="6" name="Rectangle 5"/>
          <p:cNvSpPr/>
          <p:nvPr/>
        </p:nvSpPr>
        <p:spPr>
          <a:xfrm>
            <a:off x="838200" y="2145884"/>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7" name="Rectangle 6"/>
          <p:cNvSpPr/>
          <p:nvPr/>
        </p:nvSpPr>
        <p:spPr>
          <a:xfrm>
            <a:off x="3064788" y="2145884"/>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8" name="Rectangle 7"/>
          <p:cNvSpPr/>
          <p:nvPr/>
        </p:nvSpPr>
        <p:spPr>
          <a:xfrm>
            <a:off x="5277796" y="2145884"/>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9" name="Rectangle 8"/>
          <p:cNvSpPr/>
          <p:nvPr/>
        </p:nvSpPr>
        <p:spPr>
          <a:xfrm rot="158250">
            <a:off x="1453591" y="2444291"/>
            <a:ext cx="653087" cy="765297"/>
          </a:xfrm>
          <a:prstGeom prst="rect">
            <a:avLst/>
          </a:prstGeom>
          <a:blipFill>
            <a:blip r:embed="rId3"/>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0" name="Rectangle 9"/>
          <p:cNvSpPr/>
          <p:nvPr/>
        </p:nvSpPr>
        <p:spPr>
          <a:xfrm rot="6369278">
            <a:off x="884859" y="2567304"/>
            <a:ext cx="884736" cy="666443"/>
          </a:xfrm>
          <a:prstGeom prst="rect">
            <a:avLst/>
          </a:prstGeom>
          <a:blipFill>
            <a:blip r:embed="rId4"/>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dirty="0"/>
          </a:p>
        </p:txBody>
      </p:sp>
      <p:sp>
        <p:nvSpPr>
          <p:cNvPr id="13" name="Rectangle 12"/>
          <p:cNvSpPr/>
          <p:nvPr/>
        </p:nvSpPr>
        <p:spPr>
          <a:xfrm rot="171307">
            <a:off x="3620212" y="2480633"/>
            <a:ext cx="643479" cy="765297"/>
          </a:xfrm>
          <a:prstGeom prst="rect">
            <a:avLst/>
          </a:prstGeom>
          <a:blipFill>
            <a:blip r:embed="rId3"/>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4" name="Rectangle 13"/>
          <p:cNvSpPr/>
          <p:nvPr/>
        </p:nvSpPr>
        <p:spPr>
          <a:xfrm rot="6326493">
            <a:off x="3166976" y="2572212"/>
            <a:ext cx="884736" cy="646274"/>
          </a:xfrm>
          <a:prstGeom prst="rect">
            <a:avLst/>
          </a:prstGeom>
          <a:blipFill>
            <a:blip r:embed="rId4"/>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5" name="TextBox 14"/>
          <p:cNvSpPr txBox="1"/>
          <p:nvPr/>
        </p:nvSpPr>
        <p:spPr>
          <a:xfrm>
            <a:off x="2426326" y="2392542"/>
            <a:ext cx="411908" cy="418576"/>
          </a:xfrm>
          <a:prstGeom prst="rect">
            <a:avLst/>
          </a:prstGeom>
          <a:noFill/>
        </p:spPr>
        <p:txBody>
          <a:bodyPr wrap="none" lIns="73152" tIns="36576" rIns="73152" bIns="36576" rtlCol="0">
            <a:spAutoFit/>
          </a:bodyPr>
          <a:lstStyle/>
          <a:p>
            <a:r>
              <a:rPr lang="en-US" altLang="zh-CN" sz="2200" dirty="0"/>
              <a:t>… </a:t>
            </a:r>
            <a:endParaRPr lang="zh-CN" altLang="en-US" sz="2200" i="1" dirty="0"/>
          </a:p>
        </p:txBody>
      </p:sp>
      <p:sp>
        <p:nvSpPr>
          <p:cNvPr id="16" name="TextBox 15"/>
          <p:cNvSpPr txBox="1"/>
          <p:nvPr/>
        </p:nvSpPr>
        <p:spPr>
          <a:xfrm>
            <a:off x="4687396" y="2392542"/>
            <a:ext cx="388824" cy="418576"/>
          </a:xfrm>
          <a:prstGeom prst="rect">
            <a:avLst/>
          </a:prstGeom>
          <a:noFill/>
        </p:spPr>
        <p:txBody>
          <a:bodyPr wrap="none" lIns="73152" tIns="36576" rIns="73152" bIns="36576" rtlCol="0">
            <a:spAutoFit/>
          </a:bodyPr>
          <a:lstStyle/>
          <a:p>
            <a:r>
              <a:rPr lang="en-US" altLang="zh-CN" sz="2200" dirty="0"/>
              <a:t>…</a:t>
            </a:r>
            <a:r>
              <a:rPr lang="en-US" altLang="zh-CN" dirty="0" smtClean="0"/>
              <a:t> </a:t>
            </a:r>
            <a:endParaRPr lang="zh-CN" altLang="en-US" i="1" dirty="0"/>
          </a:p>
        </p:txBody>
      </p:sp>
      <p:sp>
        <p:nvSpPr>
          <p:cNvPr id="17" name="Freeform 16"/>
          <p:cNvSpPr/>
          <p:nvPr/>
        </p:nvSpPr>
        <p:spPr>
          <a:xfrm>
            <a:off x="1789421" y="2562515"/>
            <a:ext cx="2127752" cy="227176"/>
          </a:xfrm>
          <a:custGeom>
            <a:avLst/>
            <a:gdLst>
              <a:gd name="connsiteX0" fmla="*/ 1609725 w 1609725"/>
              <a:gd name="connsiteY0" fmla="*/ 0 h 666750"/>
              <a:gd name="connsiteX1" fmla="*/ 581025 w 1609725"/>
              <a:gd name="connsiteY1" fmla="*/ 142875 h 666750"/>
              <a:gd name="connsiteX2" fmla="*/ 0 w 1609725"/>
              <a:gd name="connsiteY2" fmla="*/ 666750 h 666750"/>
              <a:gd name="connsiteX0" fmla="*/ 1609725 w 1609725"/>
              <a:gd name="connsiteY0" fmla="*/ 92429 h 759179"/>
              <a:gd name="connsiteX1" fmla="*/ 527863 w 1609725"/>
              <a:gd name="connsiteY1" fmla="*/ 35944 h 759179"/>
              <a:gd name="connsiteX2" fmla="*/ 0 w 1609725"/>
              <a:gd name="connsiteY2" fmla="*/ 759179 h 759179"/>
              <a:gd name="connsiteX0" fmla="*/ 2593236 w 2593236"/>
              <a:gd name="connsiteY0" fmla="*/ 92429 h 93410"/>
              <a:gd name="connsiteX1" fmla="*/ 1511374 w 2593236"/>
              <a:gd name="connsiteY1" fmla="*/ 35944 h 93410"/>
              <a:gd name="connsiteX2" fmla="*/ 0 w 2593236"/>
              <a:gd name="connsiteY2" fmla="*/ 81353 h 93410"/>
              <a:gd name="connsiteX0" fmla="*/ 2593236 w 2593236"/>
              <a:gd name="connsiteY0" fmla="*/ 301578 h 302028"/>
              <a:gd name="connsiteX1" fmla="*/ 1431630 w 2593236"/>
              <a:gd name="connsiteY1" fmla="*/ 19151 h 302028"/>
              <a:gd name="connsiteX2" fmla="*/ 0 w 2593236"/>
              <a:gd name="connsiteY2" fmla="*/ 290502 h 302028"/>
              <a:gd name="connsiteX0" fmla="*/ 2593236 w 2593236"/>
              <a:gd name="connsiteY0" fmla="*/ 301578 h 302028"/>
              <a:gd name="connsiteX1" fmla="*/ 1431630 w 2593236"/>
              <a:gd name="connsiteY1" fmla="*/ 19151 h 302028"/>
              <a:gd name="connsiteX2" fmla="*/ 0 w 2593236"/>
              <a:gd name="connsiteY2" fmla="*/ 290502 h 302028"/>
              <a:gd name="connsiteX0" fmla="*/ 2593236 w 2593236"/>
              <a:gd name="connsiteY0" fmla="*/ 283175 h 283753"/>
              <a:gd name="connsiteX1" fmla="*/ 1431630 w 2593236"/>
              <a:gd name="connsiteY1" fmla="*/ 748 h 283753"/>
              <a:gd name="connsiteX2" fmla="*/ 0 w 2593236"/>
              <a:gd name="connsiteY2" fmla="*/ 272099 h 283753"/>
              <a:gd name="connsiteX0" fmla="*/ 2593236 w 2593236"/>
              <a:gd name="connsiteY0" fmla="*/ 283971 h 283972"/>
              <a:gd name="connsiteX1" fmla="*/ 1431630 w 2593236"/>
              <a:gd name="connsiteY1" fmla="*/ 1544 h 283972"/>
              <a:gd name="connsiteX2" fmla="*/ 0 w 2593236"/>
              <a:gd name="connsiteY2" fmla="*/ 272895 h 283972"/>
              <a:gd name="connsiteX0" fmla="*/ 2659690 w 2659690"/>
              <a:gd name="connsiteY0" fmla="*/ 283971 h 283971"/>
              <a:gd name="connsiteX1" fmla="*/ 1498084 w 2659690"/>
              <a:gd name="connsiteY1" fmla="*/ 1544 h 283971"/>
              <a:gd name="connsiteX2" fmla="*/ 0 w 2659690"/>
              <a:gd name="connsiteY2" fmla="*/ 272894 h 283971"/>
            </a:gdLst>
            <a:ahLst/>
            <a:cxnLst>
              <a:cxn ang="0">
                <a:pos x="connsiteX0" y="connsiteY0"/>
              </a:cxn>
              <a:cxn ang="0">
                <a:pos x="connsiteX1" y="connsiteY1"/>
              </a:cxn>
              <a:cxn ang="0">
                <a:pos x="connsiteX2" y="connsiteY2"/>
              </a:cxn>
            </a:cxnLst>
            <a:rect l="l" t="t" r="r" b="b"/>
            <a:pathLst>
              <a:path w="2659690" h="283971">
                <a:moveTo>
                  <a:pt x="2659690" y="283971"/>
                </a:moveTo>
                <a:cubicBezTo>
                  <a:pt x="2385808" y="127067"/>
                  <a:pt x="1885988" y="-16546"/>
                  <a:pt x="1498084" y="1544"/>
                </a:cubicBezTo>
                <a:cubicBezTo>
                  <a:pt x="1163344" y="-6947"/>
                  <a:pt x="156369" y="66519"/>
                  <a:pt x="0" y="272894"/>
                </a:cubicBezTo>
              </a:path>
            </a:pathLst>
          </a:custGeom>
          <a:noFill/>
          <a:ln w="28575">
            <a:solidFill>
              <a:srgbClr val="FFC00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1" name="TextBox 20"/>
          <p:cNvSpPr txBox="1"/>
          <p:nvPr/>
        </p:nvSpPr>
        <p:spPr>
          <a:xfrm>
            <a:off x="943435" y="3505200"/>
            <a:ext cx="1113965" cy="258532"/>
          </a:xfrm>
          <a:prstGeom prst="rect">
            <a:avLst/>
          </a:prstGeom>
          <a:noFill/>
        </p:spPr>
        <p:txBody>
          <a:bodyPr wrap="square" lIns="73152" tIns="36576" rIns="73152" bIns="36576" rtlCol="0">
            <a:spAutoFit/>
          </a:bodyPr>
          <a:lstStyle/>
          <a:p>
            <a:pPr algn="ctr"/>
            <a:r>
              <a:rPr lang="en-US" altLang="zh-CN" sz="1200" dirty="0" smtClean="0"/>
              <a:t>I-frame </a:t>
            </a:r>
            <a:r>
              <a:rPr lang="en-US" altLang="zh-CN" sz="1200" i="1" dirty="0">
                <a:latin typeface="Cambria Math" pitchFamily="18" charset="0"/>
                <a:ea typeface="Cambria Math" pitchFamily="18" charset="0"/>
              </a:rPr>
              <a:t>t</a:t>
            </a:r>
            <a:endParaRPr lang="zh-CN" altLang="en-US" sz="1200" i="1" dirty="0">
              <a:latin typeface="Cambria Math" pitchFamily="18" charset="0"/>
              <a:ea typeface="Cambria Math" pitchFamily="18" charset="0"/>
            </a:endParaRPr>
          </a:p>
        </p:txBody>
      </p:sp>
      <p:sp>
        <p:nvSpPr>
          <p:cNvPr id="22" name="TextBox 21"/>
          <p:cNvSpPr txBox="1"/>
          <p:nvPr/>
        </p:nvSpPr>
        <p:spPr>
          <a:xfrm>
            <a:off x="5410200" y="3528752"/>
            <a:ext cx="1092251" cy="258532"/>
          </a:xfrm>
          <a:prstGeom prst="rect">
            <a:avLst/>
          </a:prstGeom>
          <a:noFill/>
        </p:spPr>
        <p:txBody>
          <a:bodyPr wrap="square" lIns="73152" tIns="36576" rIns="73152" bIns="36576" rtlCol="0">
            <a:spAutoFit/>
          </a:bodyPr>
          <a:lstStyle/>
          <a:p>
            <a:pPr algn="ctr"/>
            <a:r>
              <a:rPr lang="en-US" altLang="zh-CN" sz="1200" dirty="0" smtClean="0"/>
              <a:t>I-frame </a:t>
            </a:r>
            <a:r>
              <a:rPr lang="en-US" altLang="zh-CN" sz="1200" i="1" dirty="0" smtClean="0">
                <a:latin typeface="Cambria Math" pitchFamily="18" charset="0"/>
                <a:ea typeface="Cambria Math" pitchFamily="18" charset="0"/>
              </a:rPr>
              <a:t>t </a:t>
            </a:r>
            <a:r>
              <a:rPr lang="en-US" altLang="zh-CN" sz="1200" dirty="0" smtClean="0">
                <a:latin typeface="Cambria Math" pitchFamily="18" charset="0"/>
                <a:ea typeface="Cambria Math" pitchFamily="18" charset="0"/>
              </a:rPr>
              <a:t>+</a:t>
            </a:r>
            <a:r>
              <a:rPr lang="en-US" altLang="zh-CN" sz="1200" dirty="0">
                <a:latin typeface="Cambria Math" pitchFamily="18" charset="0"/>
                <a:ea typeface="Cambria Math" pitchFamily="18" charset="0"/>
              </a:rPr>
              <a:t>1</a:t>
            </a:r>
            <a:endParaRPr lang="zh-CN" altLang="en-US" sz="1200" dirty="0">
              <a:latin typeface="Cambria Math" pitchFamily="18" charset="0"/>
              <a:ea typeface="Cambria Math" pitchFamily="18" charset="0"/>
            </a:endParaRPr>
          </a:p>
        </p:txBody>
      </p:sp>
      <p:sp>
        <p:nvSpPr>
          <p:cNvPr id="23" name="TextBox 22"/>
          <p:cNvSpPr txBox="1"/>
          <p:nvPr/>
        </p:nvSpPr>
        <p:spPr>
          <a:xfrm>
            <a:off x="3002390" y="3537236"/>
            <a:ext cx="1451682" cy="258532"/>
          </a:xfrm>
          <a:prstGeom prst="rect">
            <a:avLst/>
          </a:prstGeom>
          <a:noFill/>
        </p:spPr>
        <p:txBody>
          <a:bodyPr wrap="square" lIns="73152" tIns="36576" rIns="73152" bIns="36576" rtlCol="0">
            <a:spAutoFit/>
          </a:bodyPr>
          <a:lstStyle/>
          <a:p>
            <a:pPr algn="ctr"/>
            <a:r>
              <a:rPr lang="en-US" altLang="zh-CN" sz="1200" dirty="0" smtClean="0"/>
              <a:t>B-frame </a:t>
            </a:r>
            <a:r>
              <a:rPr lang="en-US" altLang="zh-CN" sz="1200" i="1" dirty="0" smtClean="0">
                <a:latin typeface="Cambria Math" pitchFamily="18" charset="0"/>
                <a:ea typeface="Cambria Math" pitchFamily="18" charset="0"/>
              </a:rPr>
              <a:t>t </a:t>
            </a:r>
            <a:r>
              <a:rPr lang="en-US" altLang="zh-CN" sz="1200" dirty="0" smtClean="0">
                <a:latin typeface="Cambria Math" pitchFamily="18" charset="0"/>
                <a:ea typeface="Cambria Math" pitchFamily="18" charset="0"/>
              </a:rPr>
              <a:t>+</a:t>
            </a:r>
            <a:r>
              <a:rPr lang="el-GR" altLang="zh-CN" sz="1200" i="1" dirty="0" smtClean="0">
                <a:latin typeface="Cambria Math" pitchFamily="18" charset="0"/>
                <a:ea typeface="Cambria Math" pitchFamily="18" charset="0"/>
              </a:rPr>
              <a:t>α</a:t>
            </a:r>
            <a:endParaRPr lang="zh-CN" altLang="en-US" sz="1200" dirty="0">
              <a:latin typeface="Cambria Math" pitchFamily="18" charset="0"/>
            </a:endParaRPr>
          </a:p>
        </p:txBody>
      </p:sp>
      <p:sp>
        <p:nvSpPr>
          <p:cNvPr id="24" name="Rectangle 23"/>
          <p:cNvSpPr/>
          <p:nvPr/>
        </p:nvSpPr>
        <p:spPr>
          <a:xfrm rot="158250">
            <a:off x="5808463" y="2407047"/>
            <a:ext cx="653087" cy="765297"/>
          </a:xfrm>
          <a:prstGeom prst="rect">
            <a:avLst/>
          </a:prstGeom>
          <a:blipFill>
            <a:blip r:embed="rId3"/>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25" name="Rectangle 24"/>
          <p:cNvSpPr/>
          <p:nvPr/>
        </p:nvSpPr>
        <p:spPr>
          <a:xfrm rot="6369278">
            <a:off x="5563377" y="2530060"/>
            <a:ext cx="884736" cy="666443"/>
          </a:xfrm>
          <a:prstGeom prst="rect">
            <a:avLst/>
          </a:prstGeom>
          <a:blipFill>
            <a:blip r:embed="rId4"/>
            <a:tile tx="0" ty="0" sx="100000" sy="100000" flip="none" algn="tl"/>
          </a:blip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dirty="0"/>
          </a:p>
        </p:txBody>
      </p:sp>
      <p:sp>
        <p:nvSpPr>
          <p:cNvPr id="19" name="Freeform 18"/>
          <p:cNvSpPr/>
          <p:nvPr/>
        </p:nvSpPr>
        <p:spPr>
          <a:xfrm>
            <a:off x="3920456" y="2504722"/>
            <a:ext cx="2420330" cy="292006"/>
          </a:xfrm>
          <a:custGeom>
            <a:avLst/>
            <a:gdLst>
              <a:gd name="connsiteX0" fmla="*/ 0 w 1800225"/>
              <a:gd name="connsiteY0" fmla="*/ 17231 h 864956"/>
              <a:gd name="connsiteX1" fmla="*/ 1047750 w 1800225"/>
              <a:gd name="connsiteY1" fmla="*/ 112481 h 864956"/>
              <a:gd name="connsiteX2" fmla="*/ 1800225 w 1800225"/>
              <a:gd name="connsiteY2" fmla="*/ 864956 h 864956"/>
              <a:gd name="connsiteX0" fmla="*/ 0 w 1819275"/>
              <a:gd name="connsiteY0" fmla="*/ 15985 h 868472"/>
              <a:gd name="connsiteX1" fmla="*/ 1066800 w 1819275"/>
              <a:gd name="connsiteY1" fmla="*/ 115997 h 868472"/>
              <a:gd name="connsiteX2" fmla="*/ 1819275 w 1819275"/>
              <a:gd name="connsiteY2" fmla="*/ 868472 h 868472"/>
              <a:gd name="connsiteX0" fmla="*/ 0 w 1819275"/>
              <a:gd name="connsiteY0" fmla="*/ 14287 h 873918"/>
              <a:gd name="connsiteX1" fmla="*/ 1066800 w 1819275"/>
              <a:gd name="connsiteY1" fmla="*/ 121443 h 873918"/>
              <a:gd name="connsiteX2" fmla="*/ 1819275 w 1819275"/>
              <a:gd name="connsiteY2" fmla="*/ 873918 h 873918"/>
              <a:gd name="connsiteX0" fmla="*/ 0 w 1821656"/>
              <a:gd name="connsiteY0" fmla="*/ 14832 h 872082"/>
              <a:gd name="connsiteX1" fmla="*/ 1069181 w 1821656"/>
              <a:gd name="connsiteY1" fmla="*/ 119607 h 872082"/>
              <a:gd name="connsiteX2" fmla="*/ 1821656 w 1821656"/>
              <a:gd name="connsiteY2" fmla="*/ 872082 h 872082"/>
              <a:gd name="connsiteX0" fmla="*/ 0 w 1969041"/>
              <a:gd name="connsiteY0" fmla="*/ 132147 h 989397"/>
              <a:gd name="connsiteX1" fmla="*/ 1879913 w 1969041"/>
              <a:gd name="connsiteY1" fmla="*/ 50853 h 989397"/>
              <a:gd name="connsiteX2" fmla="*/ 1821656 w 1969041"/>
              <a:gd name="connsiteY2" fmla="*/ 989397 h 989397"/>
              <a:gd name="connsiteX0" fmla="*/ 0 w 3270341"/>
              <a:gd name="connsiteY0" fmla="*/ 132147 h 537513"/>
              <a:gd name="connsiteX1" fmla="*/ 1879913 w 3270341"/>
              <a:gd name="connsiteY1" fmla="*/ 50853 h 537513"/>
              <a:gd name="connsiteX2" fmla="*/ 3270341 w 3270341"/>
              <a:gd name="connsiteY2" fmla="*/ 537513 h 537513"/>
              <a:gd name="connsiteX0" fmla="*/ 0 w 2811885"/>
              <a:gd name="connsiteY0" fmla="*/ 295240 h 518478"/>
              <a:gd name="connsiteX1" fmla="*/ 1421457 w 2811885"/>
              <a:gd name="connsiteY1" fmla="*/ 31818 h 518478"/>
              <a:gd name="connsiteX2" fmla="*/ 2811885 w 2811885"/>
              <a:gd name="connsiteY2" fmla="*/ 518478 h 518478"/>
              <a:gd name="connsiteX0" fmla="*/ 0 w 2811885"/>
              <a:gd name="connsiteY0" fmla="*/ 305181 h 528419"/>
              <a:gd name="connsiteX1" fmla="*/ 1421457 w 2811885"/>
              <a:gd name="connsiteY1" fmla="*/ 41759 h 528419"/>
              <a:gd name="connsiteX2" fmla="*/ 2811885 w 2811885"/>
              <a:gd name="connsiteY2" fmla="*/ 528419 h 528419"/>
              <a:gd name="connsiteX0" fmla="*/ 0 w 2811885"/>
              <a:gd name="connsiteY0" fmla="*/ 414500 h 637738"/>
              <a:gd name="connsiteX1" fmla="*/ 1452859 w 2811885"/>
              <a:gd name="connsiteY1" fmla="*/ 31754 h 637738"/>
              <a:gd name="connsiteX2" fmla="*/ 2811885 w 2811885"/>
              <a:gd name="connsiteY2" fmla="*/ 637738 h 637738"/>
              <a:gd name="connsiteX0" fmla="*/ 0 w 2811885"/>
              <a:gd name="connsiteY0" fmla="*/ 396918 h 620156"/>
              <a:gd name="connsiteX1" fmla="*/ 1421458 w 2811885"/>
              <a:gd name="connsiteY1" fmla="*/ 33013 h 620156"/>
              <a:gd name="connsiteX2" fmla="*/ 2811885 w 2811885"/>
              <a:gd name="connsiteY2" fmla="*/ 620156 h 620156"/>
              <a:gd name="connsiteX0" fmla="*/ 0 w 2811885"/>
              <a:gd name="connsiteY0" fmla="*/ 371166 h 594404"/>
              <a:gd name="connsiteX1" fmla="*/ 1421458 w 2811885"/>
              <a:gd name="connsiteY1" fmla="*/ 7261 h 594404"/>
              <a:gd name="connsiteX2" fmla="*/ 2811885 w 2811885"/>
              <a:gd name="connsiteY2" fmla="*/ 594404 h 594404"/>
              <a:gd name="connsiteX0" fmla="*/ 0 w 2811885"/>
              <a:gd name="connsiteY0" fmla="*/ 371166 h 594404"/>
              <a:gd name="connsiteX1" fmla="*/ 1421458 w 2811885"/>
              <a:gd name="connsiteY1" fmla="*/ 7261 h 594404"/>
              <a:gd name="connsiteX2" fmla="*/ 2811885 w 2811885"/>
              <a:gd name="connsiteY2" fmla="*/ 594404 h 594404"/>
              <a:gd name="connsiteX0" fmla="*/ 0 w 2811885"/>
              <a:gd name="connsiteY0" fmla="*/ 364815 h 588053"/>
              <a:gd name="connsiteX1" fmla="*/ 1421458 w 2811885"/>
              <a:gd name="connsiteY1" fmla="*/ 910 h 588053"/>
              <a:gd name="connsiteX2" fmla="*/ 2811885 w 2811885"/>
              <a:gd name="connsiteY2" fmla="*/ 588053 h 588053"/>
              <a:gd name="connsiteX0" fmla="*/ 0 w 2811885"/>
              <a:gd name="connsiteY0" fmla="*/ 364815 h 588053"/>
              <a:gd name="connsiteX1" fmla="*/ 1421458 w 2811885"/>
              <a:gd name="connsiteY1" fmla="*/ 910 h 588053"/>
              <a:gd name="connsiteX2" fmla="*/ 2811885 w 2811885"/>
              <a:gd name="connsiteY2" fmla="*/ 588053 h 588053"/>
              <a:gd name="connsiteX0" fmla="*/ 0 w 2994011"/>
              <a:gd name="connsiteY0" fmla="*/ 364815 h 493849"/>
              <a:gd name="connsiteX1" fmla="*/ 1421458 w 2994011"/>
              <a:gd name="connsiteY1" fmla="*/ 910 h 493849"/>
              <a:gd name="connsiteX2" fmla="*/ 2994011 w 2994011"/>
              <a:gd name="connsiteY2" fmla="*/ 493849 h 493849"/>
              <a:gd name="connsiteX0" fmla="*/ 0 w 2994011"/>
              <a:gd name="connsiteY0" fmla="*/ 364815 h 493849"/>
              <a:gd name="connsiteX1" fmla="*/ 1421458 w 2994011"/>
              <a:gd name="connsiteY1" fmla="*/ 910 h 493849"/>
              <a:gd name="connsiteX2" fmla="*/ 2994011 w 2994011"/>
              <a:gd name="connsiteY2" fmla="*/ 493849 h 493849"/>
              <a:gd name="connsiteX0" fmla="*/ 0 w 2994011"/>
              <a:gd name="connsiteY0" fmla="*/ 365008 h 494042"/>
              <a:gd name="connsiteX1" fmla="*/ 1421458 w 2994011"/>
              <a:gd name="connsiteY1" fmla="*/ 1103 h 494042"/>
              <a:gd name="connsiteX2" fmla="*/ 2994011 w 2994011"/>
              <a:gd name="connsiteY2" fmla="*/ 494042 h 494042"/>
              <a:gd name="connsiteX0" fmla="*/ 0 w 2994011"/>
              <a:gd name="connsiteY0" fmla="*/ 365008 h 494042"/>
              <a:gd name="connsiteX1" fmla="*/ 1421458 w 2994011"/>
              <a:gd name="connsiteY1" fmla="*/ 1103 h 494042"/>
              <a:gd name="connsiteX2" fmla="*/ 2994011 w 2994011"/>
              <a:gd name="connsiteY2" fmla="*/ 494042 h 494042"/>
              <a:gd name="connsiteX0" fmla="*/ 0 w 3025412"/>
              <a:gd name="connsiteY0" fmla="*/ 365008 h 365008"/>
              <a:gd name="connsiteX1" fmla="*/ 1421458 w 3025412"/>
              <a:gd name="connsiteY1" fmla="*/ 1103 h 365008"/>
              <a:gd name="connsiteX2" fmla="*/ 3025412 w 3025412"/>
              <a:gd name="connsiteY2" fmla="*/ 349597 h 365008"/>
              <a:gd name="connsiteX0" fmla="*/ 0 w 3025412"/>
              <a:gd name="connsiteY0" fmla="*/ 365008 h 365008"/>
              <a:gd name="connsiteX1" fmla="*/ 1421458 w 3025412"/>
              <a:gd name="connsiteY1" fmla="*/ 1103 h 365008"/>
              <a:gd name="connsiteX2" fmla="*/ 3025412 w 3025412"/>
              <a:gd name="connsiteY2" fmla="*/ 349597 h 365008"/>
            </a:gdLst>
            <a:ahLst/>
            <a:cxnLst>
              <a:cxn ang="0">
                <a:pos x="connsiteX0" y="connsiteY0"/>
              </a:cxn>
              <a:cxn ang="0">
                <a:pos x="connsiteX1" y="connsiteY1"/>
              </a:cxn>
              <a:cxn ang="0">
                <a:pos x="connsiteX2" y="connsiteY2"/>
              </a:cxn>
            </a:cxnLst>
            <a:rect l="l" t="t" r="r" b="b"/>
            <a:pathLst>
              <a:path w="3025412" h="365008">
                <a:moveTo>
                  <a:pt x="0" y="365008"/>
                </a:moveTo>
                <a:cubicBezTo>
                  <a:pt x="317334" y="172423"/>
                  <a:pt x="1073886" y="-16168"/>
                  <a:pt x="1421458" y="1103"/>
                </a:cubicBezTo>
                <a:cubicBezTo>
                  <a:pt x="1844391" y="5814"/>
                  <a:pt x="2642187" y="87965"/>
                  <a:pt x="3025412" y="349597"/>
                </a:cubicBezTo>
              </a:path>
            </a:pathLst>
          </a:custGeom>
          <a:noFill/>
          <a:ln w="28575">
            <a:solidFill>
              <a:srgbClr val="FFC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Tree>
    <p:extLst>
      <p:ext uri="{BB962C8B-B14F-4D97-AF65-F5344CB8AC3E}">
        <p14:creationId xmlns:p14="http://schemas.microsoft.com/office/powerpoint/2010/main" val="7227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43910" y="2826386"/>
            <a:ext cx="3594690" cy="1028080"/>
            <a:chOff x="443910" y="2750186"/>
            <a:chExt cx="3594690" cy="1028080"/>
          </a:xfrm>
        </p:grpSpPr>
        <p:sp>
          <p:nvSpPr>
            <p:cNvPr id="21" name="Rectangle 20"/>
            <p:cNvSpPr/>
            <p:nvPr/>
          </p:nvSpPr>
          <p:spPr>
            <a:xfrm>
              <a:off x="443910" y="2762587"/>
              <a:ext cx="838200" cy="6972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22" name="Rectangle 21"/>
            <p:cNvSpPr/>
            <p:nvPr/>
          </p:nvSpPr>
          <p:spPr>
            <a:xfrm>
              <a:off x="1828800" y="2750186"/>
              <a:ext cx="838200" cy="6972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23" name="Rectangle 22"/>
            <p:cNvSpPr/>
            <p:nvPr/>
          </p:nvSpPr>
          <p:spPr>
            <a:xfrm>
              <a:off x="3200400" y="2750186"/>
              <a:ext cx="838200" cy="6972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24" name="Isosceles Triangle 23"/>
            <p:cNvSpPr/>
            <p:nvPr/>
          </p:nvSpPr>
          <p:spPr>
            <a:xfrm>
              <a:off x="533400" y="2854426"/>
              <a:ext cx="457200" cy="457200"/>
            </a:xfrm>
            <a:prstGeom prst="triangle">
              <a:avLst>
                <a:gd name="adj" fmla="val 30488"/>
              </a:avLst>
            </a:prstGeom>
            <a:effectLst>
              <a:outerShdw blurRad="63500" dist="114300" dir="5400000" sx="1000" sy="1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a:off x="2057400" y="2842455"/>
              <a:ext cx="457200" cy="457200"/>
            </a:xfrm>
            <a:prstGeom prst="triangle">
              <a:avLst>
                <a:gd name="adj" fmla="val 30488"/>
              </a:avLst>
            </a:prstGeom>
            <a:effectLst>
              <a:outerShdw blurRad="63500" dist="114300" dir="5400000" sx="1000" sy="1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3505200" y="2830319"/>
              <a:ext cx="457200" cy="457200"/>
            </a:xfrm>
            <a:prstGeom prst="triangle">
              <a:avLst>
                <a:gd name="adj" fmla="val 30488"/>
              </a:avLst>
            </a:prstGeom>
            <a:effectLst>
              <a:outerShdw blurRad="63500" dist="114300" dir="5400000" sx="1000" sy="1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20212" y="3470489"/>
              <a:ext cx="245580" cy="307777"/>
            </a:xfrm>
            <a:prstGeom prst="rect">
              <a:avLst/>
            </a:prstGeom>
          </p:spPr>
          <p:txBody>
            <a:bodyPr wrap="none">
              <a:spAutoFit/>
            </a:bodyPr>
            <a:lstStyle/>
            <a:p>
              <a:pPr algn="ctr"/>
              <a:r>
                <a:rPr lang="en-US" altLang="zh-CN" i="1" dirty="0">
                  <a:latin typeface="Cambria Math" pitchFamily="18" charset="0"/>
                  <a:ea typeface="Cambria Math" pitchFamily="18" charset="0"/>
                </a:rPr>
                <a:t>t</a:t>
              </a:r>
              <a:endParaRPr lang="zh-CN" altLang="en-US" i="1" dirty="0">
                <a:latin typeface="Cambria Math" pitchFamily="18" charset="0"/>
                <a:ea typeface="Cambria Math" pitchFamily="18" charset="0"/>
              </a:endParaRPr>
            </a:p>
          </p:txBody>
        </p:sp>
        <p:sp>
          <p:nvSpPr>
            <p:cNvPr id="31" name="Rectangle 30"/>
            <p:cNvSpPr/>
            <p:nvPr/>
          </p:nvSpPr>
          <p:spPr>
            <a:xfrm>
              <a:off x="1977590" y="3470489"/>
              <a:ext cx="522900" cy="307777"/>
            </a:xfrm>
            <a:prstGeom prst="rect">
              <a:avLst/>
            </a:prstGeom>
          </p:spPr>
          <p:txBody>
            <a:bodyPr wrap="none">
              <a:spAutoFit/>
            </a:bodyPr>
            <a:lstStyle/>
            <a:p>
              <a:pPr algn="ctr"/>
              <a:r>
                <a:rPr lang="en-US" altLang="zh-CN" i="1" dirty="0">
                  <a:latin typeface="Cambria Math" pitchFamily="18" charset="0"/>
                  <a:ea typeface="Cambria Math" pitchFamily="18" charset="0"/>
                </a:rPr>
                <a:t>t </a:t>
              </a:r>
              <a:r>
                <a:rPr lang="en-US" altLang="zh-CN" dirty="0">
                  <a:latin typeface="Cambria Math" pitchFamily="18" charset="0"/>
                  <a:ea typeface="Cambria Math" pitchFamily="18" charset="0"/>
                </a:rPr>
                <a:t>+</a:t>
              </a:r>
              <a:r>
                <a:rPr lang="el-GR" altLang="zh-CN" i="1" dirty="0">
                  <a:latin typeface="Cambria Math" pitchFamily="18" charset="0"/>
                  <a:ea typeface="Cambria Math" pitchFamily="18" charset="0"/>
                </a:rPr>
                <a:t>α</a:t>
              </a:r>
              <a:endParaRPr lang="zh-CN" altLang="en-US" dirty="0">
                <a:latin typeface="Cambria Math" pitchFamily="18" charset="0"/>
              </a:endParaRPr>
            </a:p>
          </p:txBody>
        </p:sp>
        <p:sp>
          <p:nvSpPr>
            <p:cNvPr id="32" name="Rectangle 31"/>
            <p:cNvSpPr/>
            <p:nvPr/>
          </p:nvSpPr>
          <p:spPr>
            <a:xfrm>
              <a:off x="3359653" y="3442417"/>
              <a:ext cx="519693" cy="307777"/>
            </a:xfrm>
            <a:prstGeom prst="rect">
              <a:avLst/>
            </a:prstGeom>
          </p:spPr>
          <p:txBody>
            <a:bodyPr wrap="none">
              <a:spAutoFit/>
            </a:bodyPr>
            <a:lstStyle/>
            <a:p>
              <a:pPr algn="ctr"/>
              <a:r>
                <a:rPr lang="en-US" altLang="zh-CN" i="1" dirty="0">
                  <a:latin typeface="Cambria Math" pitchFamily="18" charset="0"/>
                  <a:ea typeface="Cambria Math" pitchFamily="18" charset="0"/>
                </a:rPr>
                <a:t>t </a:t>
              </a:r>
              <a:r>
                <a:rPr lang="en-US" altLang="zh-CN" dirty="0">
                  <a:latin typeface="Cambria Math" pitchFamily="18" charset="0"/>
                  <a:ea typeface="Cambria Math" pitchFamily="18" charset="0"/>
                </a:rPr>
                <a:t>+1</a:t>
              </a:r>
              <a:endParaRPr lang="zh-CN" altLang="en-US" dirty="0">
                <a:latin typeface="Cambria Math" pitchFamily="18" charset="0"/>
                <a:ea typeface="Cambria Math" pitchFamily="18" charset="0"/>
              </a:endParaRPr>
            </a:p>
          </p:txBody>
        </p:sp>
      </p:gr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r>
                  <a:rPr lang="en-US" sz="1800" dirty="0" smtClean="0"/>
                  <a:t>The results from frame </a:t>
                </a:r>
                <a:r>
                  <a:rPr lang="en-US" sz="1800" i="1" dirty="0">
                    <a:latin typeface="Cambria Math" pitchFamily="18" charset="0"/>
                    <a:ea typeface="Cambria Math" pitchFamily="18" charset="0"/>
                  </a:rPr>
                  <a:t>t</a:t>
                </a:r>
                <a:r>
                  <a:rPr lang="en-US" sz="1800" dirty="0"/>
                  <a:t> and </a:t>
                </a:r>
                <a:r>
                  <a:rPr lang="en-US" sz="1800" i="1" dirty="0">
                    <a:latin typeface="Cambria Math" pitchFamily="18" charset="0"/>
                    <a:ea typeface="Cambria Math" pitchFamily="18" charset="0"/>
                  </a:rPr>
                  <a:t>t </a:t>
                </a:r>
                <a:r>
                  <a:rPr lang="en-US" sz="1800" dirty="0">
                    <a:latin typeface="Cambria Math" pitchFamily="18" charset="0"/>
                    <a:ea typeface="Cambria Math" pitchFamily="18" charset="0"/>
                  </a:rPr>
                  <a:t>+1</a:t>
                </a:r>
                <a:r>
                  <a:rPr lang="en-US" sz="1800" dirty="0"/>
                  <a:t> </a:t>
                </a:r>
                <a:r>
                  <a:rPr lang="en-US" sz="1800" dirty="0" smtClean="0"/>
                  <a:t>may disagree</a:t>
                </a:r>
              </a:p>
              <a:p>
                <a:r>
                  <a:rPr lang="en-US" sz="1800" dirty="0" smtClean="0"/>
                  <a:t>Reasons:</a:t>
                </a:r>
              </a:p>
              <a:p>
                <a:pPr lvl="1"/>
                <a:r>
                  <a:rPr lang="en-US" sz="1600" dirty="0" smtClean="0"/>
                  <a:t>Incorrect </a:t>
                </a:r>
                <a:r>
                  <a:rPr lang="en-US" sz="1600" dirty="0" err="1" smtClean="0"/>
                  <a:t>reprojection</a:t>
                </a:r>
                <a:r>
                  <a:rPr lang="en-US" sz="1600" dirty="0" smtClean="0"/>
                  <a:t>: iterative </a:t>
                </a:r>
                <a:r>
                  <a:rPr lang="en-US" sz="1600" dirty="0" err="1" smtClean="0"/>
                  <a:t>reprojection</a:t>
                </a:r>
                <a:r>
                  <a:rPr lang="en-US" sz="1600" dirty="0" smtClean="0"/>
                  <a:t> failed</a:t>
                </a:r>
                <a:endParaRPr lang="en-US" sz="1600" dirty="0"/>
              </a:p>
              <a:p>
                <a:pPr lvl="2"/>
                <a:r>
                  <a:rPr lang="en-US" sz="1400" i="1" dirty="0" smtClean="0"/>
                  <a:t>Sign: </a:t>
                </a:r>
                <a:r>
                  <a:rPr lang="en-US" sz="1400" i="1" dirty="0" err="1" smtClean="0"/>
                  <a:t>reprojection</a:t>
                </a:r>
                <a:r>
                  <a:rPr lang="en-US" sz="1400" i="1" dirty="0" smtClean="0"/>
                  <a:t> error -- residual between</a:t>
                </a:r>
                <a:br>
                  <a:rPr lang="en-US" sz="1400" i="1" dirty="0" smtClean="0"/>
                </a:br>
                <a14:m>
                  <m:oMath xmlns:m="http://schemas.openxmlformats.org/officeDocument/2006/math">
                    <m:r>
                      <a:rPr lang="en-US" sz="1400" i="1" dirty="0">
                        <a:latin typeface="Cambria Math"/>
                        <a:ea typeface="Cambria Math" pitchFamily="18" charset="0"/>
                      </a:rPr>
                      <m:t>𝑝</m:t>
                    </m:r>
                    <m:r>
                      <a:rPr lang="en-US" sz="1400" i="1" baseline="-25000" dirty="0" err="1">
                        <a:latin typeface="Cambria Math"/>
                        <a:ea typeface="Cambria Math" pitchFamily="18" charset="0"/>
                      </a:rPr>
                      <m:t>𝑡</m:t>
                    </m:r>
                    <m:r>
                      <a:rPr lang="en-US" sz="1400" i="1" dirty="0">
                        <a:latin typeface="Cambria Math"/>
                        <a:ea typeface="Cambria Math" pitchFamily="18" charset="0"/>
                      </a:rPr>
                      <m:t>+</m:t>
                    </m:r>
                    <m:r>
                      <a:rPr lang="en-US" sz="1400" b="1" i="1" dirty="0">
                        <a:latin typeface="Cambria Math"/>
                        <a:ea typeface="Cambria Math" pitchFamily="18" charset="0"/>
                      </a:rPr>
                      <m:t>𝒗</m:t>
                    </m:r>
                  </m:oMath>
                </a14:m>
                <a:r>
                  <a:rPr lang="en-US" sz="1400" i="1" dirty="0"/>
                  <a:t> and </a:t>
                </a:r>
                <a14:m>
                  <m:oMath xmlns:m="http://schemas.openxmlformats.org/officeDocument/2006/math">
                    <m:sSub>
                      <m:sSubPr>
                        <m:ctrlPr>
                          <a:rPr lang="en-US" altLang="zh-CN" sz="1400" i="1" dirty="0">
                            <a:latin typeface="Cambria Math"/>
                            <a:ea typeface="Cambria Math" pitchFamily="18" charset="0"/>
                          </a:rPr>
                        </m:ctrlPr>
                      </m:sSubPr>
                      <m:e>
                        <m:r>
                          <a:rPr lang="en-US" altLang="zh-CN" sz="1400" i="1" dirty="0">
                            <a:latin typeface="Cambria Math"/>
                            <a:ea typeface="Cambria Math" pitchFamily="18" charset="0"/>
                          </a:rPr>
                          <m:t>𝑝</m:t>
                        </m:r>
                      </m:e>
                      <m:sub>
                        <m:r>
                          <a:rPr lang="en-US" altLang="zh-CN" sz="1400" i="1" dirty="0">
                            <a:latin typeface="Cambria Math"/>
                            <a:ea typeface="Cambria Math" pitchFamily="18" charset="0"/>
                          </a:rPr>
                          <m:t>𝑡</m:t>
                        </m:r>
                        <m:r>
                          <a:rPr lang="en-US" altLang="zh-CN" sz="1400" i="1" dirty="0">
                            <a:latin typeface="Cambria Math"/>
                            <a:ea typeface="Cambria Math" pitchFamily="18" charset="0"/>
                          </a:rPr>
                          <m:t>+</m:t>
                        </m:r>
                        <m:r>
                          <a:rPr lang="en-US" altLang="zh-CN" sz="1400" i="1" dirty="0">
                            <a:latin typeface="Cambria Math"/>
                            <a:ea typeface="Cambria Math" pitchFamily="18" charset="0"/>
                          </a:rPr>
                          <m:t>𝛼</m:t>
                        </m:r>
                      </m:sub>
                    </m:sSub>
                  </m:oMath>
                </a14:m>
                <a:endParaRPr lang="en-US" sz="1400" i="1" dirty="0"/>
              </a:p>
              <a:p>
                <a:pPr lvl="2"/>
                <a:r>
                  <a:rPr lang="en-US" sz="1400" i="1" dirty="0" smtClean="0"/>
                  <a:t>mutual correction between </a:t>
                </a:r>
                <a14:m>
                  <m:oMath xmlns:m="http://schemas.openxmlformats.org/officeDocument/2006/math">
                    <m:r>
                      <a:rPr lang="en-US" sz="1400" i="1" dirty="0">
                        <a:latin typeface="Cambria Math"/>
                        <a:ea typeface="Cambria Math" pitchFamily="18" charset="0"/>
                      </a:rPr>
                      <m:t>𝑝</m:t>
                    </m:r>
                    <m:r>
                      <a:rPr lang="en-US" sz="1400" i="1" baseline="-25000" dirty="0" err="1">
                        <a:latin typeface="Cambria Math"/>
                        <a:ea typeface="Cambria Math" pitchFamily="18" charset="0"/>
                      </a:rPr>
                      <m:t>𝑡</m:t>
                    </m:r>
                    <m:r>
                      <a:rPr lang="en-US" sz="1400" i="1" baseline="-25000" dirty="0" err="1">
                        <a:latin typeface="Cambria Math"/>
                        <a:ea typeface="Cambria Math" pitchFamily="18" charset="0"/>
                      </a:rPr>
                      <m:t> </m:t>
                    </m:r>
                    <m:sSub>
                      <m:sSubPr>
                        <m:ctrlPr>
                          <a:rPr lang="en-US" sz="1400" i="1" dirty="0">
                            <a:latin typeface="Cambria Math"/>
                            <a:ea typeface="Cambria Math" pitchFamily="18" charset="0"/>
                          </a:rPr>
                        </m:ctrlPr>
                      </m:sSubPr>
                      <m:e>
                        <m:r>
                          <a:rPr lang="en-US" sz="1400" i="1" dirty="0">
                            <a:latin typeface="Cambria Math"/>
                            <a:ea typeface="Cambria Math" pitchFamily="18" charset="0"/>
                          </a:rPr>
                          <m:t>&amp; </m:t>
                        </m:r>
                        <m:r>
                          <a:rPr lang="en-US" sz="1400" i="1" dirty="0">
                            <a:latin typeface="Cambria Math"/>
                            <a:ea typeface="Cambria Math" pitchFamily="18" charset="0"/>
                          </a:rPr>
                          <m:t>𝑝</m:t>
                        </m:r>
                      </m:e>
                      <m:sub>
                        <m:r>
                          <a:rPr lang="en-US" sz="1400" i="1" dirty="0">
                            <a:latin typeface="Cambria Math"/>
                            <a:ea typeface="Cambria Math" pitchFamily="18" charset="0"/>
                          </a:rPr>
                          <m:t>𝑡</m:t>
                        </m:r>
                        <m:r>
                          <a:rPr lang="en-US" sz="1400" i="1" dirty="0">
                            <a:latin typeface="Cambria Math"/>
                            <a:ea typeface="Cambria Math" pitchFamily="18" charset="0"/>
                          </a:rPr>
                          <m:t>+1</m:t>
                        </m:r>
                      </m:sub>
                    </m:sSub>
                  </m:oMath>
                </a14:m>
                <a:r>
                  <a:rPr lang="en-US" sz="1400" i="1" dirty="0" smtClean="0"/>
                  <a:t>with</a:t>
                </a:r>
                <a:br>
                  <a:rPr lang="en-US" sz="1400" i="1" dirty="0" smtClean="0"/>
                </a:br>
                <a:r>
                  <a:rPr lang="en-US" sz="1400" i="1" dirty="0" smtClean="0"/>
                  <a:t>correspondence</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1111" t="-2092"/>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29</a:t>
            </a:fld>
            <a:endParaRPr lang="en-US"/>
          </a:p>
        </p:txBody>
      </p:sp>
      <p:sp>
        <p:nvSpPr>
          <p:cNvPr id="5" name="Title 4"/>
          <p:cNvSpPr>
            <a:spLocks noGrp="1"/>
          </p:cNvSpPr>
          <p:nvPr>
            <p:ph type="title"/>
          </p:nvPr>
        </p:nvSpPr>
        <p:spPr/>
        <p:txBody>
          <a:bodyPr/>
          <a:lstStyle/>
          <a:p>
            <a:r>
              <a:rPr lang="en-US" dirty="0" smtClean="0"/>
              <a:t>Choosing the right pixel</a:t>
            </a:r>
            <a:endParaRPr lang="en-US" dirty="0"/>
          </a:p>
        </p:txBody>
      </p:sp>
      <p:grpSp>
        <p:nvGrpSpPr>
          <p:cNvPr id="20" name="Group 19"/>
          <p:cNvGrpSpPr/>
          <p:nvPr/>
        </p:nvGrpSpPr>
        <p:grpSpPr>
          <a:xfrm>
            <a:off x="4572000" y="2057400"/>
            <a:ext cx="1828800" cy="1538906"/>
            <a:chOff x="2751352" y="2309957"/>
            <a:chExt cx="1828800" cy="1538906"/>
          </a:xfrm>
        </p:grpSpPr>
        <p:sp>
          <p:nvSpPr>
            <p:cNvPr id="6" name="矩形 14"/>
            <p:cNvSpPr/>
            <p:nvPr/>
          </p:nvSpPr>
          <p:spPr>
            <a:xfrm>
              <a:off x="2751352" y="2309957"/>
              <a:ext cx="1828800" cy="1538906"/>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dirty="0"/>
            </a:p>
          </p:txBody>
        </p:sp>
        <mc:AlternateContent xmlns:mc="http://schemas.openxmlformats.org/markup-compatibility/2006" xmlns:a14="http://schemas.microsoft.com/office/drawing/2010/main">
          <mc:Choice Requires="a14">
            <p:sp>
              <p:nvSpPr>
                <p:cNvPr id="8" name="TextBox 7"/>
                <p:cNvSpPr txBox="1"/>
                <p:nvPr/>
              </p:nvSpPr>
              <p:spPr>
                <a:xfrm>
                  <a:off x="3747159" y="2379844"/>
                  <a:ext cx="547022" cy="295466"/>
                </a:xfrm>
                <a:prstGeom prst="rect">
                  <a:avLst/>
                </a:prstGeom>
                <a:noFill/>
              </p:spPr>
              <p:txBody>
                <a:bodyPr wrap="none" lIns="73152" tIns="36576" rIns="73152" bIns="36576"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dirty="0">
                                <a:latin typeface="Cambria Math"/>
                                <a:ea typeface="Cambria Math" pitchFamily="18" charset="0"/>
                              </a:rPr>
                            </m:ctrlPr>
                          </m:sSubPr>
                          <m:e>
                            <m:r>
                              <a:rPr lang="en-US" altLang="zh-CN" i="1" dirty="0">
                                <a:latin typeface="Cambria Math"/>
                                <a:ea typeface="Cambria Math" pitchFamily="18" charset="0"/>
                              </a:rPr>
                              <m:t>𝑝</m:t>
                            </m:r>
                          </m:e>
                          <m:sub>
                            <m:r>
                              <a:rPr lang="en-US" altLang="zh-CN" i="1" dirty="0">
                                <a:latin typeface="Cambria Math"/>
                                <a:ea typeface="Cambria Math" pitchFamily="18" charset="0"/>
                              </a:rPr>
                              <m:t>𝑡</m:t>
                            </m:r>
                            <m:r>
                              <a:rPr lang="en-US" altLang="zh-CN" i="1" dirty="0">
                                <a:latin typeface="Cambria Math"/>
                                <a:ea typeface="Cambria Math" pitchFamily="18" charset="0"/>
                              </a:rPr>
                              <m:t>+</m:t>
                            </m:r>
                            <m:r>
                              <a:rPr lang="en-US" altLang="zh-CN" i="1" dirty="0">
                                <a:latin typeface="Cambria Math"/>
                                <a:ea typeface="Cambria Math" pitchFamily="18" charset="0"/>
                              </a:rPr>
                              <m:t>𝛼</m:t>
                            </m:r>
                          </m:sub>
                        </m:sSub>
                      </m:oMath>
                    </m:oMathPara>
                  </a14:m>
                  <a:endParaRPr lang="zh-CN" altLang="en-US" i="1" dirty="0">
                    <a:latin typeface="Cambria Math"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747159" y="2379844"/>
                  <a:ext cx="547022" cy="295466"/>
                </a:xfrm>
                <a:prstGeom prst="rect">
                  <a:avLst/>
                </a:prstGeom>
                <a:blipFill rotWithShape="1">
                  <a:blip r:embed="rId5"/>
                  <a:stretch>
                    <a:fillRect b="-4167"/>
                  </a:stretch>
                </a:blipFill>
              </p:spPr>
              <p:txBody>
                <a:bodyPr/>
                <a:lstStyle/>
                <a:p>
                  <a:r>
                    <a:rPr lang="en-US">
                      <a:noFill/>
                    </a:rPr>
                    <a:t> </a:t>
                  </a:r>
                </a:p>
              </p:txBody>
            </p:sp>
          </mc:Fallback>
        </mc:AlternateContent>
        <p:sp>
          <p:nvSpPr>
            <p:cNvPr id="10" name="椭圆 18"/>
            <p:cNvSpPr/>
            <p:nvPr/>
          </p:nvSpPr>
          <p:spPr>
            <a:xfrm>
              <a:off x="3958473" y="2692963"/>
              <a:ext cx="115213" cy="11521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a:p>
          </p:txBody>
        </p:sp>
      </p:grpSp>
      <p:cxnSp>
        <p:nvCxnSpPr>
          <p:cNvPr id="11" name="直接箭头连接符 42"/>
          <p:cNvCxnSpPr>
            <a:stCxn id="9" idx="7"/>
          </p:cNvCxnSpPr>
          <p:nvPr/>
        </p:nvCxnSpPr>
        <p:spPr>
          <a:xfrm flipV="1">
            <a:off x="5018599" y="2645745"/>
            <a:ext cx="818129" cy="465443"/>
          </a:xfrm>
          <a:prstGeom prst="straightConnector1">
            <a:avLst/>
          </a:prstGeom>
          <a:ln>
            <a:solidFill>
              <a:srgbClr val="C00000"/>
            </a:solidFill>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53439" y="2498012"/>
            <a:ext cx="921702"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53439" y="2635759"/>
            <a:ext cx="921702" cy="9986"/>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92194" y="2184894"/>
            <a:ext cx="0" cy="75631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92194" y="2184894"/>
            <a:ext cx="0" cy="31311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92194" y="2645745"/>
            <a:ext cx="0" cy="32127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00800" y="2463270"/>
            <a:ext cx="979692" cy="412421"/>
          </a:xfrm>
          <a:prstGeom prst="rect">
            <a:avLst/>
          </a:prstGeom>
          <a:noFill/>
        </p:spPr>
        <p:txBody>
          <a:bodyPr wrap="none" lIns="73152" tIns="36576" rIns="73152" bIns="36576" rtlCol="0">
            <a:spAutoFit/>
          </a:bodyPr>
          <a:lstStyle/>
          <a:p>
            <a:r>
              <a:rPr lang="en-US" altLang="zh-CN" sz="1050" i="1" dirty="0" smtClean="0"/>
              <a:t>Reprojection </a:t>
            </a:r>
            <a:br>
              <a:rPr lang="en-US" altLang="zh-CN" sz="1050" i="1" dirty="0" smtClean="0"/>
            </a:br>
            <a:r>
              <a:rPr lang="en-US" altLang="zh-CN" sz="1050" i="1" dirty="0" smtClean="0"/>
              <a:t>error</a:t>
            </a:r>
            <a:endParaRPr lang="zh-CN" altLang="en-US" sz="1050" i="1" dirty="0"/>
          </a:p>
        </p:txBody>
      </p:sp>
      <p:sp>
        <p:nvSpPr>
          <p:cNvPr id="7" name="TextBox 6"/>
          <p:cNvSpPr txBox="1"/>
          <p:nvPr/>
        </p:nvSpPr>
        <p:spPr>
          <a:xfrm>
            <a:off x="4862652" y="3151922"/>
            <a:ext cx="291362" cy="295466"/>
          </a:xfrm>
          <a:prstGeom prst="rect">
            <a:avLst/>
          </a:prstGeom>
          <a:noFill/>
        </p:spPr>
        <p:txBody>
          <a:bodyPr wrap="none" lIns="73152" tIns="36576" rIns="73152" bIns="36576" rtlCol="0">
            <a:spAutoFit/>
          </a:bodyPr>
          <a:lstStyle/>
          <a:p>
            <a:r>
              <a:rPr lang="en-US" altLang="zh-CN" i="1" dirty="0" smtClean="0">
                <a:latin typeface="Cambria Math" pitchFamily="18" charset="0"/>
                <a:ea typeface="Cambria Math" pitchFamily="18" charset="0"/>
              </a:rPr>
              <a:t>p</a:t>
            </a:r>
            <a:r>
              <a:rPr lang="en-US" altLang="zh-CN" i="1" baseline="-25000" dirty="0" smtClean="0">
                <a:latin typeface="Cambria Math" pitchFamily="18" charset="0"/>
                <a:ea typeface="Cambria Math" pitchFamily="18" charset="0"/>
              </a:rPr>
              <a:t>t</a:t>
            </a:r>
            <a:endParaRPr lang="zh-CN" altLang="en-US" i="1" dirty="0">
              <a:latin typeface="Cambria Math" pitchFamily="18" charset="0"/>
            </a:endParaRPr>
          </a:p>
        </p:txBody>
      </p:sp>
      <p:sp>
        <p:nvSpPr>
          <p:cNvPr id="9" name="椭圆 18"/>
          <p:cNvSpPr/>
          <p:nvPr/>
        </p:nvSpPr>
        <p:spPr>
          <a:xfrm>
            <a:off x="4920259" y="3094316"/>
            <a:ext cx="115213" cy="1152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a:p>
        </p:txBody>
      </p:sp>
      <mc:AlternateContent xmlns:mc="http://schemas.openxmlformats.org/markup-compatibility/2006" xmlns:a14="http://schemas.microsoft.com/office/drawing/2010/main">
        <mc:Choice Requires="a14">
          <p:sp>
            <p:nvSpPr>
              <p:cNvPr id="12" name="TextBox 11"/>
              <p:cNvSpPr txBox="1"/>
              <p:nvPr/>
            </p:nvSpPr>
            <p:spPr>
              <a:xfrm>
                <a:off x="5312760" y="2575858"/>
                <a:ext cx="297774" cy="295466"/>
              </a:xfrm>
              <a:prstGeom prst="rect">
                <a:avLst/>
              </a:prstGeom>
              <a:noFill/>
            </p:spPr>
            <p:txBody>
              <a:bodyPr wrap="none" lIns="73152" tIns="36576" rIns="73152" bIns="36576" rtlCol="0">
                <a:spAutoFit/>
              </a:bodyPr>
              <a:lstStyle/>
              <a:p>
                <a:pPr/>
                <a14:m>
                  <m:oMathPara xmlns:m="http://schemas.openxmlformats.org/officeDocument/2006/math">
                    <m:oMathParaPr>
                      <m:jc m:val="centerGroup"/>
                    </m:oMathParaPr>
                    <m:oMath xmlns:m="http://schemas.openxmlformats.org/officeDocument/2006/math">
                      <m:r>
                        <a:rPr lang="en-US" altLang="zh-CN" b="1" i="1" dirty="0" smtClean="0">
                          <a:latin typeface="Cambria Math"/>
                          <a:ea typeface="Cambria Math" pitchFamily="18" charset="0"/>
                        </a:rPr>
                        <m:t>𝒗</m:t>
                      </m:r>
                    </m:oMath>
                  </m:oMathPara>
                </a14:m>
                <a:endParaRPr lang="zh-CN" altLang="en-US" b="1" i="1" dirty="0">
                  <a:latin typeface="Cambria Math"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312760" y="2575858"/>
                <a:ext cx="297774" cy="295466"/>
              </a:xfrm>
              <a:prstGeom prst="rect">
                <a:avLst/>
              </a:prstGeom>
              <a:blipFill rotWithShape="1">
                <a:blip r:embed="rId6"/>
                <a:stretch>
                  <a:fillRect/>
                </a:stretch>
              </a:blipFill>
            </p:spPr>
            <p:txBody>
              <a:bodyPr/>
              <a:lstStyle/>
              <a:p>
                <a:r>
                  <a:rPr lang="en-US">
                    <a:noFill/>
                  </a:rPr>
                  <a:t> </a:t>
                </a:r>
              </a:p>
            </p:txBody>
          </p:sp>
        </mc:Fallback>
      </mc:AlternateContent>
      <p:sp>
        <p:nvSpPr>
          <p:cNvPr id="27" name="Freeform 26"/>
          <p:cNvSpPr/>
          <p:nvPr/>
        </p:nvSpPr>
        <p:spPr>
          <a:xfrm>
            <a:off x="965791" y="2939120"/>
            <a:ext cx="1331727" cy="235867"/>
          </a:xfrm>
          <a:custGeom>
            <a:avLst/>
            <a:gdLst>
              <a:gd name="connsiteX0" fmla="*/ 1609725 w 1609725"/>
              <a:gd name="connsiteY0" fmla="*/ 0 h 666750"/>
              <a:gd name="connsiteX1" fmla="*/ 581025 w 1609725"/>
              <a:gd name="connsiteY1" fmla="*/ 142875 h 666750"/>
              <a:gd name="connsiteX2" fmla="*/ 0 w 1609725"/>
              <a:gd name="connsiteY2" fmla="*/ 666750 h 666750"/>
              <a:gd name="connsiteX0" fmla="*/ 1609725 w 1609725"/>
              <a:gd name="connsiteY0" fmla="*/ 92429 h 759179"/>
              <a:gd name="connsiteX1" fmla="*/ 527863 w 1609725"/>
              <a:gd name="connsiteY1" fmla="*/ 35944 h 759179"/>
              <a:gd name="connsiteX2" fmla="*/ 0 w 1609725"/>
              <a:gd name="connsiteY2" fmla="*/ 759179 h 759179"/>
              <a:gd name="connsiteX0" fmla="*/ 2593236 w 2593236"/>
              <a:gd name="connsiteY0" fmla="*/ 92429 h 93410"/>
              <a:gd name="connsiteX1" fmla="*/ 1511374 w 2593236"/>
              <a:gd name="connsiteY1" fmla="*/ 35944 h 93410"/>
              <a:gd name="connsiteX2" fmla="*/ 0 w 2593236"/>
              <a:gd name="connsiteY2" fmla="*/ 81353 h 93410"/>
              <a:gd name="connsiteX0" fmla="*/ 2593236 w 2593236"/>
              <a:gd name="connsiteY0" fmla="*/ 301578 h 302028"/>
              <a:gd name="connsiteX1" fmla="*/ 1431630 w 2593236"/>
              <a:gd name="connsiteY1" fmla="*/ 19151 h 302028"/>
              <a:gd name="connsiteX2" fmla="*/ 0 w 2593236"/>
              <a:gd name="connsiteY2" fmla="*/ 290502 h 302028"/>
              <a:gd name="connsiteX0" fmla="*/ 2593236 w 2593236"/>
              <a:gd name="connsiteY0" fmla="*/ 301578 h 302028"/>
              <a:gd name="connsiteX1" fmla="*/ 1431630 w 2593236"/>
              <a:gd name="connsiteY1" fmla="*/ 19151 h 302028"/>
              <a:gd name="connsiteX2" fmla="*/ 0 w 2593236"/>
              <a:gd name="connsiteY2" fmla="*/ 290502 h 302028"/>
              <a:gd name="connsiteX0" fmla="*/ 2593236 w 2593236"/>
              <a:gd name="connsiteY0" fmla="*/ 283175 h 283753"/>
              <a:gd name="connsiteX1" fmla="*/ 1431630 w 2593236"/>
              <a:gd name="connsiteY1" fmla="*/ 748 h 283753"/>
              <a:gd name="connsiteX2" fmla="*/ 0 w 2593236"/>
              <a:gd name="connsiteY2" fmla="*/ 272099 h 283753"/>
              <a:gd name="connsiteX0" fmla="*/ 2593236 w 2593236"/>
              <a:gd name="connsiteY0" fmla="*/ 283971 h 283972"/>
              <a:gd name="connsiteX1" fmla="*/ 1431630 w 2593236"/>
              <a:gd name="connsiteY1" fmla="*/ 1544 h 283972"/>
              <a:gd name="connsiteX2" fmla="*/ 0 w 2593236"/>
              <a:gd name="connsiteY2" fmla="*/ 272895 h 283972"/>
              <a:gd name="connsiteX0" fmla="*/ 2659690 w 2659690"/>
              <a:gd name="connsiteY0" fmla="*/ 283971 h 283971"/>
              <a:gd name="connsiteX1" fmla="*/ 1498084 w 2659690"/>
              <a:gd name="connsiteY1" fmla="*/ 1544 h 283971"/>
              <a:gd name="connsiteX2" fmla="*/ 0 w 2659690"/>
              <a:gd name="connsiteY2" fmla="*/ 272894 h 283971"/>
              <a:gd name="connsiteX0" fmla="*/ 2659690 w 2659690"/>
              <a:gd name="connsiteY0" fmla="*/ 311858 h 311858"/>
              <a:gd name="connsiteX1" fmla="*/ 1328204 w 2659690"/>
              <a:gd name="connsiteY1" fmla="*/ 1315 h 311858"/>
              <a:gd name="connsiteX2" fmla="*/ 0 w 2659690"/>
              <a:gd name="connsiteY2" fmla="*/ 300781 h 311858"/>
            </a:gdLst>
            <a:ahLst/>
            <a:cxnLst>
              <a:cxn ang="0">
                <a:pos x="connsiteX0" y="connsiteY0"/>
              </a:cxn>
              <a:cxn ang="0">
                <a:pos x="connsiteX1" y="connsiteY1"/>
              </a:cxn>
              <a:cxn ang="0">
                <a:pos x="connsiteX2" y="connsiteY2"/>
              </a:cxn>
            </a:cxnLst>
            <a:rect l="l" t="t" r="r" b="b"/>
            <a:pathLst>
              <a:path w="2659690" h="311858">
                <a:moveTo>
                  <a:pt x="2659690" y="311858"/>
                </a:moveTo>
                <a:cubicBezTo>
                  <a:pt x="2385808" y="154954"/>
                  <a:pt x="1716108" y="-16775"/>
                  <a:pt x="1328204" y="1315"/>
                </a:cubicBezTo>
                <a:cubicBezTo>
                  <a:pt x="993464" y="-7176"/>
                  <a:pt x="156369" y="94406"/>
                  <a:pt x="0" y="300781"/>
                </a:cubicBezTo>
              </a:path>
            </a:pathLst>
          </a:custGeom>
          <a:noFill/>
          <a:ln w="28575">
            <a:solidFill>
              <a:srgbClr val="FFC00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8" name="Freeform 27"/>
          <p:cNvSpPr/>
          <p:nvPr/>
        </p:nvSpPr>
        <p:spPr>
          <a:xfrm>
            <a:off x="2297518" y="2931256"/>
            <a:ext cx="1436282" cy="239260"/>
          </a:xfrm>
          <a:custGeom>
            <a:avLst/>
            <a:gdLst>
              <a:gd name="connsiteX0" fmla="*/ 0 w 1800225"/>
              <a:gd name="connsiteY0" fmla="*/ 17231 h 864956"/>
              <a:gd name="connsiteX1" fmla="*/ 1047750 w 1800225"/>
              <a:gd name="connsiteY1" fmla="*/ 112481 h 864956"/>
              <a:gd name="connsiteX2" fmla="*/ 1800225 w 1800225"/>
              <a:gd name="connsiteY2" fmla="*/ 864956 h 864956"/>
              <a:gd name="connsiteX0" fmla="*/ 0 w 1819275"/>
              <a:gd name="connsiteY0" fmla="*/ 15985 h 868472"/>
              <a:gd name="connsiteX1" fmla="*/ 1066800 w 1819275"/>
              <a:gd name="connsiteY1" fmla="*/ 115997 h 868472"/>
              <a:gd name="connsiteX2" fmla="*/ 1819275 w 1819275"/>
              <a:gd name="connsiteY2" fmla="*/ 868472 h 868472"/>
              <a:gd name="connsiteX0" fmla="*/ 0 w 1819275"/>
              <a:gd name="connsiteY0" fmla="*/ 14287 h 873918"/>
              <a:gd name="connsiteX1" fmla="*/ 1066800 w 1819275"/>
              <a:gd name="connsiteY1" fmla="*/ 121443 h 873918"/>
              <a:gd name="connsiteX2" fmla="*/ 1819275 w 1819275"/>
              <a:gd name="connsiteY2" fmla="*/ 873918 h 873918"/>
              <a:gd name="connsiteX0" fmla="*/ 0 w 1821656"/>
              <a:gd name="connsiteY0" fmla="*/ 14832 h 872082"/>
              <a:gd name="connsiteX1" fmla="*/ 1069181 w 1821656"/>
              <a:gd name="connsiteY1" fmla="*/ 119607 h 872082"/>
              <a:gd name="connsiteX2" fmla="*/ 1821656 w 1821656"/>
              <a:gd name="connsiteY2" fmla="*/ 872082 h 872082"/>
              <a:gd name="connsiteX0" fmla="*/ 0 w 1969041"/>
              <a:gd name="connsiteY0" fmla="*/ 132147 h 989397"/>
              <a:gd name="connsiteX1" fmla="*/ 1879913 w 1969041"/>
              <a:gd name="connsiteY1" fmla="*/ 50853 h 989397"/>
              <a:gd name="connsiteX2" fmla="*/ 1821656 w 1969041"/>
              <a:gd name="connsiteY2" fmla="*/ 989397 h 989397"/>
              <a:gd name="connsiteX0" fmla="*/ 0 w 3270341"/>
              <a:gd name="connsiteY0" fmla="*/ 132147 h 537513"/>
              <a:gd name="connsiteX1" fmla="*/ 1879913 w 3270341"/>
              <a:gd name="connsiteY1" fmla="*/ 50853 h 537513"/>
              <a:gd name="connsiteX2" fmla="*/ 3270341 w 3270341"/>
              <a:gd name="connsiteY2" fmla="*/ 537513 h 537513"/>
              <a:gd name="connsiteX0" fmla="*/ 0 w 2811885"/>
              <a:gd name="connsiteY0" fmla="*/ 295240 h 518478"/>
              <a:gd name="connsiteX1" fmla="*/ 1421457 w 2811885"/>
              <a:gd name="connsiteY1" fmla="*/ 31818 h 518478"/>
              <a:gd name="connsiteX2" fmla="*/ 2811885 w 2811885"/>
              <a:gd name="connsiteY2" fmla="*/ 518478 h 518478"/>
              <a:gd name="connsiteX0" fmla="*/ 0 w 2811885"/>
              <a:gd name="connsiteY0" fmla="*/ 305181 h 528419"/>
              <a:gd name="connsiteX1" fmla="*/ 1421457 w 2811885"/>
              <a:gd name="connsiteY1" fmla="*/ 41759 h 528419"/>
              <a:gd name="connsiteX2" fmla="*/ 2811885 w 2811885"/>
              <a:gd name="connsiteY2" fmla="*/ 528419 h 528419"/>
              <a:gd name="connsiteX0" fmla="*/ 0 w 2811885"/>
              <a:gd name="connsiteY0" fmla="*/ 414500 h 637738"/>
              <a:gd name="connsiteX1" fmla="*/ 1452859 w 2811885"/>
              <a:gd name="connsiteY1" fmla="*/ 31754 h 637738"/>
              <a:gd name="connsiteX2" fmla="*/ 2811885 w 2811885"/>
              <a:gd name="connsiteY2" fmla="*/ 637738 h 637738"/>
              <a:gd name="connsiteX0" fmla="*/ 0 w 2811885"/>
              <a:gd name="connsiteY0" fmla="*/ 396918 h 620156"/>
              <a:gd name="connsiteX1" fmla="*/ 1421458 w 2811885"/>
              <a:gd name="connsiteY1" fmla="*/ 33013 h 620156"/>
              <a:gd name="connsiteX2" fmla="*/ 2811885 w 2811885"/>
              <a:gd name="connsiteY2" fmla="*/ 620156 h 620156"/>
              <a:gd name="connsiteX0" fmla="*/ 0 w 2811885"/>
              <a:gd name="connsiteY0" fmla="*/ 371166 h 594404"/>
              <a:gd name="connsiteX1" fmla="*/ 1421458 w 2811885"/>
              <a:gd name="connsiteY1" fmla="*/ 7261 h 594404"/>
              <a:gd name="connsiteX2" fmla="*/ 2811885 w 2811885"/>
              <a:gd name="connsiteY2" fmla="*/ 594404 h 594404"/>
              <a:gd name="connsiteX0" fmla="*/ 0 w 2811885"/>
              <a:gd name="connsiteY0" fmla="*/ 371166 h 594404"/>
              <a:gd name="connsiteX1" fmla="*/ 1421458 w 2811885"/>
              <a:gd name="connsiteY1" fmla="*/ 7261 h 594404"/>
              <a:gd name="connsiteX2" fmla="*/ 2811885 w 2811885"/>
              <a:gd name="connsiteY2" fmla="*/ 594404 h 594404"/>
              <a:gd name="connsiteX0" fmla="*/ 0 w 2811885"/>
              <a:gd name="connsiteY0" fmla="*/ 364815 h 588053"/>
              <a:gd name="connsiteX1" fmla="*/ 1421458 w 2811885"/>
              <a:gd name="connsiteY1" fmla="*/ 910 h 588053"/>
              <a:gd name="connsiteX2" fmla="*/ 2811885 w 2811885"/>
              <a:gd name="connsiteY2" fmla="*/ 588053 h 588053"/>
              <a:gd name="connsiteX0" fmla="*/ 0 w 2811885"/>
              <a:gd name="connsiteY0" fmla="*/ 364815 h 588053"/>
              <a:gd name="connsiteX1" fmla="*/ 1421458 w 2811885"/>
              <a:gd name="connsiteY1" fmla="*/ 910 h 588053"/>
              <a:gd name="connsiteX2" fmla="*/ 2811885 w 2811885"/>
              <a:gd name="connsiteY2" fmla="*/ 588053 h 588053"/>
              <a:gd name="connsiteX0" fmla="*/ 0 w 2994011"/>
              <a:gd name="connsiteY0" fmla="*/ 364815 h 493849"/>
              <a:gd name="connsiteX1" fmla="*/ 1421458 w 2994011"/>
              <a:gd name="connsiteY1" fmla="*/ 910 h 493849"/>
              <a:gd name="connsiteX2" fmla="*/ 2994011 w 2994011"/>
              <a:gd name="connsiteY2" fmla="*/ 493849 h 493849"/>
              <a:gd name="connsiteX0" fmla="*/ 0 w 2994011"/>
              <a:gd name="connsiteY0" fmla="*/ 364815 h 493849"/>
              <a:gd name="connsiteX1" fmla="*/ 1421458 w 2994011"/>
              <a:gd name="connsiteY1" fmla="*/ 910 h 493849"/>
              <a:gd name="connsiteX2" fmla="*/ 2994011 w 2994011"/>
              <a:gd name="connsiteY2" fmla="*/ 493849 h 493849"/>
              <a:gd name="connsiteX0" fmla="*/ 0 w 2994011"/>
              <a:gd name="connsiteY0" fmla="*/ 365008 h 494042"/>
              <a:gd name="connsiteX1" fmla="*/ 1421458 w 2994011"/>
              <a:gd name="connsiteY1" fmla="*/ 1103 h 494042"/>
              <a:gd name="connsiteX2" fmla="*/ 2994011 w 2994011"/>
              <a:gd name="connsiteY2" fmla="*/ 494042 h 494042"/>
              <a:gd name="connsiteX0" fmla="*/ 0 w 2994011"/>
              <a:gd name="connsiteY0" fmla="*/ 365008 h 494042"/>
              <a:gd name="connsiteX1" fmla="*/ 1421458 w 2994011"/>
              <a:gd name="connsiteY1" fmla="*/ 1103 h 494042"/>
              <a:gd name="connsiteX2" fmla="*/ 2994011 w 2994011"/>
              <a:gd name="connsiteY2" fmla="*/ 494042 h 494042"/>
              <a:gd name="connsiteX0" fmla="*/ 0 w 3025412"/>
              <a:gd name="connsiteY0" fmla="*/ 365008 h 365008"/>
              <a:gd name="connsiteX1" fmla="*/ 1421458 w 3025412"/>
              <a:gd name="connsiteY1" fmla="*/ 1103 h 365008"/>
              <a:gd name="connsiteX2" fmla="*/ 3025412 w 3025412"/>
              <a:gd name="connsiteY2" fmla="*/ 349597 h 365008"/>
              <a:gd name="connsiteX0" fmla="*/ 0 w 3025412"/>
              <a:gd name="connsiteY0" fmla="*/ 365008 h 365008"/>
              <a:gd name="connsiteX1" fmla="*/ 1421458 w 3025412"/>
              <a:gd name="connsiteY1" fmla="*/ 1103 h 365008"/>
              <a:gd name="connsiteX2" fmla="*/ 3025412 w 3025412"/>
              <a:gd name="connsiteY2" fmla="*/ 349597 h 365008"/>
              <a:gd name="connsiteX0" fmla="*/ 0 w 3025412"/>
              <a:gd name="connsiteY0" fmla="*/ 299075 h 299075"/>
              <a:gd name="connsiteX1" fmla="*/ 1376665 w 3025412"/>
              <a:gd name="connsiteY1" fmla="*/ 1622 h 299075"/>
              <a:gd name="connsiteX2" fmla="*/ 3025412 w 3025412"/>
              <a:gd name="connsiteY2" fmla="*/ 283664 h 299075"/>
            </a:gdLst>
            <a:ahLst/>
            <a:cxnLst>
              <a:cxn ang="0">
                <a:pos x="connsiteX0" y="connsiteY0"/>
              </a:cxn>
              <a:cxn ang="0">
                <a:pos x="connsiteX1" y="connsiteY1"/>
              </a:cxn>
              <a:cxn ang="0">
                <a:pos x="connsiteX2" y="connsiteY2"/>
              </a:cxn>
            </a:cxnLst>
            <a:rect l="l" t="t" r="r" b="b"/>
            <a:pathLst>
              <a:path w="3025412" h="299075">
                <a:moveTo>
                  <a:pt x="0" y="299075"/>
                </a:moveTo>
                <a:cubicBezTo>
                  <a:pt x="317334" y="106490"/>
                  <a:pt x="1029093" y="-15649"/>
                  <a:pt x="1376665" y="1622"/>
                </a:cubicBezTo>
                <a:cubicBezTo>
                  <a:pt x="1799598" y="6333"/>
                  <a:pt x="2642187" y="22032"/>
                  <a:pt x="3025412" y="283664"/>
                </a:cubicBezTo>
              </a:path>
            </a:pathLst>
          </a:custGeom>
          <a:noFill/>
          <a:ln w="28575">
            <a:solidFill>
              <a:srgbClr val="FFC00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9" name="Rectangle 18"/>
          <p:cNvSpPr/>
          <p:nvPr/>
        </p:nvSpPr>
        <p:spPr>
          <a:xfrm>
            <a:off x="1295400" y="2667000"/>
            <a:ext cx="47024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Freeform 28"/>
          <p:cNvSpPr/>
          <p:nvPr/>
        </p:nvSpPr>
        <p:spPr>
          <a:xfrm>
            <a:off x="761115" y="2750101"/>
            <a:ext cx="2955850" cy="449251"/>
          </a:xfrm>
          <a:custGeom>
            <a:avLst/>
            <a:gdLst>
              <a:gd name="connsiteX0" fmla="*/ 1609725 w 1609725"/>
              <a:gd name="connsiteY0" fmla="*/ 0 h 666750"/>
              <a:gd name="connsiteX1" fmla="*/ 581025 w 1609725"/>
              <a:gd name="connsiteY1" fmla="*/ 142875 h 666750"/>
              <a:gd name="connsiteX2" fmla="*/ 0 w 1609725"/>
              <a:gd name="connsiteY2" fmla="*/ 666750 h 666750"/>
              <a:gd name="connsiteX0" fmla="*/ 1609725 w 1609725"/>
              <a:gd name="connsiteY0" fmla="*/ 92429 h 759179"/>
              <a:gd name="connsiteX1" fmla="*/ 527863 w 1609725"/>
              <a:gd name="connsiteY1" fmla="*/ 35944 h 759179"/>
              <a:gd name="connsiteX2" fmla="*/ 0 w 1609725"/>
              <a:gd name="connsiteY2" fmla="*/ 759179 h 759179"/>
              <a:gd name="connsiteX0" fmla="*/ 2593236 w 2593236"/>
              <a:gd name="connsiteY0" fmla="*/ 92429 h 93410"/>
              <a:gd name="connsiteX1" fmla="*/ 1511374 w 2593236"/>
              <a:gd name="connsiteY1" fmla="*/ 35944 h 93410"/>
              <a:gd name="connsiteX2" fmla="*/ 0 w 2593236"/>
              <a:gd name="connsiteY2" fmla="*/ 81353 h 93410"/>
              <a:gd name="connsiteX0" fmla="*/ 2593236 w 2593236"/>
              <a:gd name="connsiteY0" fmla="*/ 301578 h 302028"/>
              <a:gd name="connsiteX1" fmla="*/ 1431630 w 2593236"/>
              <a:gd name="connsiteY1" fmla="*/ 19151 h 302028"/>
              <a:gd name="connsiteX2" fmla="*/ 0 w 2593236"/>
              <a:gd name="connsiteY2" fmla="*/ 290502 h 302028"/>
              <a:gd name="connsiteX0" fmla="*/ 2593236 w 2593236"/>
              <a:gd name="connsiteY0" fmla="*/ 301578 h 302028"/>
              <a:gd name="connsiteX1" fmla="*/ 1431630 w 2593236"/>
              <a:gd name="connsiteY1" fmla="*/ 19151 h 302028"/>
              <a:gd name="connsiteX2" fmla="*/ 0 w 2593236"/>
              <a:gd name="connsiteY2" fmla="*/ 290502 h 302028"/>
              <a:gd name="connsiteX0" fmla="*/ 2593236 w 2593236"/>
              <a:gd name="connsiteY0" fmla="*/ 283175 h 283753"/>
              <a:gd name="connsiteX1" fmla="*/ 1431630 w 2593236"/>
              <a:gd name="connsiteY1" fmla="*/ 748 h 283753"/>
              <a:gd name="connsiteX2" fmla="*/ 0 w 2593236"/>
              <a:gd name="connsiteY2" fmla="*/ 272099 h 283753"/>
              <a:gd name="connsiteX0" fmla="*/ 2593236 w 2593236"/>
              <a:gd name="connsiteY0" fmla="*/ 283971 h 283972"/>
              <a:gd name="connsiteX1" fmla="*/ 1431630 w 2593236"/>
              <a:gd name="connsiteY1" fmla="*/ 1544 h 283972"/>
              <a:gd name="connsiteX2" fmla="*/ 0 w 2593236"/>
              <a:gd name="connsiteY2" fmla="*/ 272895 h 283972"/>
              <a:gd name="connsiteX0" fmla="*/ 2659690 w 2659690"/>
              <a:gd name="connsiteY0" fmla="*/ 283971 h 283971"/>
              <a:gd name="connsiteX1" fmla="*/ 1498084 w 2659690"/>
              <a:gd name="connsiteY1" fmla="*/ 1544 h 283971"/>
              <a:gd name="connsiteX2" fmla="*/ 0 w 2659690"/>
              <a:gd name="connsiteY2" fmla="*/ 272894 h 283971"/>
              <a:gd name="connsiteX0" fmla="*/ 2659690 w 2659690"/>
              <a:gd name="connsiteY0" fmla="*/ 311858 h 311858"/>
              <a:gd name="connsiteX1" fmla="*/ 1328204 w 2659690"/>
              <a:gd name="connsiteY1" fmla="*/ 1315 h 311858"/>
              <a:gd name="connsiteX2" fmla="*/ 0 w 2659690"/>
              <a:gd name="connsiteY2" fmla="*/ 300781 h 311858"/>
              <a:gd name="connsiteX0" fmla="*/ 2670501 w 2670501"/>
              <a:gd name="connsiteY0" fmla="*/ 311859 h 364965"/>
              <a:gd name="connsiteX1" fmla="*/ 1339015 w 2670501"/>
              <a:gd name="connsiteY1" fmla="*/ 1316 h 364965"/>
              <a:gd name="connsiteX2" fmla="*/ 0 w 2670501"/>
              <a:gd name="connsiteY2" fmla="*/ 364965 h 364965"/>
              <a:gd name="connsiteX0" fmla="*/ 2670501 w 2670501"/>
              <a:gd name="connsiteY0" fmla="*/ 311859 h 364965"/>
              <a:gd name="connsiteX1" fmla="*/ 1339015 w 2670501"/>
              <a:gd name="connsiteY1" fmla="*/ 1316 h 364965"/>
              <a:gd name="connsiteX2" fmla="*/ 0 w 2670501"/>
              <a:gd name="connsiteY2" fmla="*/ 364965 h 364965"/>
              <a:gd name="connsiteX0" fmla="*/ 2670501 w 2670501"/>
              <a:gd name="connsiteY0" fmla="*/ 317729 h 370835"/>
              <a:gd name="connsiteX1" fmla="*/ 1339015 w 2670501"/>
              <a:gd name="connsiteY1" fmla="*/ 7186 h 370835"/>
              <a:gd name="connsiteX2" fmla="*/ 0 w 2670501"/>
              <a:gd name="connsiteY2" fmla="*/ 370835 h 370835"/>
              <a:gd name="connsiteX0" fmla="*/ 2962418 w 2962418"/>
              <a:gd name="connsiteY0" fmla="*/ 317729 h 338743"/>
              <a:gd name="connsiteX1" fmla="*/ 1630932 w 2962418"/>
              <a:gd name="connsiteY1" fmla="*/ 7186 h 338743"/>
              <a:gd name="connsiteX2" fmla="*/ 0 w 2962418"/>
              <a:gd name="connsiteY2" fmla="*/ 338743 h 338743"/>
              <a:gd name="connsiteX0" fmla="*/ 2886736 w 2886736"/>
              <a:gd name="connsiteY0" fmla="*/ 317729 h 424319"/>
              <a:gd name="connsiteX1" fmla="*/ 1555250 w 2886736"/>
              <a:gd name="connsiteY1" fmla="*/ 7186 h 424319"/>
              <a:gd name="connsiteX2" fmla="*/ 0 w 2886736"/>
              <a:gd name="connsiteY2" fmla="*/ 424319 h 424319"/>
              <a:gd name="connsiteX0" fmla="*/ 2973230 w 2973230"/>
              <a:gd name="connsiteY0" fmla="*/ 388175 h 419885"/>
              <a:gd name="connsiteX1" fmla="*/ 1555250 w 2973230"/>
              <a:gd name="connsiteY1" fmla="*/ 2752 h 419885"/>
              <a:gd name="connsiteX2" fmla="*/ 0 w 2973230"/>
              <a:gd name="connsiteY2" fmla="*/ 419885 h 419885"/>
              <a:gd name="connsiteX0" fmla="*/ 3005666 w 3005666"/>
              <a:gd name="connsiteY0" fmla="*/ 388175 h 451977"/>
              <a:gd name="connsiteX1" fmla="*/ 1587686 w 3005666"/>
              <a:gd name="connsiteY1" fmla="*/ 2752 h 451977"/>
              <a:gd name="connsiteX2" fmla="*/ 0 w 3005666"/>
              <a:gd name="connsiteY2" fmla="*/ 451977 h 451977"/>
            </a:gdLst>
            <a:ahLst/>
            <a:cxnLst>
              <a:cxn ang="0">
                <a:pos x="connsiteX0" y="connsiteY0"/>
              </a:cxn>
              <a:cxn ang="0">
                <a:pos x="connsiteX1" y="connsiteY1"/>
              </a:cxn>
              <a:cxn ang="0">
                <a:pos x="connsiteX2" y="connsiteY2"/>
              </a:cxn>
            </a:cxnLst>
            <a:rect l="l" t="t" r="r" b="b"/>
            <a:pathLst>
              <a:path w="3005666" h="451977">
                <a:moveTo>
                  <a:pt x="3005666" y="388175"/>
                </a:moveTo>
                <a:cubicBezTo>
                  <a:pt x="2710160" y="49421"/>
                  <a:pt x="1975590" y="-15338"/>
                  <a:pt x="1587686" y="2752"/>
                </a:cubicBezTo>
                <a:cubicBezTo>
                  <a:pt x="1252946" y="-5739"/>
                  <a:pt x="80686" y="127933"/>
                  <a:pt x="0" y="451977"/>
                </a:cubicBezTo>
              </a:path>
            </a:pathLst>
          </a:custGeom>
          <a:noFill/>
          <a:ln w="28575">
            <a:solidFill>
              <a:srgbClr val="FFC000"/>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Tree>
    <p:extLst>
      <p:ext uri="{BB962C8B-B14F-4D97-AF65-F5344CB8AC3E}">
        <p14:creationId xmlns:p14="http://schemas.microsoft.com/office/powerpoint/2010/main" val="209759273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up)">
                                      <p:cBhvr>
                                        <p:cTn id="7" dur="250"/>
                                        <p:tgtEl>
                                          <p:spTgt spid="2">
                                            <p:txEl>
                                              <p:pRg st="2" end="2"/>
                                            </p:txEl>
                                          </p:spTgt>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up)">
                                      <p:cBhvr>
                                        <p:cTn id="11" dur="250"/>
                                        <p:tgtEl>
                                          <p:spTgt spid="2">
                                            <p:txEl>
                                              <p:pRg st="3" end="3"/>
                                            </p:txEl>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up)">
                                      <p:cBhvr>
                                        <p:cTn id="15" dur="250"/>
                                        <p:tgtEl>
                                          <p:spTgt spid="2">
                                            <p:txEl>
                                              <p:pRg st="4" end="4"/>
                                            </p:txEl>
                                          </p:spTgt>
                                        </p:tgtEl>
                                      </p:cBhvr>
                                    </p:animEffect>
                                  </p:childTnLst>
                                </p:cTn>
                              </p:par>
                            </p:childTnLst>
                          </p:cTn>
                        </p:par>
                        <p:par>
                          <p:cTn id="16" fill="hold">
                            <p:stCondLst>
                              <p:cond delay="75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500"/>
                            </p:stCondLst>
                            <p:childTnLst>
                              <p:par>
                                <p:cTn id="47" presetID="10" presetClass="entr" presetSubtype="0" fill="hold" grpId="0" nodeType="afterEffect">
                                  <p:stCondLst>
                                    <p:cond delay="50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cTn>
                              </p:par>
                            </p:childTnLst>
                          </p:cTn>
                        </p:par>
                        <p:par>
                          <p:cTn id="58" fill="hold">
                            <p:stCondLst>
                              <p:cond delay="2500"/>
                            </p:stCondLst>
                            <p:childTnLst>
                              <p:par>
                                <p:cTn id="59" presetID="26" presetClass="emph" presetSubtype="0" fill="hold" grpId="2" nodeType="afterEffect">
                                  <p:stCondLst>
                                    <p:cond delay="0"/>
                                  </p:stCondLst>
                                  <p:childTnLst>
                                    <p:animEffect transition="out" filter="fade">
                                      <p:cBhvr>
                                        <p:cTn id="60" dur="500" tmFilter="0, 0; .2, .5; .8, .5; 1, 0"/>
                                        <p:tgtEl>
                                          <p:spTgt spid="19"/>
                                        </p:tgtEl>
                                      </p:cBhvr>
                                    </p:animEffect>
                                    <p:animScale>
                                      <p:cBhvr>
                                        <p:cTn id="61" dur="250" autoRev="1" fill="hold"/>
                                        <p:tgtEl>
                                          <p:spTgt spid="19"/>
                                        </p:tgtEl>
                                      </p:cBhvr>
                                      <p:by x="105000" y="105000"/>
                                    </p:animScale>
                                  </p:childTnLst>
                                </p:cTn>
                              </p:par>
                            </p:childTnLst>
                          </p:cTn>
                        </p:par>
                        <p:par>
                          <p:cTn id="62" fill="hold">
                            <p:stCondLst>
                              <p:cond delay="3000"/>
                            </p:stCondLst>
                            <p:childTnLst>
                              <p:par>
                                <p:cTn id="63" presetID="10" presetClass="exit" presetSubtype="0" fill="hold" grpId="1" nodeType="afterEffect">
                                  <p:stCondLst>
                                    <p:cond delay="50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10" presetClass="exit" presetSubtype="0" fill="hold" grpId="3" nodeType="withEffect">
                                  <p:stCondLst>
                                    <p:cond delay="50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par>
                          <p:cTn id="69" fill="hold">
                            <p:stCondLst>
                              <p:cond delay="4000"/>
                            </p:stCondLst>
                            <p:childTnLst>
                              <p:par>
                                <p:cTn id="70" presetID="22" presetClass="entr" presetSubtype="8"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750"/>
                                        <p:tgtEl>
                                          <p:spTgt spid="28"/>
                                        </p:tgtEl>
                                      </p:cBhvr>
                                    </p:animEffect>
                                  </p:childTnLst>
                                </p:cTn>
                              </p:par>
                            </p:childTnLst>
                          </p:cTn>
                        </p:par>
                        <p:par>
                          <p:cTn id="73" fill="hold">
                            <p:stCondLst>
                              <p:cond delay="4750"/>
                            </p:stCondLst>
                            <p:childTnLst>
                              <p:par>
                                <p:cTn id="74" presetID="22" presetClass="entr" presetSubtype="2"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animEffect transition="in" filter="wipe(right)">
                                      <p:cBhvr>
                                        <p:cTn id="7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animBg="1"/>
      <p:bldP spid="27" grpId="1" animBg="1"/>
      <p:bldP spid="28" grpId="0" animBg="1"/>
      <p:bldP spid="19" grpId="0"/>
      <p:bldP spid="19" grpId="1"/>
      <p:bldP spid="19" grpId="2"/>
      <p:bldP spid="19" grpId="3"/>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Introduction</a:t>
            </a:r>
          </a:p>
          <a:p>
            <a:r>
              <a:rPr lang="en-US" dirty="0" smtClean="0"/>
              <a:t>Iterative </a:t>
            </a:r>
            <a:r>
              <a:rPr lang="en-US" dirty="0" err="1" smtClean="0"/>
              <a:t>reprojection</a:t>
            </a:r>
            <a:endParaRPr lang="en-US" dirty="0" smtClean="0"/>
          </a:p>
          <a:p>
            <a:r>
              <a:rPr lang="en-US" dirty="0" smtClean="0"/>
              <a:t>Bidirectional </a:t>
            </a:r>
            <a:r>
              <a:rPr lang="en-US" dirty="0" err="1" smtClean="0"/>
              <a:t>reprojection</a:t>
            </a:r>
            <a:endParaRPr lang="en-US" dirty="0" smtClean="0"/>
          </a:p>
          <a:p>
            <a:r>
              <a:rPr lang="en-US" dirty="0" smtClean="0"/>
              <a:t>Conclusion</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12"/>
          </p:nvPr>
        </p:nvSpPr>
        <p:spPr/>
        <p:txBody>
          <a:bodyPr/>
          <a:lstStyle/>
          <a:p>
            <a:fld id="{04A3A10D-7D5E-4932-A76F-CD1632FD3D96}" type="slidenum">
              <a:rPr lang="en-US" smtClean="0"/>
              <a:pPr/>
              <a:t>3</a:t>
            </a:fld>
            <a:endParaRPr lang="en-US"/>
          </a:p>
        </p:txBody>
      </p:sp>
      <p:sp>
        <p:nvSpPr>
          <p:cNvPr id="5" name="Footer Placeholder 4"/>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smtClean="0"/>
              <a:t>The results from frame </a:t>
            </a:r>
            <a:r>
              <a:rPr lang="en-US" sz="1800" i="1" dirty="0">
                <a:latin typeface="Cambria Math" pitchFamily="18" charset="0"/>
                <a:ea typeface="Cambria Math" pitchFamily="18" charset="0"/>
              </a:rPr>
              <a:t>t</a:t>
            </a:r>
            <a:r>
              <a:rPr lang="en-US" sz="1800" dirty="0"/>
              <a:t> and </a:t>
            </a:r>
            <a:r>
              <a:rPr lang="en-US" sz="1800" i="1" dirty="0">
                <a:latin typeface="Cambria Math" pitchFamily="18" charset="0"/>
                <a:ea typeface="Cambria Math" pitchFamily="18" charset="0"/>
              </a:rPr>
              <a:t>t </a:t>
            </a:r>
            <a:r>
              <a:rPr lang="en-US" sz="1800" dirty="0">
                <a:latin typeface="Cambria Math" pitchFamily="18" charset="0"/>
                <a:ea typeface="Cambria Math" pitchFamily="18" charset="0"/>
              </a:rPr>
              <a:t>+1</a:t>
            </a:r>
            <a:r>
              <a:rPr lang="en-US" sz="1800" dirty="0"/>
              <a:t> </a:t>
            </a:r>
            <a:r>
              <a:rPr lang="en-US" sz="1800" dirty="0" smtClean="0"/>
              <a:t>may disagree</a:t>
            </a:r>
          </a:p>
          <a:p>
            <a:r>
              <a:rPr lang="en-US" sz="1800" dirty="0" smtClean="0"/>
              <a:t>Reasons:</a:t>
            </a:r>
          </a:p>
          <a:p>
            <a:pPr lvl="1"/>
            <a:r>
              <a:rPr lang="en-US" sz="1600" dirty="0" smtClean="0"/>
              <a:t>Shading changed: lighting, shadows, dynamic texture…</a:t>
            </a:r>
          </a:p>
          <a:p>
            <a:pPr lvl="2"/>
            <a:r>
              <a:rPr lang="en-US" sz="1400" dirty="0" smtClean="0"/>
              <a:t>interpolate the results based on </a:t>
            </a:r>
            <a:r>
              <a:rPr lang="el-GR" altLang="zh-CN" sz="1400" i="1" dirty="0">
                <a:latin typeface="Cambria Math" pitchFamily="18" charset="0"/>
                <a:ea typeface="Cambria Math" pitchFamily="18" charset="0"/>
                <a:cs typeface="Times New Roman" pitchFamily="18" charset="0"/>
              </a:rPr>
              <a:t>α</a:t>
            </a:r>
            <a:endParaRPr lang="en-US" sz="1400" dirty="0" smtClean="0"/>
          </a:p>
          <a:p>
            <a:pPr lvl="1"/>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30</a:t>
            </a:fld>
            <a:endParaRPr lang="en-US"/>
          </a:p>
        </p:txBody>
      </p:sp>
      <p:sp>
        <p:nvSpPr>
          <p:cNvPr id="5" name="Title 4"/>
          <p:cNvSpPr>
            <a:spLocks noGrp="1"/>
          </p:cNvSpPr>
          <p:nvPr>
            <p:ph type="title"/>
          </p:nvPr>
        </p:nvSpPr>
        <p:spPr/>
        <p:txBody>
          <a:bodyPr/>
          <a:lstStyle/>
          <a:p>
            <a:r>
              <a:rPr lang="en-US" dirty="0" smtClean="0"/>
              <a:t>Choosing the right pixel</a:t>
            </a:r>
            <a:endParaRPr lang="en-US" dirty="0"/>
          </a:p>
        </p:txBody>
      </p:sp>
      <p:sp>
        <p:nvSpPr>
          <p:cNvPr id="6" name="Rectangle 5"/>
          <p:cNvSpPr/>
          <p:nvPr/>
        </p:nvSpPr>
        <p:spPr>
          <a:xfrm>
            <a:off x="838200" y="2145884"/>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7" name="Rectangle 6"/>
          <p:cNvSpPr/>
          <p:nvPr/>
        </p:nvSpPr>
        <p:spPr>
          <a:xfrm>
            <a:off x="3064788" y="2145884"/>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8" name="Rectangle 7"/>
          <p:cNvSpPr/>
          <p:nvPr/>
        </p:nvSpPr>
        <p:spPr>
          <a:xfrm>
            <a:off x="5277796" y="2145884"/>
            <a:ext cx="1357701" cy="13577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3" name="TextBox 12"/>
          <p:cNvSpPr txBox="1"/>
          <p:nvPr/>
        </p:nvSpPr>
        <p:spPr>
          <a:xfrm>
            <a:off x="2426326" y="2392542"/>
            <a:ext cx="411908" cy="418576"/>
          </a:xfrm>
          <a:prstGeom prst="rect">
            <a:avLst/>
          </a:prstGeom>
          <a:noFill/>
        </p:spPr>
        <p:txBody>
          <a:bodyPr wrap="none" lIns="73152" tIns="36576" rIns="73152" bIns="36576" rtlCol="0">
            <a:spAutoFit/>
          </a:bodyPr>
          <a:lstStyle/>
          <a:p>
            <a:r>
              <a:rPr lang="en-US" altLang="zh-CN" sz="2200" dirty="0"/>
              <a:t>… </a:t>
            </a:r>
            <a:endParaRPr lang="zh-CN" altLang="en-US" sz="2200" i="1" dirty="0"/>
          </a:p>
        </p:txBody>
      </p:sp>
      <p:sp>
        <p:nvSpPr>
          <p:cNvPr id="14" name="TextBox 13"/>
          <p:cNvSpPr txBox="1"/>
          <p:nvPr/>
        </p:nvSpPr>
        <p:spPr>
          <a:xfrm>
            <a:off x="4687396" y="2392542"/>
            <a:ext cx="388824" cy="418576"/>
          </a:xfrm>
          <a:prstGeom prst="rect">
            <a:avLst/>
          </a:prstGeom>
          <a:noFill/>
        </p:spPr>
        <p:txBody>
          <a:bodyPr wrap="none" lIns="73152" tIns="36576" rIns="73152" bIns="36576" rtlCol="0">
            <a:spAutoFit/>
          </a:bodyPr>
          <a:lstStyle/>
          <a:p>
            <a:r>
              <a:rPr lang="en-US" altLang="zh-CN" sz="2200" dirty="0"/>
              <a:t>…</a:t>
            </a:r>
            <a:r>
              <a:rPr lang="en-US" altLang="zh-CN" dirty="0" smtClean="0"/>
              <a:t> </a:t>
            </a:r>
            <a:endParaRPr lang="zh-CN" altLang="en-US" i="1" dirty="0"/>
          </a:p>
        </p:txBody>
      </p:sp>
      <p:sp>
        <p:nvSpPr>
          <p:cNvPr id="16" name="TextBox 15"/>
          <p:cNvSpPr txBox="1"/>
          <p:nvPr/>
        </p:nvSpPr>
        <p:spPr>
          <a:xfrm>
            <a:off x="943435" y="3505200"/>
            <a:ext cx="1113965" cy="258532"/>
          </a:xfrm>
          <a:prstGeom prst="rect">
            <a:avLst/>
          </a:prstGeom>
          <a:noFill/>
        </p:spPr>
        <p:txBody>
          <a:bodyPr wrap="square" lIns="73152" tIns="36576" rIns="73152" bIns="36576" rtlCol="0">
            <a:spAutoFit/>
          </a:bodyPr>
          <a:lstStyle/>
          <a:p>
            <a:pPr algn="ctr"/>
            <a:r>
              <a:rPr lang="en-US" altLang="zh-CN" sz="1200" dirty="0" smtClean="0"/>
              <a:t>I-frame </a:t>
            </a:r>
            <a:r>
              <a:rPr lang="en-US" altLang="zh-CN" sz="1200" i="1" dirty="0">
                <a:latin typeface="Cambria Math" pitchFamily="18" charset="0"/>
                <a:ea typeface="Cambria Math" pitchFamily="18" charset="0"/>
              </a:rPr>
              <a:t>t</a:t>
            </a:r>
            <a:endParaRPr lang="zh-CN" altLang="en-US" sz="1200" i="1" dirty="0">
              <a:latin typeface="Cambria Math" pitchFamily="18" charset="0"/>
              <a:ea typeface="Cambria Math" pitchFamily="18" charset="0"/>
            </a:endParaRPr>
          </a:p>
        </p:txBody>
      </p:sp>
      <p:sp>
        <p:nvSpPr>
          <p:cNvPr id="17" name="TextBox 16"/>
          <p:cNvSpPr txBox="1"/>
          <p:nvPr/>
        </p:nvSpPr>
        <p:spPr>
          <a:xfrm>
            <a:off x="5410200" y="3528752"/>
            <a:ext cx="1092251" cy="258532"/>
          </a:xfrm>
          <a:prstGeom prst="rect">
            <a:avLst/>
          </a:prstGeom>
          <a:noFill/>
        </p:spPr>
        <p:txBody>
          <a:bodyPr wrap="square" lIns="73152" tIns="36576" rIns="73152" bIns="36576" rtlCol="0">
            <a:spAutoFit/>
          </a:bodyPr>
          <a:lstStyle/>
          <a:p>
            <a:pPr algn="ctr"/>
            <a:r>
              <a:rPr lang="en-US" altLang="zh-CN" sz="1200" dirty="0" smtClean="0"/>
              <a:t>I-frame </a:t>
            </a:r>
            <a:r>
              <a:rPr lang="en-US" altLang="zh-CN" sz="1200" i="1" dirty="0" smtClean="0">
                <a:latin typeface="Cambria Math" pitchFamily="18" charset="0"/>
                <a:ea typeface="Cambria Math" pitchFamily="18" charset="0"/>
              </a:rPr>
              <a:t>t </a:t>
            </a:r>
            <a:r>
              <a:rPr lang="en-US" altLang="zh-CN" sz="1200" dirty="0" smtClean="0">
                <a:latin typeface="Cambria Math" pitchFamily="18" charset="0"/>
                <a:ea typeface="Cambria Math" pitchFamily="18" charset="0"/>
              </a:rPr>
              <a:t>+</a:t>
            </a:r>
            <a:r>
              <a:rPr lang="en-US" altLang="zh-CN" sz="1200" dirty="0">
                <a:latin typeface="Cambria Math" pitchFamily="18" charset="0"/>
                <a:ea typeface="Cambria Math" pitchFamily="18" charset="0"/>
              </a:rPr>
              <a:t>1</a:t>
            </a:r>
            <a:endParaRPr lang="zh-CN" altLang="en-US" sz="1200" dirty="0">
              <a:latin typeface="Cambria Math" pitchFamily="18" charset="0"/>
              <a:ea typeface="Cambria Math" pitchFamily="18" charset="0"/>
            </a:endParaRPr>
          </a:p>
        </p:txBody>
      </p:sp>
      <p:sp>
        <p:nvSpPr>
          <p:cNvPr id="18" name="TextBox 17"/>
          <p:cNvSpPr txBox="1"/>
          <p:nvPr/>
        </p:nvSpPr>
        <p:spPr>
          <a:xfrm>
            <a:off x="3002390" y="3537236"/>
            <a:ext cx="1451682" cy="258532"/>
          </a:xfrm>
          <a:prstGeom prst="rect">
            <a:avLst/>
          </a:prstGeom>
          <a:noFill/>
        </p:spPr>
        <p:txBody>
          <a:bodyPr wrap="square" lIns="73152" tIns="36576" rIns="73152" bIns="36576" rtlCol="0">
            <a:spAutoFit/>
          </a:bodyPr>
          <a:lstStyle/>
          <a:p>
            <a:pPr algn="ctr"/>
            <a:r>
              <a:rPr lang="en-US" altLang="zh-CN" sz="1200" dirty="0" smtClean="0"/>
              <a:t>B-frame </a:t>
            </a:r>
            <a:r>
              <a:rPr lang="en-US" altLang="zh-CN" sz="1200" i="1" dirty="0" smtClean="0">
                <a:latin typeface="Cambria Math" pitchFamily="18" charset="0"/>
                <a:ea typeface="Cambria Math" pitchFamily="18" charset="0"/>
              </a:rPr>
              <a:t>t </a:t>
            </a:r>
            <a:r>
              <a:rPr lang="en-US" altLang="zh-CN" sz="1200" dirty="0" smtClean="0">
                <a:latin typeface="Cambria Math" pitchFamily="18" charset="0"/>
                <a:ea typeface="Cambria Math" pitchFamily="18" charset="0"/>
              </a:rPr>
              <a:t>+</a:t>
            </a:r>
            <a:r>
              <a:rPr lang="el-GR" altLang="zh-CN" sz="1200" i="1" dirty="0" smtClean="0">
                <a:latin typeface="Cambria Math" pitchFamily="18" charset="0"/>
                <a:ea typeface="Cambria Math" pitchFamily="18" charset="0"/>
              </a:rPr>
              <a:t>α</a:t>
            </a:r>
            <a:endParaRPr lang="zh-CN" altLang="en-US" sz="1200" dirty="0">
              <a:latin typeface="Cambria Math" pitchFamily="18" charset="0"/>
            </a:endParaRPr>
          </a:p>
        </p:txBody>
      </p:sp>
      <p:sp>
        <p:nvSpPr>
          <p:cNvPr id="22" name="Trapezoid 21"/>
          <p:cNvSpPr/>
          <p:nvPr/>
        </p:nvSpPr>
        <p:spPr>
          <a:xfrm>
            <a:off x="943436" y="2601830"/>
            <a:ext cx="1113964" cy="742749"/>
          </a:xfrm>
          <a:prstGeom prst="trapezoid">
            <a:avLst>
              <a:gd name="adj" fmla="val 3202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1266820" y="2353918"/>
            <a:ext cx="457200" cy="457200"/>
          </a:xfrm>
          <a:prstGeom prst="triangle">
            <a:avLst>
              <a:gd name="adj" fmla="val 30488"/>
            </a:avLst>
          </a:prstGeom>
          <a:effectLst>
            <a:outerShdw blurRad="63500" dist="114300" dir="5400000" sx="1000" sy="1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0800000">
            <a:off x="1159718" y="2753607"/>
            <a:ext cx="714663" cy="599193"/>
          </a:xfrm>
          <a:prstGeom prst="triangle">
            <a:avLst>
              <a:gd name="adj" fmla="val 69212"/>
            </a:avLst>
          </a:prstGeom>
          <a:solidFill>
            <a:srgbClr val="A6A6A6">
              <a:alpha val="6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5410200" y="2599376"/>
            <a:ext cx="1113964" cy="742749"/>
          </a:xfrm>
          <a:prstGeom prst="trapezoid">
            <a:avLst>
              <a:gd name="adj" fmla="val 3202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5733584" y="2351464"/>
            <a:ext cx="457200" cy="457200"/>
          </a:xfrm>
          <a:prstGeom prst="triangle">
            <a:avLst>
              <a:gd name="adj" fmla="val 30488"/>
            </a:avLst>
          </a:prstGeom>
          <a:effectLst>
            <a:outerShdw blurRad="63500" dist="114300" dir="5400000" sx="1000" sy="1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5598993" y="2743201"/>
            <a:ext cx="714663" cy="599193"/>
          </a:xfrm>
          <a:prstGeom prst="triangle">
            <a:avLst>
              <a:gd name="adj" fmla="val 42686"/>
            </a:avLst>
          </a:prstGeom>
          <a:solidFill>
            <a:srgbClr val="A6A6A6">
              <a:alpha val="6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3200400" y="2601829"/>
            <a:ext cx="1113964" cy="742749"/>
          </a:xfrm>
          <a:prstGeom prst="trapezoid">
            <a:avLst>
              <a:gd name="adj" fmla="val 3202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3523784" y="2353917"/>
            <a:ext cx="457200" cy="457200"/>
          </a:xfrm>
          <a:prstGeom prst="triangle">
            <a:avLst>
              <a:gd name="adj" fmla="val 30488"/>
            </a:avLst>
          </a:prstGeom>
          <a:effectLst>
            <a:outerShdw blurRad="63500" dist="114300" dir="5400000" sx="1000" sy="1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10800000">
            <a:off x="3429001" y="2753606"/>
            <a:ext cx="714663" cy="599193"/>
          </a:xfrm>
          <a:prstGeom prst="triangle">
            <a:avLst>
              <a:gd name="adj" fmla="val 69212"/>
            </a:avLst>
          </a:prstGeom>
          <a:solidFill>
            <a:srgbClr val="A6A6A6">
              <a:alpha val="3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10800000">
            <a:off x="3400137" y="2743200"/>
            <a:ext cx="714663" cy="599193"/>
          </a:xfrm>
          <a:prstGeom prst="triangle">
            <a:avLst>
              <a:gd name="adj" fmla="val 42686"/>
            </a:avLst>
          </a:prstGeom>
          <a:solidFill>
            <a:srgbClr val="A6A6A6">
              <a:alpha val="3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07489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up)">
                                      <p:cBhvr>
                                        <p:cTn id="7" dur="250"/>
                                        <p:tgtEl>
                                          <p:spTgt spid="2">
                                            <p:txEl>
                                              <p:pRg st="2" end="2"/>
                                            </p:txEl>
                                          </p:spTgt>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up)">
                                      <p:cBhvr>
                                        <p:cTn id="11" dur="2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400" dirty="0" smtClean="0"/>
              <a:t>Problems when using the target pixel as iteration starting point</a:t>
            </a:r>
            <a:endParaRPr lang="en-US" sz="1400" dirty="0"/>
          </a:p>
          <a:p>
            <a:pPr marL="731520" lvl="1" indent="-365760">
              <a:buFont typeface="+mj-lt"/>
              <a:buAutoNum type="alphaLcParenR"/>
            </a:pPr>
            <a:r>
              <a:rPr lang="en-US" sz="1100" dirty="0"/>
              <a:t>Imprecise initial vector across object boundaries</a:t>
            </a:r>
          </a:p>
          <a:p>
            <a:pPr marL="731520" lvl="1" indent="-365760">
              <a:buFont typeface="+mj-lt"/>
              <a:buAutoNum type="alphaLcParenR"/>
            </a:pPr>
            <a:r>
              <a:rPr lang="en-US" sz="1100" dirty="0"/>
              <a:t>Search steps can fall off the object </a:t>
            </a:r>
          </a:p>
          <a:p>
            <a:r>
              <a:rPr lang="en-US" sz="1400" dirty="0"/>
              <a:t>For a) :</a:t>
            </a:r>
          </a:p>
          <a:p>
            <a:pPr lvl="1"/>
            <a:r>
              <a:rPr lang="en-US" sz="1100" dirty="0"/>
              <a:t>Additional 4 candidates within a small neighborhood</a:t>
            </a:r>
          </a:p>
          <a:p>
            <a:pPr lvl="1"/>
            <a:r>
              <a:rPr lang="en-US" sz="1100" dirty="0"/>
              <a:t>Initialize using the result from a closer B-frame</a:t>
            </a:r>
          </a:p>
          <a:p>
            <a:endParaRPr lang="en-US" sz="1000"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31</a:t>
            </a:fld>
            <a:endParaRPr lang="en-US"/>
          </a:p>
        </p:txBody>
      </p:sp>
      <p:sp>
        <p:nvSpPr>
          <p:cNvPr id="5" name="Title 4"/>
          <p:cNvSpPr>
            <a:spLocks noGrp="1"/>
          </p:cNvSpPr>
          <p:nvPr>
            <p:ph type="title"/>
          </p:nvPr>
        </p:nvSpPr>
        <p:spPr/>
        <p:txBody>
          <a:bodyPr/>
          <a:lstStyle/>
          <a:p>
            <a:r>
              <a:rPr lang="en-US" altLang="zh-TW" dirty="0"/>
              <a:t>Additional search initialization</a:t>
            </a:r>
            <a:endParaRPr lang="en-US" dirty="0"/>
          </a:p>
        </p:txBody>
      </p:sp>
      <p:sp>
        <p:nvSpPr>
          <p:cNvPr id="6" name="Rectangle 5"/>
          <p:cNvSpPr/>
          <p:nvPr/>
        </p:nvSpPr>
        <p:spPr>
          <a:xfrm>
            <a:off x="846222" y="2257651"/>
            <a:ext cx="1818552" cy="1363914"/>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pic>
        <p:nvPicPr>
          <p:cNvPr id="7" name="Picture 4" descr="D:\yanglei\temp\orig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76" y="2257652"/>
            <a:ext cx="1818552" cy="136391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a:extLst/>
        </p:spPr>
      </p:pic>
      <p:sp>
        <p:nvSpPr>
          <p:cNvPr id="8" name="Rectangle 7"/>
          <p:cNvSpPr/>
          <p:nvPr/>
        </p:nvSpPr>
        <p:spPr>
          <a:xfrm>
            <a:off x="5097760" y="2257650"/>
            <a:ext cx="1818552" cy="1363914"/>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9" name="Oval 8"/>
          <p:cNvSpPr/>
          <p:nvPr/>
        </p:nvSpPr>
        <p:spPr>
          <a:xfrm>
            <a:off x="1130870" y="2507608"/>
            <a:ext cx="864000" cy="864000"/>
          </a:xfrm>
          <a:prstGeom prst="ellipse">
            <a:avLst/>
          </a:prstGeom>
          <a:gradFill flip="none" rotWithShape="1">
            <a:gsLst>
              <a:gs pos="0">
                <a:srgbClr val="967F7F"/>
              </a:gs>
              <a:gs pos="50000">
                <a:srgbClr val="FF7F7F"/>
              </a:gs>
              <a:gs pos="100000">
                <a:srgbClr val="967F7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0" name="Oval 9"/>
          <p:cNvSpPr/>
          <p:nvPr/>
        </p:nvSpPr>
        <p:spPr>
          <a:xfrm>
            <a:off x="950099" y="2507606"/>
            <a:ext cx="864000" cy="864000"/>
          </a:xfrm>
          <a:prstGeom prst="ellipse">
            <a:avLst/>
          </a:prstGeom>
          <a:gradFill flip="none" rotWithShape="1">
            <a:gsLst>
              <a:gs pos="0">
                <a:srgbClr val="967F7F"/>
              </a:gs>
              <a:gs pos="50000">
                <a:srgbClr val="FF7F7F"/>
              </a:gs>
              <a:gs pos="100000">
                <a:srgbClr val="967F7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1" name="TextBox 10"/>
          <p:cNvSpPr txBox="1"/>
          <p:nvPr/>
        </p:nvSpPr>
        <p:spPr>
          <a:xfrm>
            <a:off x="1198515" y="3621563"/>
            <a:ext cx="1113965" cy="243143"/>
          </a:xfrm>
          <a:prstGeom prst="rect">
            <a:avLst/>
          </a:prstGeom>
          <a:noFill/>
        </p:spPr>
        <p:txBody>
          <a:bodyPr wrap="square" lIns="73152" tIns="36576" rIns="73152" bIns="36576" rtlCol="0">
            <a:spAutoFit/>
          </a:bodyPr>
          <a:lstStyle/>
          <a:p>
            <a:pPr algn="ctr"/>
            <a:r>
              <a:rPr lang="en-US" altLang="zh-CN" sz="1100" dirty="0" smtClean="0"/>
              <a:t>I-frame </a:t>
            </a:r>
            <a:r>
              <a:rPr lang="en-US" altLang="zh-CN" sz="1100" i="1" dirty="0" smtClean="0">
                <a:latin typeface="Cambria Math" pitchFamily="18" charset="0"/>
                <a:ea typeface="Cambria Math" pitchFamily="18" charset="0"/>
              </a:rPr>
              <a:t>t</a:t>
            </a:r>
            <a:endParaRPr lang="zh-CN" altLang="en-US" sz="1100" i="1" dirty="0">
              <a:latin typeface="Cambria Math" pitchFamily="18" charset="0"/>
            </a:endParaRPr>
          </a:p>
        </p:txBody>
      </p:sp>
      <p:sp>
        <p:nvSpPr>
          <p:cNvPr id="12" name="TextBox 11"/>
          <p:cNvSpPr txBox="1"/>
          <p:nvPr/>
        </p:nvSpPr>
        <p:spPr>
          <a:xfrm>
            <a:off x="3174611" y="3621566"/>
            <a:ext cx="1451682" cy="243143"/>
          </a:xfrm>
          <a:prstGeom prst="rect">
            <a:avLst/>
          </a:prstGeom>
          <a:noFill/>
        </p:spPr>
        <p:txBody>
          <a:bodyPr wrap="square" lIns="73152" tIns="36576" rIns="73152" bIns="36576" rtlCol="0">
            <a:spAutoFit/>
          </a:bodyPr>
          <a:lstStyle/>
          <a:p>
            <a:pPr algn="ctr"/>
            <a:r>
              <a:rPr lang="en-US" altLang="zh-CN" sz="1100" dirty="0" smtClean="0"/>
              <a:t>B-frame </a:t>
            </a:r>
            <a:r>
              <a:rPr lang="en-US" altLang="zh-CN" sz="1100" i="1" dirty="0" smtClean="0">
                <a:latin typeface="Cambria Math" pitchFamily="18" charset="0"/>
                <a:ea typeface="Cambria Math" pitchFamily="18" charset="0"/>
              </a:rPr>
              <a:t>t </a:t>
            </a:r>
            <a:r>
              <a:rPr lang="en-US" altLang="zh-CN" sz="1100" dirty="0" smtClean="0">
                <a:latin typeface="Cambria Math" pitchFamily="18" charset="0"/>
                <a:ea typeface="Cambria Math" pitchFamily="18" charset="0"/>
              </a:rPr>
              <a:t>+</a:t>
            </a:r>
            <a:r>
              <a:rPr lang="el-GR" altLang="zh-CN" sz="1100" i="1" dirty="0" smtClean="0">
                <a:latin typeface="Cambria Math" pitchFamily="18" charset="0"/>
                <a:ea typeface="Cambria Math" pitchFamily="18" charset="0"/>
              </a:rPr>
              <a:t>α</a:t>
            </a:r>
            <a:endParaRPr lang="zh-CN" altLang="en-US" sz="1100" dirty="0">
              <a:latin typeface="Cambria Math" pitchFamily="18" charset="0"/>
            </a:endParaRPr>
          </a:p>
        </p:txBody>
      </p:sp>
      <p:sp>
        <p:nvSpPr>
          <p:cNvPr id="13" name="TextBox 12"/>
          <p:cNvSpPr txBox="1"/>
          <p:nvPr/>
        </p:nvSpPr>
        <p:spPr>
          <a:xfrm>
            <a:off x="5503275" y="3621564"/>
            <a:ext cx="1092251" cy="243143"/>
          </a:xfrm>
          <a:prstGeom prst="rect">
            <a:avLst/>
          </a:prstGeom>
          <a:noFill/>
        </p:spPr>
        <p:txBody>
          <a:bodyPr wrap="square" lIns="73152" tIns="36576" rIns="73152" bIns="36576" rtlCol="0">
            <a:spAutoFit/>
          </a:bodyPr>
          <a:lstStyle/>
          <a:p>
            <a:pPr algn="ctr"/>
            <a:r>
              <a:rPr lang="en-US" altLang="zh-CN" sz="1100" dirty="0" smtClean="0"/>
              <a:t>I-frame </a:t>
            </a:r>
            <a:r>
              <a:rPr lang="en-US" altLang="zh-CN" sz="1100" i="1" dirty="0" smtClean="0">
                <a:latin typeface="Cambria Math" pitchFamily="18" charset="0"/>
                <a:ea typeface="Cambria Math" pitchFamily="18" charset="0"/>
              </a:rPr>
              <a:t>t </a:t>
            </a:r>
            <a:r>
              <a:rPr lang="en-US" altLang="zh-CN" sz="1100" dirty="0" smtClean="0">
                <a:latin typeface="Cambria Math" pitchFamily="18" charset="0"/>
                <a:ea typeface="Cambria Math" pitchFamily="18" charset="0"/>
              </a:rPr>
              <a:t>+1</a:t>
            </a:r>
            <a:endParaRPr lang="zh-CN" altLang="en-US" sz="1100" dirty="0">
              <a:latin typeface="Cambria Math" pitchFamily="18" charset="0"/>
            </a:endParaRPr>
          </a:p>
        </p:txBody>
      </p:sp>
      <p:sp>
        <p:nvSpPr>
          <p:cNvPr id="14" name="Rectangle 13"/>
          <p:cNvSpPr/>
          <p:nvPr/>
        </p:nvSpPr>
        <p:spPr>
          <a:xfrm>
            <a:off x="374035" y="2486229"/>
            <a:ext cx="115213" cy="767920"/>
          </a:xfrm>
          <a:prstGeom prst="rect">
            <a:avLst/>
          </a:prstGeom>
          <a:gradFill flip="none" rotWithShape="1">
            <a:gsLst>
              <a:gs pos="0">
                <a:srgbClr val="7F7F7F"/>
              </a:gs>
              <a:gs pos="100000">
                <a:srgbClr val="FF7F7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5" name="TextBox 14"/>
          <p:cNvSpPr txBox="1"/>
          <p:nvPr/>
        </p:nvSpPr>
        <p:spPr>
          <a:xfrm>
            <a:off x="153151" y="2209800"/>
            <a:ext cx="556982" cy="243143"/>
          </a:xfrm>
          <a:prstGeom prst="rect">
            <a:avLst/>
          </a:prstGeom>
          <a:noFill/>
        </p:spPr>
        <p:txBody>
          <a:bodyPr wrap="square" lIns="73152" tIns="36576" rIns="73152" bIns="36576" rtlCol="0">
            <a:spAutoFit/>
          </a:bodyPr>
          <a:lstStyle/>
          <a:p>
            <a:pPr algn="ctr"/>
            <a:r>
              <a:rPr lang="en-US" altLang="zh-CN" sz="1100" dirty="0"/>
              <a:t>fast</a:t>
            </a:r>
            <a:endParaRPr lang="zh-CN" altLang="en-US" sz="1100" i="1" dirty="0"/>
          </a:p>
        </p:txBody>
      </p:sp>
      <p:sp>
        <p:nvSpPr>
          <p:cNvPr id="16" name="TextBox 15"/>
          <p:cNvSpPr txBox="1"/>
          <p:nvPr/>
        </p:nvSpPr>
        <p:spPr>
          <a:xfrm>
            <a:off x="153151" y="3254149"/>
            <a:ext cx="556982" cy="243143"/>
          </a:xfrm>
          <a:prstGeom prst="rect">
            <a:avLst/>
          </a:prstGeom>
          <a:noFill/>
        </p:spPr>
        <p:txBody>
          <a:bodyPr wrap="square" lIns="73152" tIns="36576" rIns="73152" bIns="36576" rtlCol="0">
            <a:spAutoFit/>
          </a:bodyPr>
          <a:lstStyle/>
          <a:p>
            <a:pPr algn="ctr"/>
            <a:r>
              <a:rPr lang="en-US" altLang="zh-CN" sz="1100" dirty="0"/>
              <a:t>slow</a:t>
            </a:r>
            <a:endParaRPr lang="zh-CN" altLang="en-US" sz="1100" i="1" dirty="0"/>
          </a:p>
        </p:txBody>
      </p:sp>
      <p:sp>
        <p:nvSpPr>
          <p:cNvPr id="17" name="Freeform 16"/>
          <p:cNvSpPr/>
          <p:nvPr/>
        </p:nvSpPr>
        <p:spPr>
          <a:xfrm>
            <a:off x="1410951" y="2627948"/>
            <a:ext cx="2179631" cy="320980"/>
          </a:xfrm>
          <a:custGeom>
            <a:avLst/>
            <a:gdLst>
              <a:gd name="connsiteX0" fmla="*/ 2724539 w 2724539"/>
              <a:gd name="connsiteY0" fmla="*/ 401225 h 401225"/>
              <a:gd name="connsiteX1" fmla="*/ 1390261 w 2724539"/>
              <a:gd name="connsiteY1" fmla="*/ 9 h 401225"/>
              <a:gd name="connsiteX2" fmla="*/ 0 w 2724539"/>
              <a:gd name="connsiteY2" fmla="*/ 391894 h 401225"/>
            </a:gdLst>
            <a:ahLst/>
            <a:cxnLst>
              <a:cxn ang="0">
                <a:pos x="connsiteX0" y="connsiteY0"/>
              </a:cxn>
              <a:cxn ang="0">
                <a:pos x="connsiteX1" y="connsiteY1"/>
              </a:cxn>
              <a:cxn ang="0">
                <a:pos x="connsiteX2" y="connsiteY2"/>
              </a:cxn>
            </a:cxnLst>
            <a:rect l="l" t="t" r="r" b="b"/>
            <a:pathLst>
              <a:path w="2724539" h="401225">
                <a:moveTo>
                  <a:pt x="2724539" y="401225"/>
                </a:moveTo>
                <a:cubicBezTo>
                  <a:pt x="2284445" y="201394"/>
                  <a:pt x="1844351" y="1564"/>
                  <a:pt x="1390261" y="9"/>
                </a:cubicBezTo>
                <a:cubicBezTo>
                  <a:pt x="936171" y="-1546"/>
                  <a:pt x="468085" y="195174"/>
                  <a:pt x="0" y="391894"/>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dirty="0" smtClean="0"/>
              <a:t> </a:t>
            </a:r>
            <a:endParaRPr lang="en-US" dirty="0"/>
          </a:p>
        </p:txBody>
      </p:sp>
      <p:sp>
        <p:nvSpPr>
          <p:cNvPr id="18" name="Freeform 17"/>
          <p:cNvSpPr/>
          <p:nvPr/>
        </p:nvSpPr>
        <p:spPr>
          <a:xfrm>
            <a:off x="865881" y="2829470"/>
            <a:ext cx="529978" cy="119458"/>
          </a:xfrm>
          <a:custGeom>
            <a:avLst/>
            <a:gdLst>
              <a:gd name="connsiteX0" fmla="*/ 662473 w 662473"/>
              <a:gd name="connsiteY0" fmla="*/ 177303 h 177303"/>
              <a:gd name="connsiteX1" fmla="*/ 298580 w 662473"/>
              <a:gd name="connsiteY1" fmla="*/ 21 h 177303"/>
              <a:gd name="connsiteX2" fmla="*/ 0 w 662473"/>
              <a:gd name="connsiteY2" fmla="*/ 167972 h 177303"/>
              <a:gd name="connsiteX0" fmla="*/ 662473 w 662473"/>
              <a:gd name="connsiteY0" fmla="*/ 167975 h 167975"/>
              <a:gd name="connsiteX1" fmla="*/ 382556 w 662473"/>
              <a:gd name="connsiteY1" fmla="*/ 24 h 167975"/>
              <a:gd name="connsiteX2" fmla="*/ 0 w 662473"/>
              <a:gd name="connsiteY2" fmla="*/ 158644 h 167975"/>
              <a:gd name="connsiteX0" fmla="*/ 662473 w 662473"/>
              <a:gd name="connsiteY0" fmla="*/ 195960 h 195960"/>
              <a:gd name="connsiteX1" fmla="*/ 354564 w 662473"/>
              <a:gd name="connsiteY1" fmla="*/ 17 h 195960"/>
              <a:gd name="connsiteX2" fmla="*/ 0 w 662473"/>
              <a:gd name="connsiteY2" fmla="*/ 186629 h 195960"/>
              <a:gd name="connsiteX0" fmla="*/ 662473 w 662473"/>
              <a:gd name="connsiteY0" fmla="*/ 149322 h 149322"/>
              <a:gd name="connsiteX1" fmla="*/ 345234 w 662473"/>
              <a:gd name="connsiteY1" fmla="*/ 32 h 149322"/>
              <a:gd name="connsiteX2" fmla="*/ 0 w 662473"/>
              <a:gd name="connsiteY2" fmla="*/ 139991 h 149322"/>
            </a:gdLst>
            <a:ahLst/>
            <a:cxnLst>
              <a:cxn ang="0">
                <a:pos x="connsiteX0" y="connsiteY0"/>
              </a:cxn>
              <a:cxn ang="0">
                <a:pos x="connsiteX1" y="connsiteY1"/>
              </a:cxn>
              <a:cxn ang="0">
                <a:pos x="connsiteX2" y="connsiteY2"/>
              </a:cxn>
            </a:cxnLst>
            <a:rect l="l" t="t" r="r" b="b"/>
            <a:pathLst>
              <a:path w="662473" h="149322">
                <a:moveTo>
                  <a:pt x="662473" y="149322"/>
                </a:moveTo>
                <a:cubicBezTo>
                  <a:pt x="535732" y="61458"/>
                  <a:pt x="455646" y="1587"/>
                  <a:pt x="345234" y="32"/>
                </a:cubicBezTo>
                <a:cubicBezTo>
                  <a:pt x="234822" y="-1523"/>
                  <a:pt x="94084" y="55238"/>
                  <a:pt x="0" y="139991"/>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9" name="Freeform 18"/>
          <p:cNvSpPr/>
          <p:nvPr/>
        </p:nvSpPr>
        <p:spPr>
          <a:xfrm>
            <a:off x="1814195" y="3221869"/>
            <a:ext cx="2254275" cy="223945"/>
          </a:xfrm>
          <a:custGeom>
            <a:avLst/>
            <a:gdLst>
              <a:gd name="connsiteX0" fmla="*/ 2817844 w 2817844"/>
              <a:gd name="connsiteY0" fmla="*/ 0 h 279931"/>
              <a:gd name="connsiteX1" fmla="*/ 1175657 w 2817844"/>
              <a:gd name="connsiteY1" fmla="*/ 279918 h 279931"/>
              <a:gd name="connsiteX2" fmla="*/ 0 w 2817844"/>
              <a:gd name="connsiteY2" fmla="*/ 9330 h 279931"/>
            </a:gdLst>
            <a:ahLst/>
            <a:cxnLst>
              <a:cxn ang="0">
                <a:pos x="connsiteX0" y="connsiteY0"/>
              </a:cxn>
              <a:cxn ang="0">
                <a:pos x="connsiteX1" y="connsiteY1"/>
              </a:cxn>
              <a:cxn ang="0">
                <a:pos x="connsiteX2" y="connsiteY2"/>
              </a:cxn>
            </a:cxnLst>
            <a:rect l="l" t="t" r="r" b="b"/>
            <a:pathLst>
              <a:path w="2817844" h="279931">
                <a:moveTo>
                  <a:pt x="2817844" y="0"/>
                </a:moveTo>
                <a:cubicBezTo>
                  <a:pt x="2231571" y="139181"/>
                  <a:pt x="1645298" y="278363"/>
                  <a:pt x="1175657" y="279918"/>
                </a:cubicBezTo>
                <a:cubicBezTo>
                  <a:pt x="706016" y="281473"/>
                  <a:pt x="353008" y="145401"/>
                  <a:pt x="0" y="9330"/>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0" name="Oval 19"/>
          <p:cNvSpPr/>
          <p:nvPr/>
        </p:nvSpPr>
        <p:spPr>
          <a:xfrm>
            <a:off x="6005088" y="2507606"/>
            <a:ext cx="864000" cy="864000"/>
          </a:xfrm>
          <a:prstGeom prst="ellipse">
            <a:avLst/>
          </a:prstGeom>
          <a:gradFill flip="none" rotWithShape="1">
            <a:gsLst>
              <a:gs pos="0">
                <a:srgbClr val="967F7F"/>
              </a:gs>
              <a:gs pos="50000">
                <a:srgbClr val="FF7F7F"/>
              </a:gs>
              <a:gs pos="100000">
                <a:srgbClr val="967F7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3" name="TextBox 22"/>
          <p:cNvSpPr txBox="1"/>
          <p:nvPr/>
        </p:nvSpPr>
        <p:spPr>
          <a:xfrm>
            <a:off x="1599371" y="3006535"/>
            <a:ext cx="618070" cy="432939"/>
          </a:xfrm>
          <a:prstGeom prst="rect">
            <a:avLst/>
          </a:prstGeom>
          <a:noFill/>
        </p:spPr>
        <p:txBody>
          <a:bodyPr wrap="square" lIns="73152" tIns="36576" rIns="73152" bIns="36576" rtlCol="0">
            <a:spAutoFit/>
          </a:bodyPr>
          <a:lstStyle/>
          <a:p>
            <a:pPr>
              <a:lnSpc>
                <a:spcPts val="1440"/>
              </a:lnSpc>
            </a:pPr>
            <a:r>
              <a:rPr lang="en-US" sz="1100" spc="800" dirty="0">
                <a:solidFill>
                  <a:srgbClr val="0000FF"/>
                </a:solidFill>
                <a:latin typeface="Verdana" pitchFamily="34" charset="0"/>
                <a:ea typeface="Verdana" pitchFamily="34" charset="0"/>
                <a:cs typeface="Verdana" pitchFamily="34" charset="0"/>
              </a:rPr>
              <a:t>●●</a:t>
            </a:r>
            <a:br>
              <a:rPr lang="en-US" sz="1100" spc="800" dirty="0">
                <a:solidFill>
                  <a:srgbClr val="0000FF"/>
                </a:solidFill>
                <a:latin typeface="Verdana" pitchFamily="34" charset="0"/>
                <a:ea typeface="Verdana" pitchFamily="34" charset="0"/>
                <a:cs typeface="Verdana" pitchFamily="34" charset="0"/>
              </a:rPr>
            </a:br>
            <a:r>
              <a:rPr lang="en-US" sz="1100" spc="800" dirty="0">
                <a:solidFill>
                  <a:srgbClr val="0000FF"/>
                </a:solidFill>
                <a:latin typeface="Verdana" pitchFamily="34" charset="0"/>
                <a:ea typeface="Verdana" pitchFamily="34" charset="0"/>
                <a:cs typeface="Verdana" pitchFamily="34" charset="0"/>
              </a:rPr>
              <a:t>●●</a:t>
            </a:r>
          </a:p>
        </p:txBody>
      </p:sp>
    </p:spTree>
    <p:extLst>
      <p:ext uri="{BB962C8B-B14F-4D97-AF65-F5344CB8AC3E}">
        <p14:creationId xmlns:p14="http://schemas.microsoft.com/office/powerpoint/2010/main" val="421670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2"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2"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grpId="0" nodeType="after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1000"/>
                            </p:stCondLst>
                            <p:childTnLst>
                              <p:par>
                                <p:cTn id="39" presetID="10" presetClass="exit" presetSubtype="0" fill="hold" grpId="1" nodeType="after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par>
                          <p:cTn id="42" fill="hold">
                            <p:stCondLst>
                              <p:cond delay="1500"/>
                            </p:stCondLst>
                            <p:childTnLst>
                              <p:par>
                                <p:cTn id="43" presetID="10" presetClass="entr" presetSubtype="0" fill="hold" grpId="2"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7" grpId="0" animBg="1"/>
      <p:bldP spid="17" grpId="2" animBg="1"/>
      <p:bldP spid="18" grpId="0" animBg="1"/>
      <p:bldP spid="18" grpId="2" animBg="1"/>
      <p:bldP spid="19" grpId="0" animBg="1"/>
      <p:bldP spid="23" grpId="0"/>
      <p:bldP spid="2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400" dirty="0"/>
              <a:t>The motion field is often only piecewise smooth </a:t>
            </a:r>
          </a:p>
          <a:p>
            <a:pPr marL="731520" lvl="1" indent="-365760">
              <a:buFont typeface="+mj-lt"/>
              <a:buAutoNum type="alphaLcParenR"/>
            </a:pPr>
            <a:r>
              <a:rPr lang="en-US" sz="1100" dirty="0"/>
              <a:t>Imprecise initial vector across object boundaries</a:t>
            </a:r>
          </a:p>
          <a:p>
            <a:pPr marL="731520" lvl="1" indent="-365760">
              <a:buFont typeface="+mj-lt"/>
              <a:buAutoNum type="alphaLcParenR"/>
            </a:pPr>
            <a:r>
              <a:rPr lang="en-US" sz="1100" dirty="0"/>
              <a:t>Search steps can fall off the object </a:t>
            </a:r>
          </a:p>
          <a:p>
            <a:r>
              <a:rPr lang="en-US" sz="1400" dirty="0" smtClean="0"/>
              <a:t>For </a:t>
            </a:r>
            <a:r>
              <a:rPr lang="en-US" sz="1400" dirty="0"/>
              <a:t>b):</a:t>
            </a:r>
          </a:p>
          <a:p>
            <a:pPr lvl="1"/>
            <a:r>
              <a:rPr lang="en-US" sz="1100" dirty="0"/>
              <a:t>Initialize using the vector from </a:t>
            </a:r>
            <a:r>
              <a:rPr lang="en-US" sz="1100" dirty="0" smtClean="0"/>
              <a:t> the </a:t>
            </a:r>
            <a:r>
              <a:rPr lang="en-US" sz="1100" dirty="0"/>
              <a:t>opposite I-frame</a:t>
            </a:r>
          </a:p>
          <a:p>
            <a:endParaRPr lang="en-US" sz="1000"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32</a:t>
            </a:fld>
            <a:endParaRPr lang="en-US"/>
          </a:p>
        </p:txBody>
      </p:sp>
      <p:sp>
        <p:nvSpPr>
          <p:cNvPr id="5" name="Title 4"/>
          <p:cNvSpPr>
            <a:spLocks noGrp="1"/>
          </p:cNvSpPr>
          <p:nvPr>
            <p:ph type="title"/>
          </p:nvPr>
        </p:nvSpPr>
        <p:spPr/>
        <p:txBody>
          <a:bodyPr/>
          <a:lstStyle/>
          <a:p>
            <a:r>
              <a:rPr lang="en-US" altLang="zh-TW" dirty="0"/>
              <a:t>Additional search initialization</a:t>
            </a:r>
            <a:endParaRPr lang="en-US" dirty="0"/>
          </a:p>
        </p:txBody>
      </p:sp>
      <p:sp>
        <p:nvSpPr>
          <p:cNvPr id="6" name="Rectangle 5"/>
          <p:cNvSpPr/>
          <p:nvPr/>
        </p:nvSpPr>
        <p:spPr>
          <a:xfrm>
            <a:off x="846222" y="2257651"/>
            <a:ext cx="1818552" cy="1363914"/>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pic>
        <p:nvPicPr>
          <p:cNvPr id="7" name="Picture 4" descr="D:\yanglei\temp\orig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76" y="2257652"/>
            <a:ext cx="1818552" cy="136391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a:extLst/>
        </p:spPr>
      </p:pic>
      <p:sp>
        <p:nvSpPr>
          <p:cNvPr id="8" name="Rectangle 7"/>
          <p:cNvSpPr/>
          <p:nvPr/>
        </p:nvSpPr>
        <p:spPr>
          <a:xfrm>
            <a:off x="5097760" y="2257650"/>
            <a:ext cx="1818552" cy="1363914"/>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TW" altLang="en-US"/>
          </a:p>
        </p:txBody>
      </p:sp>
      <p:sp>
        <p:nvSpPr>
          <p:cNvPr id="10" name="Oval 9"/>
          <p:cNvSpPr/>
          <p:nvPr/>
        </p:nvSpPr>
        <p:spPr>
          <a:xfrm>
            <a:off x="950099" y="2507606"/>
            <a:ext cx="864000" cy="864000"/>
          </a:xfrm>
          <a:prstGeom prst="ellipse">
            <a:avLst/>
          </a:prstGeom>
          <a:gradFill flip="none" rotWithShape="1">
            <a:gsLst>
              <a:gs pos="0">
                <a:srgbClr val="967F7F"/>
              </a:gs>
              <a:gs pos="50000">
                <a:srgbClr val="FF7F7F"/>
              </a:gs>
              <a:gs pos="100000">
                <a:srgbClr val="967F7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1" name="TextBox 10"/>
          <p:cNvSpPr txBox="1"/>
          <p:nvPr/>
        </p:nvSpPr>
        <p:spPr>
          <a:xfrm>
            <a:off x="1198515" y="3621563"/>
            <a:ext cx="1113965" cy="243143"/>
          </a:xfrm>
          <a:prstGeom prst="rect">
            <a:avLst/>
          </a:prstGeom>
          <a:noFill/>
        </p:spPr>
        <p:txBody>
          <a:bodyPr wrap="square" lIns="73152" tIns="36576" rIns="73152" bIns="36576" rtlCol="0">
            <a:spAutoFit/>
          </a:bodyPr>
          <a:lstStyle/>
          <a:p>
            <a:pPr algn="ctr"/>
            <a:r>
              <a:rPr lang="en-US" altLang="zh-CN" sz="1100" dirty="0" smtClean="0"/>
              <a:t>I-frame </a:t>
            </a:r>
            <a:r>
              <a:rPr lang="en-US" altLang="zh-CN" sz="1100" i="1" dirty="0" smtClean="0">
                <a:latin typeface="Cambria Math" pitchFamily="18" charset="0"/>
                <a:ea typeface="Cambria Math" pitchFamily="18" charset="0"/>
              </a:rPr>
              <a:t>t</a:t>
            </a:r>
            <a:endParaRPr lang="zh-CN" altLang="en-US" sz="1100" i="1" dirty="0">
              <a:latin typeface="Cambria Math" pitchFamily="18" charset="0"/>
            </a:endParaRPr>
          </a:p>
        </p:txBody>
      </p:sp>
      <p:sp>
        <p:nvSpPr>
          <p:cNvPr id="12" name="TextBox 11"/>
          <p:cNvSpPr txBox="1"/>
          <p:nvPr/>
        </p:nvSpPr>
        <p:spPr>
          <a:xfrm>
            <a:off x="3174611" y="3621566"/>
            <a:ext cx="1451682" cy="243143"/>
          </a:xfrm>
          <a:prstGeom prst="rect">
            <a:avLst/>
          </a:prstGeom>
          <a:noFill/>
        </p:spPr>
        <p:txBody>
          <a:bodyPr wrap="square" lIns="73152" tIns="36576" rIns="73152" bIns="36576" rtlCol="0">
            <a:spAutoFit/>
          </a:bodyPr>
          <a:lstStyle/>
          <a:p>
            <a:pPr algn="ctr"/>
            <a:r>
              <a:rPr lang="en-US" altLang="zh-CN" sz="1100" dirty="0" smtClean="0"/>
              <a:t>B-frame </a:t>
            </a:r>
            <a:r>
              <a:rPr lang="en-US" altLang="zh-CN" sz="1100" i="1" dirty="0" smtClean="0">
                <a:latin typeface="Cambria Math" pitchFamily="18" charset="0"/>
                <a:ea typeface="Cambria Math" pitchFamily="18" charset="0"/>
              </a:rPr>
              <a:t>t </a:t>
            </a:r>
            <a:r>
              <a:rPr lang="en-US" altLang="zh-CN" sz="1100" dirty="0" smtClean="0">
                <a:latin typeface="Cambria Math" pitchFamily="18" charset="0"/>
                <a:ea typeface="Cambria Math" pitchFamily="18" charset="0"/>
              </a:rPr>
              <a:t>+</a:t>
            </a:r>
            <a:r>
              <a:rPr lang="el-GR" altLang="zh-CN" sz="1100" i="1" dirty="0" smtClean="0">
                <a:latin typeface="Cambria Math" pitchFamily="18" charset="0"/>
                <a:ea typeface="Cambria Math" pitchFamily="18" charset="0"/>
              </a:rPr>
              <a:t>α</a:t>
            </a:r>
            <a:endParaRPr lang="zh-CN" altLang="en-US" sz="1100" dirty="0">
              <a:latin typeface="Cambria Math" pitchFamily="18" charset="0"/>
            </a:endParaRPr>
          </a:p>
        </p:txBody>
      </p:sp>
      <p:sp>
        <p:nvSpPr>
          <p:cNvPr id="13" name="TextBox 12"/>
          <p:cNvSpPr txBox="1"/>
          <p:nvPr/>
        </p:nvSpPr>
        <p:spPr>
          <a:xfrm>
            <a:off x="5503275" y="3621564"/>
            <a:ext cx="1092251" cy="243143"/>
          </a:xfrm>
          <a:prstGeom prst="rect">
            <a:avLst/>
          </a:prstGeom>
          <a:noFill/>
        </p:spPr>
        <p:txBody>
          <a:bodyPr wrap="square" lIns="73152" tIns="36576" rIns="73152" bIns="36576" rtlCol="0">
            <a:spAutoFit/>
          </a:bodyPr>
          <a:lstStyle/>
          <a:p>
            <a:pPr algn="ctr"/>
            <a:r>
              <a:rPr lang="en-US" altLang="zh-CN" sz="1100" dirty="0" smtClean="0"/>
              <a:t>I-frame </a:t>
            </a:r>
            <a:r>
              <a:rPr lang="en-US" altLang="zh-CN" sz="1100" i="1" dirty="0" smtClean="0">
                <a:latin typeface="Cambria Math" pitchFamily="18" charset="0"/>
                <a:ea typeface="Cambria Math" pitchFamily="18" charset="0"/>
              </a:rPr>
              <a:t>t </a:t>
            </a:r>
            <a:r>
              <a:rPr lang="en-US" altLang="zh-CN" sz="1100" dirty="0" smtClean="0">
                <a:latin typeface="Cambria Math" pitchFamily="18" charset="0"/>
                <a:ea typeface="Cambria Math" pitchFamily="18" charset="0"/>
              </a:rPr>
              <a:t>+1</a:t>
            </a:r>
            <a:endParaRPr lang="zh-CN" altLang="en-US" sz="1100" dirty="0">
              <a:latin typeface="Cambria Math" pitchFamily="18" charset="0"/>
            </a:endParaRPr>
          </a:p>
        </p:txBody>
      </p:sp>
      <p:sp>
        <p:nvSpPr>
          <p:cNvPr id="14" name="Rectangle 13"/>
          <p:cNvSpPr/>
          <p:nvPr/>
        </p:nvSpPr>
        <p:spPr>
          <a:xfrm>
            <a:off x="374035" y="2486229"/>
            <a:ext cx="115213" cy="767920"/>
          </a:xfrm>
          <a:prstGeom prst="rect">
            <a:avLst/>
          </a:prstGeom>
          <a:gradFill flip="none" rotWithShape="1">
            <a:gsLst>
              <a:gs pos="0">
                <a:srgbClr val="7F7F7F"/>
              </a:gs>
              <a:gs pos="100000">
                <a:srgbClr val="FF7F7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5" name="TextBox 14"/>
          <p:cNvSpPr txBox="1"/>
          <p:nvPr/>
        </p:nvSpPr>
        <p:spPr>
          <a:xfrm>
            <a:off x="153151" y="2209800"/>
            <a:ext cx="556982" cy="243143"/>
          </a:xfrm>
          <a:prstGeom prst="rect">
            <a:avLst/>
          </a:prstGeom>
          <a:noFill/>
        </p:spPr>
        <p:txBody>
          <a:bodyPr wrap="square" lIns="73152" tIns="36576" rIns="73152" bIns="36576" rtlCol="0">
            <a:spAutoFit/>
          </a:bodyPr>
          <a:lstStyle/>
          <a:p>
            <a:pPr algn="ctr"/>
            <a:r>
              <a:rPr lang="en-US" altLang="zh-CN" sz="1100" dirty="0"/>
              <a:t>fast</a:t>
            </a:r>
            <a:endParaRPr lang="zh-CN" altLang="en-US" sz="1100" i="1" dirty="0"/>
          </a:p>
        </p:txBody>
      </p:sp>
      <p:sp>
        <p:nvSpPr>
          <p:cNvPr id="16" name="TextBox 15"/>
          <p:cNvSpPr txBox="1"/>
          <p:nvPr/>
        </p:nvSpPr>
        <p:spPr>
          <a:xfrm>
            <a:off x="153151" y="3254149"/>
            <a:ext cx="556982" cy="243143"/>
          </a:xfrm>
          <a:prstGeom prst="rect">
            <a:avLst/>
          </a:prstGeom>
          <a:noFill/>
        </p:spPr>
        <p:txBody>
          <a:bodyPr wrap="square" lIns="73152" tIns="36576" rIns="73152" bIns="36576" rtlCol="0">
            <a:spAutoFit/>
          </a:bodyPr>
          <a:lstStyle/>
          <a:p>
            <a:pPr algn="ctr"/>
            <a:r>
              <a:rPr lang="en-US" altLang="zh-CN" sz="1100" dirty="0"/>
              <a:t>slow</a:t>
            </a:r>
            <a:endParaRPr lang="zh-CN" altLang="en-US" sz="1100" i="1" dirty="0"/>
          </a:p>
        </p:txBody>
      </p:sp>
      <p:sp>
        <p:nvSpPr>
          <p:cNvPr id="17" name="Freeform 16"/>
          <p:cNvSpPr/>
          <p:nvPr/>
        </p:nvSpPr>
        <p:spPr>
          <a:xfrm>
            <a:off x="1410951" y="2627948"/>
            <a:ext cx="2179631" cy="320980"/>
          </a:xfrm>
          <a:custGeom>
            <a:avLst/>
            <a:gdLst>
              <a:gd name="connsiteX0" fmla="*/ 2724539 w 2724539"/>
              <a:gd name="connsiteY0" fmla="*/ 401225 h 401225"/>
              <a:gd name="connsiteX1" fmla="*/ 1390261 w 2724539"/>
              <a:gd name="connsiteY1" fmla="*/ 9 h 401225"/>
              <a:gd name="connsiteX2" fmla="*/ 0 w 2724539"/>
              <a:gd name="connsiteY2" fmla="*/ 391894 h 401225"/>
            </a:gdLst>
            <a:ahLst/>
            <a:cxnLst>
              <a:cxn ang="0">
                <a:pos x="connsiteX0" y="connsiteY0"/>
              </a:cxn>
              <a:cxn ang="0">
                <a:pos x="connsiteX1" y="connsiteY1"/>
              </a:cxn>
              <a:cxn ang="0">
                <a:pos x="connsiteX2" y="connsiteY2"/>
              </a:cxn>
            </a:cxnLst>
            <a:rect l="l" t="t" r="r" b="b"/>
            <a:pathLst>
              <a:path w="2724539" h="401225">
                <a:moveTo>
                  <a:pt x="2724539" y="401225"/>
                </a:moveTo>
                <a:cubicBezTo>
                  <a:pt x="2284445" y="201394"/>
                  <a:pt x="1844351" y="1564"/>
                  <a:pt x="1390261" y="9"/>
                </a:cubicBezTo>
                <a:cubicBezTo>
                  <a:pt x="936171" y="-1546"/>
                  <a:pt x="468085" y="195174"/>
                  <a:pt x="0" y="391894"/>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dirty="0" smtClean="0"/>
              <a:t> </a:t>
            </a:r>
            <a:endParaRPr lang="en-US" dirty="0"/>
          </a:p>
        </p:txBody>
      </p:sp>
      <p:sp>
        <p:nvSpPr>
          <p:cNvPr id="20" name="Oval 19"/>
          <p:cNvSpPr/>
          <p:nvPr/>
        </p:nvSpPr>
        <p:spPr>
          <a:xfrm>
            <a:off x="6005088" y="2507606"/>
            <a:ext cx="864000" cy="864000"/>
          </a:xfrm>
          <a:prstGeom prst="ellipse">
            <a:avLst/>
          </a:prstGeom>
          <a:gradFill flip="none" rotWithShape="1">
            <a:gsLst>
              <a:gs pos="0">
                <a:srgbClr val="967F7F"/>
              </a:gs>
              <a:gs pos="50000">
                <a:srgbClr val="FF7F7F"/>
              </a:gs>
              <a:gs pos="100000">
                <a:srgbClr val="967F7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1" name="Freeform 20"/>
          <p:cNvSpPr/>
          <p:nvPr/>
        </p:nvSpPr>
        <p:spPr>
          <a:xfrm>
            <a:off x="6680719" y="2885967"/>
            <a:ext cx="134361" cy="44787"/>
          </a:xfrm>
          <a:custGeom>
            <a:avLst/>
            <a:gdLst>
              <a:gd name="connsiteX0" fmla="*/ 167951 w 167951"/>
              <a:gd name="connsiteY0" fmla="*/ 55984 h 55984"/>
              <a:gd name="connsiteX1" fmla="*/ 93306 w 167951"/>
              <a:gd name="connsiteY1" fmla="*/ 0 h 55984"/>
              <a:gd name="connsiteX2" fmla="*/ 0 w 167951"/>
              <a:gd name="connsiteY2" fmla="*/ 55984 h 55984"/>
            </a:gdLst>
            <a:ahLst/>
            <a:cxnLst>
              <a:cxn ang="0">
                <a:pos x="connsiteX0" y="connsiteY0"/>
              </a:cxn>
              <a:cxn ang="0">
                <a:pos x="connsiteX1" y="connsiteY1"/>
              </a:cxn>
              <a:cxn ang="0">
                <a:pos x="connsiteX2" y="connsiteY2"/>
              </a:cxn>
            </a:cxnLst>
            <a:rect l="l" t="t" r="r" b="b"/>
            <a:pathLst>
              <a:path w="167951" h="55984">
                <a:moveTo>
                  <a:pt x="167951" y="55984"/>
                </a:moveTo>
                <a:cubicBezTo>
                  <a:pt x="144624" y="27992"/>
                  <a:pt x="121298" y="0"/>
                  <a:pt x="93306" y="0"/>
                </a:cubicBezTo>
                <a:cubicBezTo>
                  <a:pt x="65314" y="0"/>
                  <a:pt x="32657" y="27992"/>
                  <a:pt x="0" y="55984"/>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2" name="Freeform 21"/>
          <p:cNvSpPr/>
          <p:nvPr/>
        </p:nvSpPr>
        <p:spPr>
          <a:xfrm>
            <a:off x="1261499" y="2917213"/>
            <a:ext cx="134361" cy="44787"/>
          </a:xfrm>
          <a:custGeom>
            <a:avLst/>
            <a:gdLst>
              <a:gd name="connsiteX0" fmla="*/ 167951 w 167951"/>
              <a:gd name="connsiteY0" fmla="*/ 55984 h 55984"/>
              <a:gd name="connsiteX1" fmla="*/ 93306 w 167951"/>
              <a:gd name="connsiteY1" fmla="*/ 0 h 55984"/>
              <a:gd name="connsiteX2" fmla="*/ 0 w 167951"/>
              <a:gd name="connsiteY2" fmla="*/ 55984 h 55984"/>
            </a:gdLst>
            <a:ahLst/>
            <a:cxnLst>
              <a:cxn ang="0">
                <a:pos x="connsiteX0" y="connsiteY0"/>
              </a:cxn>
              <a:cxn ang="0">
                <a:pos x="connsiteX1" y="connsiteY1"/>
              </a:cxn>
              <a:cxn ang="0">
                <a:pos x="connsiteX2" y="connsiteY2"/>
              </a:cxn>
            </a:cxnLst>
            <a:rect l="l" t="t" r="r" b="b"/>
            <a:pathLst>
              <a:path w="167951" h="55984">
                <a:moveTo>
                  <a:pt x="167951" y="55984"/>
                </a:moveTo>
                <a:cubicBezTo>
                  <a:pt x="144624" y="27992"/>
                  <a:pt x="121298" y="0"/>
                  <a:pt x="93306" y="0"/>
                </a:cubicBezTo>
                <a:cubicBezTo>
                  <a:pt x="65314" y="0"/>
                  <a:pt x="32657" y="27992"/>
                  <a:pt x="0" y="55984"/>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24" name="Freeform 23"/>
          <p:cNvSpPr/>
          <p:nvPr/>
        </p:nvSpPr>
        <p:spPr>
          <a:xfrm flipH="1">
            <a:off x="1410950" y="2331371"/>
            <a:ext cx="5404129" cy="585842"/>
          </a:xfrm>
          <a:custGeom>
            <a:avLst/>
            <a:gdLst>
              <a:gd name="connsiteX0" fmla="*/ 2724539 w 2724539"/>
              <a:gd name="connsiteY0" fmla="*/ 401225 h 401225"/>
              <a:gd name="connsiteX1" fmla="*/ 1390261 w 2724539"/>
              <a:gd name="connsiteY1" fmla="*/ 9 h 401225"/>
              <a:gd name="connsiteX2" fmla="*/ 0 w 2724539"/>
              <a:gd name="connsiteY2" fmla="*/ 391894 h 401225"/>
              <a:gd name="connsiteX0" fmla="*/ 2724539 w 2724539"/>
              <a:gd name="connsiteY0" fmla="*/ 401317 h 401317"/>
              <a:gd name="connsiteX1" fmla="*/ 1390261 w 2724539"/>
              <a:gd name="connsiteY1" fmla="*/ 101 h 401317"/>
              <a:gd name="connsiteX2" fmla="*/ 0 w 2724539"/>
              <a:gd name="connsiteY2" fmla="*/ 391986 h 401317"/>
              <a:gd name="connsiteX0" fmla="*/ 2724539 w 2724539"/>
              <a:gd name="connsiteY0" fmla="*/ 401317 h 401317"/>
              <a:gd name="connsiteX1" fmla="*/ 1390261 w 2724539"/>
              <a:gd name="connsiteY1" fmla="*/ 101 h 401317"/>
              <a:gd name="connsiteX2" fmla="*/ 0 w 2724539"/>
              <a:gd name="connsiteY2" fmla="*/ 391986 h 401317"/>
            </a:gdLst>
            <a:ahLst/>
            <a:cxnLst>
              <a:cxn ang="0">
                <a:pos x="connsiteX0" y="connsiteY0"/>
              </a:cxn>
              <a:cxn ang="0">
                <a:pos x="connsiteX1" y="connsiteY1"/>
              </a:cxn>
              <a:cxn ang="0">
                <a:pos x="connsiteX2" y="connsiteY2"/>
              </a:cxn>
            </a:cxnLst>
            <a:rect l="l" t="t" r="r" b="b"/>
            <a:pathLst>
              <a:path w="2724539" h="401317">
                <a:moveTo>
                  <a:pt x="2724539" y="401317"/>
                </a:moveTo>
                <a:cubicBezTo>
                  <a:pt x="2446601" y="113683"/>
                  <a:pt x="1844351" y="1656"/>
                  <a:pt x="1390261" y="101"/>
                </a:cubicBezTo>
                <a:cubicBezTo>
                  <a:pt x="936171" y="-1454"/>
                  <a:pt x="277314" y="9903"/>
                  <a:pt x="0" y="391986"/>
                </a:cubicBezTo>
              </a:path>
            </a:pathLst>
          </a:custGeom>
          <a:noFill/>
          <a:ln>
            <a:solidFill>
              <a:srgbClr val="FFFF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dirty="0" smtClean="0"/>
              <a:t> </a:t>
            </a:r>
            <a:endParaRPr lang="en-US" dirty="0"/>
          </a:p>
        </p:txBody>
      </p:sp>
    </p:spTree>
    <p:extLst>
      <p:ext uri="{BB962C8B-B14F-4D97-AF65-F5344CB8AC3E}">
        <p14:creationId xmlns:p14="http://schemas.microsoft.com/office/powerpoint/2010/main" val="167451260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up)">
                                      <p:cBhvr>
                                        <p:cTn id="7" dur="500"/>
                                        <p:tgtEl>
                                          <p:spTgt spid="2">
                                            <p:txEl>
                                              <p:pRg st="3" end="3"/>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wipe(up)">
                                      <p:cBhvr>
                                        <p:cTn id="11" dur="500"/>
                                        <p:tgtEl>
                                          <p:spTgt spid="2">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1000"/>
                                        <p:tgtEl>
                                          <p:spTgt spid="1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2000"/>
                            </p:stCondLst>
                            <p:childTnLst>
                              <p:par>
                                <p:cTn id="22" presetID="10" presetClass="exit" presetSubtype="0" fill="hold" grpId="1" nodeType="afterEffect">
                                  <p:stCondLst>
                                    <p:cond delay="0"/>
                                  </p:stCondLst>
                                  <p:childTnLst>
                                    <p:animEffect transition="out" filter="fade">
                                      <p:cBhvr>
                                        <p:cTn id="23" dur="750"/>
                                        <p:tgtEl>
                                          <p:spTgt spid="24"/>
                                        </p:tgtEl>
                                      </p:cBhvr>
                                    </p:animEffect>
                                    <p:set>
                                      <p:cBhvr>
                                        <p:cTn id="24" dur="1" fill="hold">
                                          <p:stCondLst>
                                            <p:cond delay="749"/>
                                          </p:stCondLst>
                                        </p:cTn>
                                        <p:tgtEl>
                                          <p:spTgt spid="24"/>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750"/>
                                        <p:tgtEl>
                                          <p:spTgt spid="21"/>
                                        </p:tgtEl>
                                      </p:cBhvr>
                                    </p:animEffect>
                                  </p:childTnLst>
                                </p:cTn>
                              </p:par>
                            </p:childTnLst>
                          </p:cTn>
                        </p:par>
                        <p:par>
                          <p:cTn id="28" fill="hold">
                            <p:stCondLst>
                              <p:cond delay="2750"/>
                            </p:stCondLst>
                            <p:childTnLst>
                              <p:par>
                                <p:cTn id="29" presetID="26" presetClass="emph" presetSubtype="0" fill="hold" grpId="1" nodeType="afterEffect">
                                  <p:stCondLst>
                                    <p:cond delay="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childTnLst>
                          </p:cTn>
                        </p:par>
                        <p:par>
                          <p:cTn id="32" fill="hold">
                            <p:stCondLst>
                              <p:cond delay="3250"/>
                            </p:stCondLst>
                            <p:childTnLst>
                              <p:par>
                                <p:cTn id="33" presetID="26" presetClass="emph" presetSubtype="0" fill="hold" grpId="2" nodeType="afterEffect">
                                  <p:stCondLst>
                                    <p:cond delay="0"/>
                                  </p:stCondLst>
                                  <p:childTnLst>
                                    <p:animEffect transition="out" filter="fade">
                                      <p:cBhvr>
                                        <p:cTn id="34" dur="500" tmFilter="0, 0; .2, .5; .8, .5; 1, 0"/>
                                        <p:tgtEl>
                                          <p:spTgt spid="21"/>
                                        </p:tgtEl>
                                      </p:cBhvr>
                                    </p:animEffect>
                                    <p:animScale>
                                      <p:cBhvr>
                                        <p:cTn id="35" dur="250" autoRev="1" fill="hold"/>
                                        <p:tgtEl>
                                          <p:spTgt spid="21"/>
                                        </p:tgtEl>
                                      </p:cBhvr>
                                      <p:by x="105000" y="105000"/>
                                    </p:animScale>
                                  </p:childTnLst>
                                </p:cTn>
                              </p:par>
                            </p:childTnLst>
                          </p:cTn>
                        </p:par>
                        <p:par>
                          <p:cTn id="36" fill="hold">
                            <p:stCondLst>
                              <p:cond delay="3750"/>
                            </p:stCondLst>
                            <p:childTnLst>
                              <p:par>
                                <p:cTn id="37" presetID="22" presetClass="entr" presetSubtype="2" fill="hold" grpId="0" nodeType="afterEffect">
                                  <p:stCondLst>
                                    <p:cond delay="750"/>
                                  </p:stCondLst>
                                  <p:childTnLst>
                                    <p:set>
                                      <p:cBhvr>
                                        <p:cTn id="38" dur="1" fill="hold">
                                          <p:stCondLst>
                                            <p:cond delay="0"/>
                                          </p:stCondLst>
                                        </p:cTn>
                                        <p:tgtEl>
                                          <p:spTgt spid="22"/>
                                        </p:tgtEl>
                                        <p:attrNameLst>
                                          <p:attrName>style.visibility</p:attrName>
                                        </p:attrNameLst>
                                      </p:cBhvr>
                                      <p:to>
                                        <p:strVal val="visible"/>
                                      </p:to>
                                    </p:set>
                                    <p:animEffect transition="in" filter="wipe(right)">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1" grpId="1" animBg="1"/>
      <p:bldP spid="21" grpId="2" animBg="1"/>
      <p:bldP spid="22" grpId="0" animBg="1"/>
      <p:bldP spid="24" grpId="0" animBg="1"/>
      <p:bldP spid="2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33</a:t>
            </a:fld>
            <a:endParaRPr lang="en-US"/>
          </a:p>
        </p:txBody>
      </p:sp>
      <p:sp>
        <p:nvSpPr>
          <p:cNvPr id="5" name="Title 4"/>
          <p:cNvSpPr>
            <a:spLocks noGrp="1"/>
          </p:cNvSpPr>
          <p:nvPr>
            <p:ph type="title"/>
          </p:nvPr>
        </p:nvSpPr>
        <p:spPr/>
        <p:txBody>
          <a:bodyPr/>
          <a:lstStyle/>
          <a:p>
            <a:r>
              <a:rPr lang="en-US" dirty="0" smtClean="0"/>
              <a:t>Additional search initialization</a:t>
            </a:r>
            <a:endParaRPr lang="en-US" dirty="0"/>
          </a:p>
        </p:txBody>
      </p:sp>
      <p:pic>
        <p:nvPicPr>
          <p:cNvPr id="25" name="Picture 2" descr="D:\yanglei\temp\orig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07435"/>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D:\yanglei\temp\orig_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907435"/>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yanglei\temp\orig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6803" y="907435"/>
            <a:ext cx="1219200" cy="914400"/>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819606" y="611969"/>
            <a:ext cx="1113965" cy="273921"/>
          </a:xfrm>
          <a:prstGeom prst="rect">
            <a:avLst/>
          </a:prstGeom>
          <a:noFill/>
        </p:spPr>
        <p:txBody>
          <a:bodyPr wrap="square" lIns="73152" tIns="36576" rIns="73152" bIns="36576" rtlCol="0">
            <a:spAutoFit/>
          </a:bodyPr>
          <a:lstStyle/>
          <a:p>
            <a:pPr algn="ctr"/>
            <a:r>
              <a:rPr lang="en-US" altLang="zh-CN" sz="1300" dirty="0"/>
              <a:t>I-frame </a:t>
            </a:r>
            <a:r>
              <a:rPr lang="en-US" altLang="zh-CN" sz="1300" i="1" dirty="0">
                <a:latin typeface="Cambria Math" pitchFamily="18" charset="0"/>
                <a:ea typeface="Cambria Math" pitchFamily="18" charset="0"/>
              </a:rPr>
              <a:t>t</a:t>
            </a:r>
            <a:endParaRPr lang="zh-CN" altLang="en-US" sz="1300" i="1" dirty="0">
              <a:latin typeface="Cambria Math" pitchFamily="18" charset="0"/>
            </a:endParaRPr>
          </a:p>
        </p:txBody>
      </p:sp>
      <p:sp>
        <p:nvSpPr>
          <p:cNvPr id="33" name="TextBox 32"/>
          <p:cNvSpPr txBox="1"/>
          <p:nvPr/>
        </p:nvSpPr>
        <p:spPr>
          <a:xfrm>
            <a:off x="5473674" y="607740"/>
            <a:ext cx="1092251" cy="273921"/>
          </a:xfrm>
          <a:prstGeom prst="rect">
            <a:avLst/>
          </a:prstGeom>
          <a:noFill/>
        </p:spPr>
        <p:txBody>
          <a:bodyPr wrap="square" lIns="73152" tIns="36576" rIns="73152" bIns="36576" rtlCol="0">
            <a:spAutoFit/>
          </a:bodyPr>
          <a:lstStyle/>
          <a:p>
            <a:pPr algn="ctr"/>
            <a:r>
              <a:rPr lang="en-US" altLang="zh-CN" sz="1300" dirty="0"/>
              <a:t>I-frame </a:t>
            </a:r>
            <a:r>
              <a:rPr lang="en-US" altLang="zh-CN" sz="1300" i="1" dirty="0">
                <a:latin typeface="Cambria Math" pitchFamily="18" charset="0"/>
                <a:ea typeface="Cambria Math" pitchFamily="18" charset="0"/>
              </a:rPr>
              <a:t>t </a:t>
            </a:r>
            <a:r>
              <a:rPr lang="en-US" altLang="zh-CN" sz="1300" dirty="0">
                <a:latin typeface="Cambria Math" pitchFamily="18" charset="0"/>
                <a:ea typeface="Cambria Math" pitchFamily="18" charset="0"/>
              </a:rPr>
              <a:t>+1</a:t>
            </a:r>
            <a:endParaRPr lang="zh-CN" altLang="en-US" sz="1300" dirty="0">
              <a:latin typeface="Cambria Math" pitchFamily="18" charset="0"/>
            </a:endParaRPr>
          </a:p>
        </p:txBody>
      </p:sp>
      <p:sp>
        <p:nvSpPr>
          <p:cNvPr id="34" name="TextBox 33"/>
          <p:cNvSpPr txBox="1"/>
          <p:nvPr/>
        </p:nvSpPr>
        <p:spPr>
          <a:xfrm>
            <a:off x="2988333" y="611969"/>
            <a:ext cx="1451682" cy="273921"/>
          </a:xfrm>
          <a:prstGeom prst="rect">
            <a:avLst/>
          </a:prstGeom>
          <a:noFill/>
        </p:spPr>
        <p:txBody>
          <a:bodyPr wrap="square" lIns="73152" tIns="36576" rIns="73152" bIns="36576" rtlCol="0">
            <a:spAutoFit/>
          </a:bodyPr>
          <a:lstStyle/>
          <a:p>
            <a:pPr algn="ctr"/>
            <a:r>
              <a:rPr lang="en-US" altLang="zh-CN" sz="1300" dirty="0"/>
              <a:t>B-frame </a:t>
            </a:r>
            <a:r>
              <a:rPr lang="en-US" altLang="zh-CN" sz="1300" i="1" dirty="0">
                <a:latin typeface="Cambria Math" pitchFamily="18" charset="0"/>
                <a:ea typeface="Cambria Math" pitchFamily="18" charset="0"/>
                <a:cs typeface="Verdana" pitchFamily="34" charset="0"/>
              </a:rPr>
              <a:t>t </a:t>
            </a:r>
            <a:r>
              <a:rPr lang="en-US" altLang="zh-CN" sz="1300" dirty="0">
                <a:latin typeface="Cambria Math" pitchFamily="18" charset="0"/>
                <a:ea typeface="Cambria Math" pitchFamily="18" charset="0"/>
                <a:cs typeface="Verdana" pitchFamily="34" charset="0"/>
              </a:rPr>
              <a:t>+½</a:t>
            </a:r>
            <a:endParaRPr lang="zh-CN" altLang="en-US" sz="1300" i="1" dirty="0">
              <a:latin typeface="Cambria Math" pitchFamily="18" charset="0"/>
              <a:cs typeface="Verdana" pitchFamily="34" charset="0"/>
            </a:endParaRPr>
          </a:p>
        </p:txBody>
      </p:sp>
      <p:grpSp>
        <p:nvGrpSpPr>
          <p:cNvPr id="2" name="Group 1"/>
          <p:cNvGrpSpPr/>
          <p:nvPr/>
        </p:nvGrpSpPr>
        <p:grpSpPr>
          <a:xfrm>
            <a:off x="740796" y="2061810"/>
            <a:ext cx="1545204" cy="1595790"/>
            <a:chOff x="740796" y="2061810"/>
            <a:chExt cx="1545204" cy="1595790"/>
          </a:xfrm>
        </p:grpSpPr>
        <p:pic>
          <p:nvPicPr>
            <p:cNvPr id="28" name="Picture 5" descr="D:\yanglei\Paper\Bireproj\repo\images\spherecomp\img8_none_2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514600"/>
              <a:ext cx="1524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40796" y="2061810"/>
              <a:ext cx="1524000" cy="473976"/>
            </a:xfrm>
            <a:prstGeom prst="rect">
              <a:avLst/>
            </a:prstGeom>
            <a:noFill/>
          </p:spPr>
          <p:txBody>
            <a:bodyPr wrap="square" lIns="73152" tIns="36576" rIns="73152" bIns="36576" rtlCol="0">
              <a:spAutoFit/>
            </a:bodyPr>
            <a:lstStyle/>
            <a:p>
              <a:pPr algn="ctr"/>
              <a:r>
                <a:rPr lang="en-US" altLang="zh-CN" sz="1300" dirty="0"/>
                <a:t>Image-based</a:t>
              </a:r>
              <a:br>
                <a:rPr lang="en-US" altLang="zh-CN" sz="1300" dirty="0"/>
              </a:br>
              <a:r>
                <a:rPr lang="en-US" altLang="zh-CN" sz="1300" dirty="0"/>
                <a:t>(No additional </a:t>
              </a:r>
              <a:r>
                <a:rPr lang="en-US" altLang="zh-CN" sz="1300" dirty="0" err="1"/>
                <a:t>init.</a:t>
              </a:r>
              <a:r>
                <a:rPr lang="en-US" altLang="zh-CN" sz="1300" dirty="0"/>
                <a:t>)</a:t>
              </a:r>
              <a:endParaRPr lang="zh-CN" altLang="en-US" sz="1300" i="1" dirty="0"/>
            </a:p>
          </p:txBody>
        </p:sp>
      </p:grpSp>
      <p:grpSp>
        <p:nvGrpSpPr>
          <p:cNvPr id="6" name="Group 5"/>
          <p:cNvGrpSpPr/>
          <p:nvPr/>
        </p:nvGrpSpPr>
        <p:grpSpPr>
          <a:xfrm>
            <a:off x="2895600" y="2039953"/>
            <a:ext cx="1524000" cy="1617647"/>
            <a:chOff x="2895600" y="2039953"/>
            <a:chExt cx="1524000" cy="1617647"/>
          </a:xfrm>
        </p:grpSpPr>
        <p:pic>
          <p:nvPicPr>
            <p:cNvPr id="29" name="Picture 6" descr="D:\yanglei\Paper\Bireproj\repo\images\spherecomp\img8_sh_2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514600"/>
              <a:ext cx="1524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895600" y="2039953"/>
              <a:ext cx="1524000" cy="473976"/>
            </a:xfrm>
            <a:prstGeom prst="rect">
              <a:avLst/>
            </a:prstGeom>
            <a:noFill/>
          </p:spPr>
          <p:txBody>
            <a:bodyPr wrap="square" lIns="73152" tIns="36576" rIns="73152" bIns="36576" rtlCol="0">
              <a:spAutoFit/>
            </a:bodyPr>
            <a:lstStyle/>
            <a:p>
              <a:pPr algn="ctr"/>
              <a:r>
                <a:rPr lang="en-US" altLang="zh-CN" sz="1300" dirty="0"/>
                <a:t>Image-based</a:t>
              </a:r>
              <a:br>
                <a:rPr lang="en-US" altLang="zh-CN" sz="1300" dirty="0"/>
              </a:br>
              <a:r>
                <a:rPr lang="en-US" altLang="zh-CN" sz="1300" dirty="0"/>
                <a:t>(with “b”)</a:t>
              </a:r>
              <a:endParaRPr lang="zh-CN" altLang="en-US" sz="1300" i="1" dirty="0"/>
            </a:p>
          </p:txBody>
        </p:sp>
      </p:grpSp>
      <p:grpSp>
        <p:nvGrpSpPr>
          <p:cNvPr id="7" name="Group 6"/>
          <p:cNvGrpSpPr/>
          <p:nvPr/>
        </p:nvGrpSpPr>
        <p:grpSpPr>
          <a:xfrm>
            <a:off x="5105400" y="2039952"/>
            <a:ext cx="1524000" cy="1617648"/>
            <a:chOff x="5105400" y="2039952"/>
            <a:chExt cx="1524000" cy="1617648"/>
          </a:xfrm>
        </p:grpSpPr>
        <p:pic>
          <p:nvPicPr>
            <p:cNvPr id="30" name="Picture 7" descr="D:\yanglei\Paper\Bireproj\repo\images\spherecomp\img8_2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2514600"/>
              <a:ext cx="1524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5105400" y="2039952"/>
              <a:ext cx="1524000" cy="473976"/>
            </a:xfrm>
            <a:prstGeom prst="rect">
              <a:avLst/>
            </a:prstGeom>
            <a:noFill/>
          </p:spPr>
          <p:txBody>
            <a:bodyPr wrap="square" lIns="73152" tIns="36576" rIns="73152" bIns="36576" rtlCol="0">
              <a:spAutoFit/>
            </a:bodyPr>
            <a:lstStyle/>
            <a:p>
              <a:pPr algn="ctr"/>
              <a:r>
                <a:rPr lang="en-US" altLang="zh-CN" sz="1300" dirty="0"/>
                <a:t>Image-based</a:t>
              </a:r>
              <a:br>
                <a:rPr lang="en-US" altLang="zh-CN" sz="1300" dirty="0"/>
              </a:br>
              <a:r>
                <a:rPr lang="en-US" altLang="zh-CN" sz="1300" dirty="0"/>
                <a:t>(with “</a:t>
              </a:r>
              <a:r>
                <a:rPr lang="en-US" altLang="zh-CN" sz="1300" dirty="0" err="1"/>
                <a:t>a+b</a:t>
              </a:r>
              <a:r>
                <a:rPr lang="en-US" altLang="zh-CN" sz="1300" dirty="0"/>
                <a:t>”)</a:t>
              </a:r>
              <a:endParaRPr lang="zh-CN" altLang="en-US" sz="1300" i="1" dirty="0"/>
            </a:p>
          </p:txBody>
        </p:sp>
      </p:grpSp>
      <p:sp>
        <p:nvSpPr>
          <p:cNvPr id="43" name="Right Brace 42"/>
          <p:cNvSpPr/>
          <p:nvPr/>
        </p:nvSpPr>
        <p:spPr>
          <a:xfrm rot="16200000">
            <a:off x="3580487" y="-1074681"/>
            <a:ext cx="230427" cy="6172203"/>
          </a:xfrm>
          <a:prstGeom prst="rightBrace">
            <a:avLst>
              <a:gd name="adj1" fmla="val 50446"/>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73152" tIns="36576" rIns="73152" bIns="36576" rtlCol="0" anchor="ctr"/>
          <a:lstStyle/>
          <a:p>
            <a:pPr algn="ctr"/>
            <a:endParaRPr lang="en-US"/>
          </a:p>
        </p:txBody>
      </p:sp>
      <p:sp>
        <p:nvSpPr>
          <p:cNvPr id="24" name="TextBox 23"/>
          <p:cNvSpPr txBox="1"/>
          <p:nvPr/>
        </p:nvSpPr>
        <p:spPr>
          <a:xfrm>
            <a:off x="2264796" y="1066800"/>
            <a:ext cx="411908" cy="418576"/>
          </a:xfrm>
          <a:prstGeom prst="rect">
            <a:avLst/>
          </a:prstGeom>
          <a:noFill/>
        </p:spPr>
        <p:txBody>
          <a:bodyPr wrap="none" lIns="73152" tIns="36576" rIns="73152" bIns="36576" rtlCol="0">
            <a:spAutoFit/>
          </a:bodyPr>
          <a:lstStyle/>
          <a:p>
            <a:r>
              <a:rPr lang="en-US" altLang="zh-CN" sz="2200" dirty="0"/>
              <a:t>… </a:t>
            </a:r>
            <a:endParaRPr lang="zh-CN" altLang="en-US" sz="2200" i="1" dirty="0"/>
          </a:p>
        </p:txBody>
      </p:sp>
      <p:sp>
        <p:nvSpPr>
          <p:cNvPr id="44" name="TextBox 43"/>
          <p:cNvSpPr txBox="1"/>
          <p:nvPr/>
        </p:nvSpPr>
        <p:spPr>
          <a:xfrm>
            <a:off x="4693492" y="1066800"/>
            <a:ext cx="411908" cy="418576"/>
          </a:xfrm>
          <a:prstGeom prst="rect">
            <a:avLst/>
          </a:prstGeom>
          <a:noFill/>
        </p:spPr>
        <p:txBody>
          <a:bodyPr wrap="none" lIns="73152" tIns="36576" rIns="73152" bIns="36576" rtlCol="0">
            <a:spAutoFit/>
          </a:bodyPr>
          <a:lstStyle/>
          <a:p>
            <a:r>
              <a:rPr lang="en-US" altLang="zh-CN" sz="2200" dirty="0"/>
              <a:t>… </a:t>
            </a:r>
            <a:endParaRPr lang="zh-CN" altLang="en-US" sz="2200" i="1" dirty="0"/>
          </a:p>
        </p:txBody>
      </p:sp>
    </p:spTree>
    <p:extLst>
      <p:ext uri="{BB962C8B-B14F-4D97-AF65-F5344CB8AC3E}">
        <p14:creationId xmlns:p14="http://schemas.microsoft.com/office/powerpoint/2010/main" val="47191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I-frame shading parallel to B-frame generation</a:t>
            </a:r>
          </a:p>
          <a:p>
            <a:r>
              <a:rPr lang="en-US" sz="1600" dirty="0"/>
              <a:t>Partition the I-frame rendering tasks </a:t>
            </a:r>
            <a:r>
              <a:rPr lang="en-US" sz="1600" dirty="0" smtClean="0"/>
              <a:t>evenly</a:t>
            </a:r>
          </a:p>
          <a:p>
            <a:pPr lvl="1"/>
            <a:r>
              <a:rPr lang="en-US" sz="1200" dirty="0" smtClean="0"/>
              <a:t>Straightforward for games that has hundreds or more draw calls per frame</a:t>
            </a:r>
            <a:endParaRPr lang="en-US" sz="1200" dirty="0"/>
          </a:p>
          <a:p>
            <a:pPr lvl="1"/>
            <a:r>
              <a:rPr lang="en-US" sz="1200" dirty="0" smtClean="0"/>
              <a:t>Runtime: interleave B-frame generation (green) with I-frame rendering (red)</a:t>
            </a:r>
          </a:p>
          <a:p>
            <a:pPr lvl="1"/>
            <a:r>
              <a:rPr lang="en-US" sz="1200" dirty="0" smtClean="0"/>
              <a:t>Possible: no need to partition with (future) GPU multitasking </a:t>
            </a:r>
          </a:p>
          <a:p>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34</a:t>
            </a:fld>
            <a:endParaRPr lang="en-US"/>
          </a:p>
        </p:txBody>
      </p:sp>
      <p:sp>
        <p:nvSpPr>
          <p:cNvPr id="5" name="Title 4"/>
          <p:cNvSpPr>
            <a:spLocks noGrp="1"/>
          </p:cNvSpPr>
          <p:nvPr>
            <p:ph type="title"/>
          </p:nvPr>
        </p:nvSpPr>
        <p:spPr/>
        <p:txBody>
          <a:bodyPr/>
          <a:lstStyle/>
          <a:p>
            <a:r>
              <a:rPr lang="en-US" dirty="0"/>
              <a:t>Partitioned rendering</a:t>
            </a:r>
          </a:p>
        </p:txBody>
      </p:sp>
      <p:grpSp>
        <p:nvGrpSpPr>
          <p:cNvPr id="6" name="Group 5"/>
          <p:cNvGrpSpPr>
            <a:grpSpLocks noChangeAspect="1"/>
          </p:cNvGrpSpPr>
          <p:nvPr/>
        </p:nvGrpSpPr>
        <p:grpSpPr>
          <a:xfrm>
            <a:off x="887692" y="2286000"/>
            <a:ext cx="5597488" cy="1430810"/>
            <a:chOff x="-74730" y="3820336"/>
            <a:chExt cx="9218730" cy="2356458"/>
          </a:xfrm>
        </p:grpSpPr>
        <p:cxnSp>
          <p:nvCxnSpPr>
            <p:cNvPr id="7" name="Straight Connector 6"/>
            <p:cNvCxnSpPr/>
            <p:nvPr/>
          </p:nvCxnSpPr>
          <p:spPr>
            <a:xfrm flipV="1">
              <a:off x="45720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10800000">
              <a:off x="4572000" y="4396415"/>
              <a:ext cx="567700" cy="360050"/>
            </a:xfrm>
            <a:prstGeom prst="rect">
              <a:avLst/>
            </a:prstGeom>
            <a:noFill/>
            <a:ln w="19050" cmpd="sng">
              <a:gradFill flip="none" rotWithShape="1">
                <a:gsLst>
                  <a:gs pos="0">
                    <a:srgbClr val="C00000"/>
                  </a:gs>
                  <a:gs pos="100000">
                    <a:schemeClr val="bg1"/>
                  </a:gs>
                </a:gsLst>
                <a:lin ang="108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9" name="Straight Arrow Connector 8"/>
            <p:cNvCxnSpPr/>
            <p:nvPr/>
          </p:nvCxnSpPr>
          <p:spPr>
            <a:xfrm>
              <a:off x="755470" y="5764591"/>
              <a:ext cx="8388530" cy="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691600" y="5727430"/>
              <a:ext cx="7201000" cy="90192"/>
              <a:chOff x="971500" y="3903527"/>
              <a:chExt cx="7201000" cy="180384"/>
            </a:xfrm>
          </p:grpSpPr>
          <p:cxnSp>
            <p:nvCxnSpPr>
              <p:cNvPr id="75" name="Straight Connector 74"/>
              <p:cNvCxnSpPr/>
              <p:nvPr/>
            </p:nvCxnSpPr>
            <p:spPr>
              <a:xfrm>
                <a:off x="9715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6916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4117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131800" y="3903527"/>
                <a:ext cx="0" cy="180384"/>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519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921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1725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7323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524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012200" y="3903527"/>
                <a:ext cx="0" cy="180384"/>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flipV="1">
              <a:off x="16916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47580" y="5044506"/>
              <a:ext cx="144020" cy="360050"/>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3" name="Straight Connector 12"/>
            <p:cNvCxnSpPr/>
            <p:nvPr/>
          </p:nvCxnSpPr>
          <p:spPr>
            <a:xfrm>
              <a:off x="169160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4117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67680" y="5044506"/>
              <a:ext cx="144020" cy="360050"/>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6" name="Straight Connector 15"/>
            <p:cNvCxnSpPr/>
            <p:nvPr/>
          </p:nvCxnSpPr>
          <p:spPr>
            <a:xfrm>
              <a:off x="241170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1318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987780" y="5044506"/>
              <a:ext cx="144020" cy="360050"/>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9" name="Straight Connector 18"/>
            <p:cNvCxnSpPr/>
            <p:nvPr/>
          </p:nvCxnSpPr>
          <p:spPr>
            <a:xfrm>
              <a:off x="313180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691600" y="4396416"/>
              <a:ext cx="567700" cy="360050"/>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Rectangle 20"/>
            <p:cNvSpPr/>
            <p:nvPr/>
          </p:nvSpPr>
          <p:spPr>
            <a:xfrm>
              <a:off x="3131800" y="4396416"/>
              <a:ext cx="567700" cy="360050"/>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Rectangle 21"/>
            <p:cNvSpPr/>
            <p:nvPr/>
          </p:nvSpPr>
          <p:spPr>
            <a:xfrm>
              <a:off x="2411700" y="4396416"/>
              <a:ext cx="567700" cy="360050"/>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3" name="Straight Connector 22"/>
            <p:cNvCxnSpPr/>
            <p:nvPr/>
          </p:nvCxnSpPr>
          <p:spPr>
            <a:xfrm flipV="1">
              <a:off x="38519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851900" y="4396416"/>
              <a:ext cx="567700" cy="360050"/>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5" name="Straight Connector 24"/>
            <p:cNvCxnSpPr/>
            <p:nvPr/>
          </p:nvCxnSpPr>
          <p:spPr>
            <a:xfrm>
              <a:off x="3851900" y="4396416"/>
              <a:ext cx="0" cy="360050"/>
            </a:xfrm>
            <a:prstGeom prst="line">
              <a:avLst/>
            </a:prstGeom>
            <a:ln w="63500" cap="rnd">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427980" y="5044506"/>
              <a:ext cx="144020" cy="360050"/>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7" name="Straight Connector 26"/>
            <p:cNvCxnSpPr/>
            <p:nvPr/>
          </p:nvCxnSpPr>
          <p:spPr>
            <a:xfrm>
              <a:off x="457200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2921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148080" y="5044506"/>
              <a:ext cx="144020" cy="360050"/>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0" name="Straight Connector 29"/>
            <p:cNvCxnSpPr/>
            <p:nvPr/>
          </p:nvCxnSpPr>
          <p:spPr>
            <a:xfrm>
              <a:off x="529210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0122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868180" y="5044506"/>
              <a:ext cx="144020" cy="360050"/>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3" name="Straight Connector 32"/>
            <p:cNvCxnSpPr/>
            <p:nvPr/>
          </p:nvCxnSpPr>
          <p:spPr>
            <a:xfrm>
              <a:off x="601220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989380" y="4572575"/>
              <a:ext cx="4736508"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947960" y="4540441"/>
              <a:ext cx="72000" cy="72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6" name="Oval 35"/>
            <p:cNvSpPr/>
            <p:nvPr/>
          </p:nvSpPr>
          <p:spPr>
            <a:xfrm>
              <a:off x="2667930" y="4540441"/>
              <a:ext cx="72000" cy="72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7" name="Oval 36"/>
            <p:cNvSpPr/>
            <p:nvPr/>
          </p:nvSpPr>
          <p:spPr>
            <a:xfrm>
              <a:off x="3379650" y="4540441"/>
              <a:ext cx="72000" cy="72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8" name="Oval 37"/>
            <p:cNvSpPr/>
            <p:nvPr/>
          </p:nvSpPr>
          <p:spPr>
            <a:xfrm>
              <a:off x="4099750" y="4544306"/>
              <a:ext cx="72000" cy="72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9" name="Straight Arrow Connector 38"/>
            <p:cNvCxnSpPr/>
            <p:nvPr/>
          </p:nvCxnSpPr>
          <p:spPr>
            <a:xfrm>
              <a:off x="5663340" y="4587667"/>
              <a:ext cx="0" cy="337597"/>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216400" y="5224531"/>
              <a:ext cx="211580"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936500" y="5224531"/>
              <a:ext cx="211580"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216400" y="4917903"/>
              <a:ext cx="4322890" cy="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216400" y="4917903"/>
              <a:ext cx="0" cy="306628"/>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936500" y="4917903"/>
              <a:ext cx="0" cy="306628"/>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663340" y="4916989"/>
              <a:ext cx="0" cy="306628"/>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663340" y="5224531"/>
              <a:ext cx="211580"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74524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303930" y="5044506"/>
              <a:ext cx="144020" cy="360050"/>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9" name="Straight Connector 48"/>
            <p:cNvCxnSpPr/>
            <p:nvPr/>
          </p:nvCxnSpPr>
          <p:spPr>
            <a:xfrm>
              <a:off x="744795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81725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024030" y="5044506"/>
              <a:ext cx="144020" cy="360050"/>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2" name="Straight Connector 51"/>
            <p:cNvCxnSpPr/>
            <p:nvPr/>
          </p:nvCxnSpPr>
          <p:spPr>
            <a:xfrm>
              <a:off x="816805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92600" y="4108376"/>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8744130" y="5044506"/>
              <a:ext cx="144020" cy="360050"/>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5" name="Straight Connector 54"/>
            <p:cNvCxnSpPr/>
            <p:nvPr/>
          </p:nvCxnSpPr>
          <p:spPr>
            <a:xfrm>
              <a:off x="8888150" y="5044506"/>
              <a:ext cx="0" cy="360050"/>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7092350" y="5224531"/>
              <a:ext cx="211580"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812450" y="5224531"/>
              <a:ext cx="211580"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092350" y="4917903"/>
              <a:ext cx="0" cy="306628"/>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7812450" y="4917903"/>
              <a:ext cx="0" cy="306628"/>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8539290" y="4916989"/>
              <a:ext cx="0" cy="306628"/>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539290" y="5224531"/>
              <a:ext cx="211580"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732300" y="4107462"/>
              <a:ext cx="0" cy="1619054"/>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732300" y="4396416"/>
              <a:ext cx="0" cy="360050"/>
            </a:xfrm>
            <a:prstGeom prst="line">
              <a:avLst/>
            </a:prstGeom>
            <a:ln w="63500" cap="rnd">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867609" y="4134267"/>
              <a:ext cx="958867" cy="405511"/>
            </a:xfrm>
            <a:prstGeom prst="rect">
              <a:avLst/>
            </a:prstGeom>
            <a:noFill/>
          </p:spPr>
          <p:txBody>
            <a:bodyPr wrap="none" rtlCol="0">
              <a:spAutoFit/>
            </a:bodyPr>
            <a:lstStyle/>
            <a:p>
              <a:r>
                <a:rPr lang="en-US" sz="1000" dirty="0">
                  <a:solidFill>
                    <a:schemeClr val="accent6">
                      <a:lumMod val="50000"/>
                    </a:schemeClr>
                  </a:solidFill>
                  <a:latin typeface="Arial" pitchFamily="34" charset="0"/>
                  <a:cs typeface="Arial" pitchFamily="34" charset="0"/>
                </a:rPr>
                <a:t>display</a:t>
              </a:r>
            </a:p>
          </p:txBody>
        </p:sp>
        <p:sp>
          <p:nvSpPr>
            <p:cNvPr id="65" name="TextBox 64"/>
            <p:cNvSpPr txBox="1"/>
            <p:nvPr/>
          </p:nvSpPr>
          <p:spPr>
            <a:xfrm>
              <a:off x="5114628" y="4495410"/>
              <a:ext cx="642060" cy="405511"/>
            </a:xfrm>
            <a:prstGeom prst="rect">
              <a:avLst/>
            </a:prstGeom>
            <a:noFill/>
          </p:spPr>
          <p:txBody>
            <a:bodyPr wrap="none" rtlCol="0">
              <a:spAutoFit/>
            </a:bodyPr>
            <a:lstStyle/>
            <a:p>
              <a:r>
                <a:rPr lang="en-US" sz="1000" dirty="0">
                  <a:solidFill>
                    <a:schemeClr val="accent6">
                      <a:lumMod val="50000"/>
                    </a:schemeClr>
                  </a:solidFill>
                  <a:latin typeface="Arial" pitchFamily="34" charset="0"/>
                  <a:cs typeface="Arial" pitchFamily="34" charset="0"/>
                </a:rPr>
                <a:t>use</a:t>
              </a:r>
            </a:p>
          </p:txBody>
        </p:sp>
        <p:sp>
          <p:nvSpPr>
            <p:cNvPr id="66" name="TextBox 65"/>
            <p:cNvSpPr txBox="1"/>
            <p:nvPr/>
          </p:nvSpPr>
          <p:spPr>
            <a:xfrm>
              <a:off x="3627319" y="5771283"/>
              <a:ext cx="539100" cy="405511"/>
            </a:xfrm>
            <a:prstGeom prst="rect">
              <a:avLst/>
            </a:prstGeom>
            <a:noFill/>
          </p:spPr>
          <p:txBody>
            <a:bodyPr wrap="none" rtlCol="0">
              <a:spAutoFit/>
            </a:bodyPr>
            <a:lstStyle/>
            <a:p>
              <a:r>
                <a:rPr lang="en-US" sz="1000" i="1" dirty="0" smtClean="0">
                  <a:latin typeface="Times" pitchFamily="18" charset="0"/>
                  <a:cs typeface="Times" pitchFamily="18" charset="0"/>
                </a:rPr>
                <a:t>t</a:t>
              </a:r>
              <a:r>
                <a:rPr lang="en-US" sz="1000" dirty="0" smtClean="0">
                  <a:latin typeface="Times" pitchFamily="18" charset="0"/>
                  <a:cs typeface="Times" pitchFamily="18" charset="0"/>
                </a:rPr>
                <a:t>-1</a:t>
              </a:r>
              <a:endParaRPr lang="en-US" sz="1000" dirty="0">
                <a:latin typeface="Times" pitchFamily="18" charset="0"/>
                <a:cs typeface="Times" pitchFamily="18" charset="0"/>
              </a:endParaRPr>
            </a:p>
          </p:txBody>
        </p:sp>
        <p:sp>
          <p:nvSpPr>
            <p:cNvPr id="67" name="TextBox 66"/>
            <p:cNvSpPr txBox="1"/>
            <p:nvPr/>
          </p:nvSpPr>
          <p:spPr>
            <a:xfrm>
              <a:off x="6601494" y="5771283"/>
              <a:ext cx="362215" cy="405511"/>
            </a:xfrm>
            <a:prstGeom prst="rect">
              <a:avLst/>
            </a:prstGeom>
            <a:noFill/>
          </p:spPr>
          <p:txBody>
            <a:bodyPr wrap="none" rtlCol="0">
              <a:spAutoFit/>
            </a:bodyPr>
            <a:lstStyle/>
            <a:p>
              <a:r>
                <a:rPr lang="en-US" sz="1000" i="1" dirty="0" smtClean="0">
                  <a:latin typeface="Times" pitchFamily="18" charset="0"/>
                  <a:cs typeface="Times" pitchFamily="18" charset="0"/>
                </a:rPr>
                <a:t>t</a:t>
              </a:r>
              <a:endParaRPr lang="en-US" sz="1000" dirty="0">
                <a:latin typeface="Times" pitchFamily="18" charset="0"/>
                <a:cs typeface="Times" pitchFamily="18" charset="0"/>
              </a:endParaRPr>
            </a:p>
          </p:txBody>
        </p:sp>
        <p:sp>
          <p:nvSpPr>
            <p:cNvPr id="68" name="Rectangle 67"/>
            <p:cNvSpPr/>
            <p:nvPr/>
          </p:nvSpPr>
          <p:spPr>
            <a:xfrm>
              <a:off x="964396" y="4396415"/>
              <a:ext cx="567700" cy="360050"/>
            </a:xfrm>
            <a:prstGeom prst="rect">
              <a:avLst/>
            </a:prstGeom>
            <a:noFill/>
            <a:ln w="19050" cmpd="sng">
              <a:gradFill flip="none" rotWithShape="1">
                <a:gsLst>
                  <a:gs pos="0">
                    <a:srgbClr val="C00000"/>
                  </a:gs>
                  <a:gs pos="100000">
                    <a:schemeClr val="bg1"/>
                  </a:gs>
                </a:gsLst>
                <a:lin ang="108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9" name="TextBox 68"/>
            <p:cNvSpPr txBox="1"/>
            <p:nvPr/>
          </p:nvSpPr>
          <p:spPr>
            <a:xfrm>
              <a:off x="-71518" y="4315711"/>
              <a:ext cx="1610960" cy="658957"/>
            </a:xfrm>
            <a:prstGeom prst="rect">
              <a:avLst/>
            </a:prstGeom>
            <a:noFill/>
          </p:spPr>
          <p:txBody>
            <a:bodyPr wrap="none" rtlCol="0">
              <a:spAutoFit/>
            </a:bodyPr>
            <a:lstStyle/>
            <a:p>
              <a:r>
                <a:rPr lang="en-US" sz="1000" i="1" dirty="0">
                  <a:latin typeface="Times" pitchFamily="18" charset="0"/>
                  <a:cs typeface="Times" pitchFamily="18" charset="0"/>
                </a:rPr>
                <a:t>I</a:t>
              </a:r>
              <a:r>
                <a:rPr lang="en-US" sz="1000" i="1" baseline="-25000" dirty="0">
                  <a:latin typeface="Times" pitchFamily="18" charset="0"/>
                  <a:cs typeface="Times" pitchFamily="18" charset="0"/>
                </a:rPr>
                <a:t>t</a:t>
              </a:r>
              <a:r>
                <a:rPr lang="en-US" sz="1000" dirty="0">
                  <a:latin typeface="Times" pitchFamily="18" charset="0"/>
                  <a:cs typeface="Times" pitchFamily="18" charset="0"/>
                </a:rPr>
                <a:t> </a:t>
              </a:r>
              <a:r>
                <a:rPr lang="en-US" sz="1000" dirty="0">
                  <a:latin typeface="Arial" pitchFamily="34" charset="0"/>
                  <a:cs typeface="Arial" pitchFamily="34" charset="0"/>
                </a:rPr>
                <a:t>computation</a:t>
              </a:r>
              <a:br>
                <a:rPr lang="en-US" sz="1000" dirty="0">
                  <a:latin typeface="Arial" pitchFamily="34" charset="0"/>
                  <a:cs typeface="Arial" pitchFamily="34" charset="0"/>
                </a:rPr>
              </a:br>
              <a:r>
                <a:rPr lang="en-US" sz="1000" dirty="0">
                  <a:latin typeface="Arial" pitchFamily="34" charset="0"/>
                  <a:cs typeface="Arial" pitchFamily="34" charset="0"/>
                </a:rPr>
                <a:t>&amp; display</a:t>
              </a:r>
            </a:p>
          </p:txBody>
        </p:sp>
        <p:cxnSp>
          <p:nvCxnSpPr>
            <p:cNvPr id="70" name="Straight Connector 69"/>
            <p:cNvCxnSpPr/>
            <p:nvPr/>
          </p:nvCxnSpPr>
          <p:spPr>
            <a:xfrm>
              <a:off x="961945" y="5726516"/>
              <a:ext cx="0" cy="90192"/>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4730" y="4926251"/>
              <a:ext cx="1629439" cy="658957"/>
            </a:xfrm>
            <a:prstGeom prst="rect">
              <a:avLst/>
            </a:prstGeom>
            <a:noFill/>
          </p:spPr>
          <p:txBody>
            <a:bodyPr wrap="none" rtlCol="0">
              <a:spAutoFit/>
            </a:bodyPr>
            <a:lstStyle/>
            <a:p>
              <a:r>
                <a:rPr lang="en-US" sz="1000" i="1" dirty="0">
                  <a:latin typeface="Times" pitchFamily="18" charset="0"/>
                  <a:cs typeface="Times" pitchFamily="18" charset="0"/>
                </a:rPr>
                <a:t>B</a:t>
              </a:r>
              <a:r>
                <a:rPr lang="en-US" sz="1000" dirty="0">
                  <a:latin typeface="Times" pitchFamily="18" charset="0"/>
                  <a:cs typeface="Times" pitchFamily="18" charset="0"/>
                </a:rPr>
                <a:t> </a:t>
              </a:r>
              <a:r>
                <a:rPr lang="en-US" sz="1000" dirty="0">
                  <a:latin typeface="Arial" pitchFamily="34" charset="0"/>
                  <a:cs typeface="Arial" pitchFamily="34" charset="0"/>
                </a:rPr>
                <a:t>computation</a:t>
              </a:r>
              <a:br>
                <a:rPr lang="en-US" sz="1000" dirty="0">
                  <a:latin typeface="Arial" pitchFamily="34" charset="0"/>
                  <a:cs typeface="Arial" pitchFamily="34" charset="0"/>
                </a:rPr>
              </a:br>
              <a:r>
                <a:rPr lang="en-US" sz="1000" dirty="0">
                  <a:latin typeface="Arial" pitchFamily="34" charset="0"/>
                  <a:cs typeface="Arial" pitchFamily="34" charset="0"/>
                </a:rPr>
                <a:t>&amp; display</a:t>
              </a:r>
            </a:p>
          </p:txBody>
        </p:sp>
        <p:cxnSp>
          <p:nvCxnSpPr>
            <p:cNvPr id="72" name="Straight Arrow Connector 71"/>
            <p:cNvCxnSpPr/>
            <p:nvPr/>
          </p:nvCxnSpPr>
          <p:spPr>
            <a:xfrm>
              <a:off x="1691600" y="4134268"/>
              <a:ext cx="0" cy="262148"/>
            </a:xfrm>
            <a:prstGeom prst="straightConnector1">
              <a:avLst/>
            </a:prstGeom>
            <a:ln w="1905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55470" y="3820336"/>
              <a:ext cx="2223452" cy="405511"/>
            </a:xfrm>
            <a:prstGeom prst="rect">
              <a:avLst/>
            </a:prstGeom>
            <a:noFill/>
          </p:spPr>
          <p:txBody>
            <a:bodyPr wrap="none" rtlCol="0">
              <a:spAutoFit/>
            </a:bodyPr>
            <a:lstStyle/>
            <a:p>
              <a:r>
                <a:rPr lang="en-US" sz="1000" dirty="0">
                  <a:solidFill>
                    <a:srgbClr val="C00000"/>
                  </a:solidFill>
                  <a:latin typeface="Arial" pitchFamily="34" charset="0"/>
                  <a:cs typeface="Arial" pitchFamily="34" charset="0"/>
                </a:rPr>
                <a:t>Animation input for </a:t>
              </a:r>
              <a:r>
                <a:rPr lang="en-US" sz="1000" i="1" dirty="0" smtClean="0">
                  <a:solidFill>
                    <a:srgbClr val="C00000"/>
                  </a:solidFill>
                  <a:latin typeface="Times" pitchFamily="18" charset="0"/>
                  <a:cs typeface="Times" pitchFamily="18" charset="0"/>
                </a:rPr>
                <a:t>I</a:t>
              </a:r>
              <a:r>
                <a:rPr lang="en-US" sz="1000" i="1" baseline="-25000" dirty="0" smtClean="0">
                  <a:solidFill>
                    <a:srgbClr val="C00000"/>
                  </a:solidFill>
                  <a:latin typeface="Times" pitchFamily="18" charset="0"/>
                  <a:cs typeface="Times" pitchFamily="18" charset="0"/>
                </a:rPr>
                <a:t>t</a:t>
              </a:r>
              <a:endParaRPr lang="en-US" sz="1000" dirty="0">
                <a:solidFill>
                  <a:srgbClr val="C00000"/>
                </a:solidFill>
                <a:latin typeface="Arial" pitchFamily="34" charset="0"/>
                <a:cs typeface="Arial" pitchFamily="34" charset="0"/>
              </a:endParaRPr>
            </a:p>
          </p:txBody>
        </p:sp>
        <p:sp>
          <p:nvSpPr>
            <p:cNvPr id="74" name="TextBox 73"/>
            <p:cNvSpPr txBox="1"/>
            <p:nvPr/>
          </p:nvSpPr>
          <p:spPr>
            <a:xfrm>
              <a:off x="741372" y="5771283"/>
              <a:ext cx="539100" cy="405511"/>
            </a:xfrm>
            <a:prstGeom prst="rect">
              <a:avLst/>
            </a:prstGeom>
            <a:noFill/>
          </p:spPr>
          <p:txBody>
            <a:bodyPr wrap="none" rtlCol="0">
              <a:spAutoFit/>
            </a:bodyPr>
            <a:lstStyle/>
            <a:p>
              <a:r>
                <a:rPr lang="en-US" sz="1000" i="1" dirty="0" smtClean="0">
                  <a:latin typeface="Times" pitchFamily="18" charset="0"/>
                  <a:cs typeface="Times" pitchFamily="18" charset="0"/>
                </a:rPr>
                <a:t>t</a:t>
              </a:r>
              <a:r>
                <a:rPr lang="en-US" sz="1000" dirty="0" smtClean="0">
                  <a:latin typeface="Times" pitchFamily="18" charset="0"/>
                  <a:cs typeface="Times" pitchFamily="18" charset="0"/>
                </a:rPr>
                <a:t>-2</a:t>
              </a:r>
              <a:endParaRPr lang="en-US" sz="1000" dirty="0">
                <a:latin typeface="Times" pitchFamily="18" charset="0"/>
                <a:cs typeface="Times" pitchFamily="18" charset="0"/>
              </a:endParaRPr>
            </a:p>
          </p:txBody>
        </p:sp>
      </p:grpSp>
      <p:sp>
        <p:nvSpPr>
          <p:cNvPr id="86" name="Rectangle 85"/>
          <p:cNvSpPr/>
          <p:nvPr/>
        </p:nvSpPr>
        <p:spPr>
          <a:xfrm>
            <a:off x="1960183" y="2633441"/>
            <a:ext cx="1705217" cy="220966"/>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Tree>
    <p:extLst>
      <p:ext uri="{BB962C8B-B14F-4D97-AF65-F5344CB8AC3E}">
        <p14:creationId xmlns:p14="http://schemas.microsoft.com/office/powerpoint/2010/main" val="355483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6"/>
                                        </p:tgtEl>
                                      </p:cBhvr>
                                    </p:animEffect>
                                    <p:set>
                                      <p:cBhvr>
                                        <p:cTn id="7"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sz="1800" dirty="0" smtClean="0"/>
                  <a:t>I-frame </a:t>
                </a:r>
                <a:r>
                  <a:rPr lang="en-US" sz="1800" dirty="0"/>
                  <a:t>“</a:t>
                </a:r>
                <a:r>
                  <a:rPr lang="en-US" sz="1800" i="1" dirty="0">
                    <a:latin typeface="Cambria Math" pitchFamily="18" charset="0"/>
                    <a:ea typeface="Cambria Math" pitchFamily="18" charset="0"/>
                  </a:rPr>
                  <a:t>t </a:t>
                </a:r>
                <a:r>
                  <a:rPr lang="en-US" sz="1800" dirty="0"/>
                  <a:t>” must start rendering at </a:t>
                </a:r>
                <a14:m>
                  <m:oMath xmlns:m="http://schemas.openxmlformats.org/officeDocument/2006/math">
                    <m:r>
                      <a:rPr lang="en-US" sz="1800" i="1">
                        <a:latin typeface="Cambria Math"/>
                      </a:rPr>
                      <m:t>𝑡</m:t>
                    </m:r>
                    <m:r>
                      <a:rPr lang="en-US" sz="1800" i="1">
                        <a:latin typeface="Cambria Math"/>
                      </a:rPr>
                      <m:t>−1−</m:t>
                    </m:r>
                    <m:f>
                      <m:fPr>
                        <m:ctrlPr>
                          <a:rPr lang="en-US" sz="1800" i="1">
                            <a:latin typeface="Cambria Math"/>
                          </a:rPr>
                        </m:ctrlPr>
                      </m:fPr>
                      <m:num>
                        <m:r>
                          <a:rPr lang="en-US" sz="1800" i="1">
                            <a:latin typeface="Cambria Math"/>
                          </a:rPr>
                          <m:t>𝑛</m:t>
                        </m:r>
                        <m:r>
                          <a:rPr lang="en-US" sz="1800" i="1">
                            <a:latin typeface="Cambria Math"/>
                          </a:rPr>
                          <m:t>−1</m:t>
                        </m:r>
                      </m:num>
                      <m:den>
                        <m:r>
                          <a:rPr lang="en-US" sz="1800" i="1">
                            <a:latin typeface="Cambria Math"/>
                          </a:rPr>
                          <m:t>𝑛</m:t>
                        </m:r>
                      </m:den>
                    </m:f>
                  </m:oMath>
                </a14:m>
                <a:r>
                  <a:rPr lang="en-US" sz="1800" dirty="0" smtClean="0"/>
                  <a:t> (</a:t>
                </a:r>
                <a:r>
                  <a:rPr lang="en-US" sz="1800" i="1" dirty="0" smtClean="0">
                    <a:latin typeface="Times New Roman" pitchFamily="18" charset="0"/>
                    <a:cs typeface="Times New Roman" pitchFamily="18" charset="0"/>
                  </a:rPr>
                  <a:t>n</a:t>
                </a:r>
                <a:r>
                  <a:rPr lang="en-US" sz="1800" dirty="0" smtClean="0"/>
                  <a:t>=4 here)</a:t>
                </a:r>
                <a:endParaRPr lang="en-US" sz="1800" dirty="0"/>
              </a:p>
              <a:p>
                <a:pPr lvl="1"/>
                <a:r>
                  <a:rPr lang="en-US" sz="1400" dirty="0" smtClean="0"/>
                  <a:t>Introduces a potential lag to the pipeline – I-frame delayed by </a:t>
                </a:r>
                <a14:m>
                  <m:oMath xmlns:m="http://schemas.openxmlformats.org/officeDocument/2006/math">
                    <m:f>
                      <m:fPr>
                        <m:ctrlPr>
                          <a:rPr lang="en-US" sz="1400" i="1">
                            <a:latin typeface="Cambria Math"/>
                          </a:rPr>
                        </m:ctrlPr>
                      </m:fPr>
                      <m:num>
                        <m:r>
                          <a:rPr lang="en-US" sz="1400" i="1">
                            <a:latin typeface="Cambria Math"/>
                          </a:rPr>
                          <m:t>𝑛</m:t>
                        </m:r>
                        <m:r>
                          <a:rPr lang="en-US" sz="1400" i="1">
                            <a:latin typeface="Cambria Math"/>
                          </a:rPr>
                          <m:t>−1</m:t>
                        </m:r>
                      </m:num>
                      <m:den>
                        <m:r>
                          <a:rPr lang="en-US" sz="1400" i="1">
                            <a:latin typeface="Cambria Math"/>
                          </a:rPr>
                          <m:t>𝑛</m:t>
                        </m:r>
                      </m:den>
                    </m:f>
                  </m:oMath>
                </a14:m>
                <a:endParaRPr lang="en-US" sz="1400" dirty="0" smtClean="0"/>
              </a:p>
              <a:p>
                <a:pPr lvl="1"/>
                <a:r>
                  <a:rPr lang="en-US" sz="1400" dirty="0" smtClean="0"/>
                  <a:t>However: the motion of frame </a:t>
                </a:r>
                <a:r>
                  <a:rPr lang="en-US" sz="1400" i="1" dirty="0">
                    <a:latin typeface="Cambria Math" pitchFamily="18" charset="0"/>
                    <a:ea typeface="Cambria Math" pitchFamily="18" charset="0"/>
                  </a:rPr>
                  <a:t>t </a:t>
                </a:r>
                <a:r>
                  <a:rPr lang="en-US" sz="1400" i="1" dirty="0" smtClean="0">
                    <a:latin typeface="Cambria Math" pitchFamily="18" charset="0"/>
                    <a:ea typeface="Cambria Math" pitchFamily="18" charset="0"/>
                  </a:rPr>
                  <a:t> </a:t>
                </a:r>
                <a:r>
                  <a:rPr lang="en-US" sz="1400" dirty="0" smtClean="0">
                    <a:ea typeface="Cambria Math" pitchFamily="18" charset="0"/>
                  </a:rPr>
                  <a:t>is already seen at B-frame </a:t>
                </a:r>
                <a14:m>
                  <m:oMath xmlns:m="http://schemas.openxmlformats.org/officeDocument/2006/math">
                    <m:r>
                      <a:rPr lang="en-US" sz="1400" i="1">
                        <a:latin typeface="Cambria Math"/>
                      </a:rPr>
                      <m:t>𝑡</m:t>
                    </m:r>
                    <m:r>
                      <a:rPr lang="en-US" sz="1400" i="1">
                        <a:latin typeface="Cambria Math"/>
                      </a:rPr>
                      <m:t>−</m:t>
                    </m:r>
                    <m:f>
                      <m:fPr>
                        <m:ctrlPr>
                          <a:rPr lang="en-US" sz="1400" i="1">
                            <a:latin typeface="Cambria Math"/>
                          </a:rPr>
                        </m:ctrlPr>
                      </m:fPr>
                      <m:num>
                        <m:r>
                          <a:rPr lang="en-US" sz="1400" i="1">
                            <a:latin typeface="Cambria Math"/>
                          </a:rPr>
                          <m:t>𝑛</m:t>
                        </m:r>
                        <m:r>
                          <a:rPr lang="en-US" sz="1400" i="1">
                            <a:latin typeface="Cambria Math"/>
                          </a:rPr>
                          <m:t>−1</m:t>
                        </m:r>
                      </m:num>
                      <m:den>
                        <m:r>
                          <a:rPr lang="en-US" sz="1400" i="1">
                            <a:latin typeface="Cambria Math"/>
                          </a:rPr>
                          <m:t>𝑛</m:t>
                        </m:r>
                      </m:den>
                    </m:f>
                  </m:oMath>
                </a14:m>
                <a:endParaRPr lang="en-US" sz="1400"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1111" t="-209"/>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35</a:t>
            </a:fld>
            <a:endParaRPr lang="en-US"/>
          </a:p>
        </p:txBody>
      </p:sp>
      <p:sp>
        <p:nvSpPr>
          <p:cNvPr id="5" name="Title 4"/>
          <p:cNvSpPr>
            <a:spLocks noGrp="1"/>
          </p:cNvSpPr>
          <p:nvPr>
            <p:ph type="title"/>
          </p:nvPr>
        </p:nvSpPr>
        <p:spPr/>
        <p:txBody>
          <a:bodyPr/>
          <a:lstStyle/>
          <a:p>
            <a:r>
              <a:rPr lang="en-US" dirty="0" smtClean="0"/>
              <a:t>Lag</a:t>
            </a:r>
            <a:endParaRPr lang="en-US" dirty="0"/>
          </a:p>
        </p:txBody>
      </p:sp>
      <p:cxnSp>
        <p:nvCxnSpPr>
          <p:cNvPr id="7" name="Straight Connector 6"/>
          <p:cNvCxnSpPr/>
          <p:nvPr/>
        </p:nvCxnSpPr>
        <p:spPr>
          <a:xfrm flipV="1">
            <a:off x="3709124"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10800000">
            <a:off x="3709124" y="2635788"/>
            <a:ext cx="344700" cy="218618"/>
          </a:xfrm>
          <a:prstGeom prst="rect">
            <a:avLst/>
          </a:prstGeom>
          <a:noFill/>
          <a:ln w="19050" cmpd="sng">
            <a:gradFill flip="none" rotWithShape="1">
              <a:gsLst>
                <a:gs pos="0">
                  <a:srgbClr val="C00000"/>
                </a:gs>
                <a:gs pos="100000">
                  <a:schemeClr val="bg1"/>
                </a:gs>
              </a:gsLst>
              <a:lin ang="108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9" name="Straight Arrow Connector 8"/>
          <p:cNvCxnSpPr/>
          <p:nvPr/>
        </p:nvCxnSpPr>
        <p:spPr>
          <a:xfrm>
            <a:off x="1391778" y="3466526"/>
            <a:ext cx="5093402" cy="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960184" y="3443962"/>
            <a:ext cx="4372350" cy="54763"/>
            <a:chOff x="971500" y="3903527"/>
            <a:chExt cx="7201000" cy="180384"/>
          </a:xfrm>
        </p:grpSpPr>
        <p:cxnSp>
          <p:nvCxnSpPr>
            <p:cNvPr id="75" name="Straight Connector 74"/>
            <p:cNvCxnSpPr/>
            <p:nvPr/>
          </p:nvCxnSpPr>
          <p:spPr>
            <a:xfrm>
              <a:off x="9715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6916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4117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131800" y="3903527"/>
              <a:ext cx="0" cy="180384"/>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519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921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1725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7323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52400" y="3903527"/>
              <a:ext cx="0" cy="18038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012200" y="3903527"/>
              <a:ext cx="0" cy="180384"/>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flipV="1">
            <a:off x="1960184"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872737" y="3029300"/>
            <a:ext cx="87447" cy="218618"/>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3" name="Straight Connector 12"/>
          <p:cNvCxnSpPr/>
          <p:nvPr/>
        </p:nvCxnSpPr>
        <p:spPr>
          <a:xfrm>
            <a:off x="1960184"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397419"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309972" y="3029300"/>
            <a:ext cx="87447" cy="218618"/>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6" name="Straight Connector 15"/>
          <p:cNvCxnSpPr/>
          <p:nvPr/>
        </p:nvCxnSpPr>
        <p:spPr>
          <a:xfrm>
            <a:off x="2397419"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34654"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47207" y="3029300"/>
            <a:ext cx="87447" cy="218618"/>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9" name="Straight Connector 18"/>
          <p:cNvCxnSpPr/>
          <p:nvPr/>
        </p:nvCxnSpPr>
        <p:spPr>
          <a:xfrm>
            <a:off x="2834654"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60184" y="2635788"/>
            <a:ext cx="344700" cy="218618"/>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Rectangle 20"/>
          <p:cNvSpPr/>
          <p:nvPr/>
        </p:nvSpPr>
        <p:spPr>
          <a:xfrm>
            <a:off x="2834654" y="2635788"/>
            <a:ext cx="344700" cy="218618"/>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Rectangle 21"/>
          <p:cNvSpPr/>
          <p:nvPr/>
        </p:nvSpPr>
        <p:spPr>
          <a:xfrm>
            <a:off x="2397419" y="2635788"/>
            <a:ext cx="344700" cy="218618"/>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3" name="Straight Connector 22"/>
          <p:cNvCxnSpPr/>
          <p:nvPr/>
        </p:nvCxnSpPr>
        <p:spPr>
          <a:xfrm flipV="1">
            <a:off x="3271889"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271889" y="2635788"/>
            <a:ext cx="344700" cy="218618"/>
          </a:xfrm>
          <a:prstGeom prst="rect">
            <a:avLst/>
          </a:prstGeom>
          <a:solidFill>
            <a:schemeClr val="accent2">
              <a:lumMod val="40000"/>
              <a:lumOff val="60000"/>
            </a:schemeClr>
          </a:solidFill>
          <a:ln w="190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5" name="Straight Connector 24"/>
          <p:cNvCxnSpPr/>
          <p:nvPr/>
        </p:nvCxnSpPr>
        <p:spPr>
          <a:xfrm>
            <a:off x="3271889" y="2635788"/>
            <a:ext cx="0" cy="218618"/>
          </a:xfrm>
          <a:prstGeom prst="line">
            <a:avLst/>
          </a:prstGeom>
          <a:ln w="63500" cap="rnd">
            <a:solidFill>
              <a:srgbClr val="C00000"/>
            </a:solidFill>
            <a:tailEnd type="non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3621677" y="3029300"/>
            <a:ext cx="87447" cy="218618"/>
            <a:chOff x="3621677" y="3029300"/>
            <a:chExt cx="87447" cy="218618"/>
          </a:xfrm>
        </p:grpSpPr>
        <p:sp>
          <p:nvSpPr>
            <p:cNvPr id="26" name="Rectangle 25"/>
            <p:cNvSpPr/>
            <p:nvPr/>
          </p:nvSpPr>
          <p:spPr>
            <a:xfrm>
              <a:off x="3621677" y="3029300"/>
              <a:ext cx="87447" cy="218618"/>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7" name="Straight Connector 26"/>
            <p:cNvCxnSpPr/>
            <p:nvPr/>
          </p:nvCxnSpPr>
          <p:spPr>
            <a:xfrm>
              <a:off x="3709124"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V="1">
            <a:off x="4146358"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058911" y="3029300"/>
            <a:ext cx="87447" cy="218618"/>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0" name="Straight Connector 29"/>
          <p:cNvCxnSpPr/>
          <p:nvPr/>
        </p:nvCxnSpPr>
        <p:spPr>
          <a:xfrm>
            <a:off x="4146358"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583593"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496146" y="3029300"/>
            <a:ext cx="87447" cy="218618"/>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3" name="Straight Connector 32"/>
          <p:cNvCxnSpPr/>
          <p:nvPr/>
        </p:nvCxnSpPr>
        <p:spPr>
          <a:xfrm>
            <a:off x="4583593"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140992" y="2742750"/>
            <a:ext cx="2875944"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115842" y="2723238"/>
            <a:ext cx="43717" cy="4371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6" name="Oval 35"/>
          <p:cNvSpPr/>
          <p:nvPr/>
        </p:nvSpPr>
        <p:spPr>
          <a:xfrm>
            <a:off x="2552998" y="2723238"/>
            <a:ext cx="43717" cy="4371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7" name="Oval 36"/>
          <p:cNvSpPr/>
          <p:nvPr/>
        </p:nvSpPr>
        <p:spPr>
          <a:xfrm>
            <a:off x="2985145" y="2723238"/>
            <a:ext cx="43717" cy="4371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8" name="Oval 37"/>
          <p:cNvSpPr/>
          <p:nvPr/>
        </p:nvSpPr>
        <p:spPr>
          <a:xfrm>
            <a:off x="3422380" y="2725585"/>
            <a:ext cx="43717" cy="4371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9" name="Straight Arrow Connector 38"/>
          <p:cNvCxnSpPr/>
          <p:nvPr/>
        </p:nvCxnSpPr>
        <p:spPr>
          <a:xfrm>
            <a:off x="4371770" y="2751913"/>
            <a:ext cx="0" cy="204984"/>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493208" y="3138609"/>
            <a:ext cx="128469"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930443" y="3138609"/>
            <a:ext cx="128469"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493208" y="2952428"/>
            <a:ext cx="2624800" cy="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493208" y="2952428"/>
            <a:ext cx="0" cy="18618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930443" y="2952428"/>
            <a:ext cx="0" cy="18618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371770" y="2951873"/>
            <a:ext cx="0" cy="18618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371770" y="3138609"/>
            <a:ext cx="128469"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458063"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367914" y="3029300"/>
            <a:ext cx="87447" cy="218618"/>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9" name="Straight Connector 48"/>
          <p:cNvCxnSpPr/>
          <p:nvPr/>
        </p:nvCxnSpPr>
        <p:spPr>
          <a:xfrm>
            <a:off x="5455361"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95298"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805149" y="3029300"/>
            <a:ext cx="87447" cy="218618"/>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2" name="Straight Connector 51"/>
          <p:cNvCxnSpPr/>
          <p:nvPr/>
        </p:nvCxnSpPr>
        <p:spPr>
          <a:xfrm>
            <a:off x="5892596"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332533" y="2460894"/>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242384" y="3029300"/>
            <a:ext cx="87447" cy="218618"/>
          </a:xfrm>
          <a:prstGeom prst="rect">
            <a:avLst/>
          </a:prstGeom>
          <a:solidFill>
            <a:srgbClr val="9BFF9B"/>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5" name="Straight Connector 54"/>
          <p:cNvCxnSpPr/>
          <p:nvPr/>
        </p:nvCxnSpPr>
        <p:spPr>
          <a:xfrm>
            <a:off x="6329831" y="3029300"/>
            <a:ext cx="0" cy="218618"/>
          </a:xfrm>
          <a:prstGeom prst="line">
            <a:avLst/>
          </a:prstGeom>
          <a:ln w="635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239446" y="3138609"/>
            <a:ext cx="128469"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676681" y="3138609"/>
            <a:ext cx="128469"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239446" y="2952428"/>
            <a:ext cx="0" cy="18618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676681" y="2952428"/>
            <a:ext cx="0" cy="18618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118008" y="2951873"/>
            <a:ext cx="0" cy="186180"/>
          </a:xfrm>
          <a:prstGeom prst="straightConnector1">
            <a:avLst/>
          </a:prstGeom>
          <a:ln w="12700">
            <a:solidFill>
              <a:schemeClr val="accent6">
                <a:lumMod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118008" y="3138609"/>
            <a:ext cx="128469" cy="0"/>
          </a:xfrm>
          <a:prstGeom prst="straightConnector1">
            <a:avLst/>
          </a:prstGeom>
          <a:ln w="12700">
            <a:solidFill>
              <a:schemeClr val="accent6">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5020828" y="2460339"/>
            <a:ext cx="0" cy="983068"/>
          </a:xfrm>
          <a:prstGeom prst="line">
            <a:avLst/>
          </a:prstGeom>
          <a:ln w="12700">
            <a:solidFill>
              <a:schemeClr val="tx2">
                <a:lumMod val="60000"/>
                <a:lumOff val="40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020828" y="2635788"/>
            <a:ext cx="0" cy="218618"/>
          </a:xfrm>
          <a:prstGeom prst="line">
            <a:avLst/>
          </a:prstGeom>
          <a:ln w="63500" cap="rnd">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495800" y="2476615"/>
            <a:ext cx="582211" cy="246221"/>
          </a:xfrm>
          <a:prstGeom prst="rect">
            <a:avLst/>
          </a:prstGeom>
          <a:noFill/>
        </p:spPr>
        <p:txBody>
          <a:bodyPr wrap="none" rtlCol="0">
            <a:spAutoFit/>
          </a:bodyPr>
          <a:lstStyle/>
          <a:p>
            <a:r>
              <a:rPr lang="en-US" sz="1000" dirty="0">
                <a:solidFill>
                  <a:schemeClr val="accent6">
                    <a:lumMod val="50000"/>
                  </a:schemeClr>
                </a:solidFill>
                <a:latin typeface="Arial" pitchFamily="34" charset="0"/>
                <a:cs typeface="Arial" pitchFamily="34" charset="0"/>
              </a:rPr>
              <a:t>display</a:t>
            </a:r>
          </a:p>
        </p:txBody>
      </p:sp>
      <p:sp>
        <p:nvSpPr>
          <p:cNvPr id="65" name="TextBox 64"/>
          <p:cNvSpPr txBox="1"/>
          <p:nvPr/>
        </p:nvSpPr>
        <p:spPr>
          <a:xfrm>
            <a:off x="4038600" y="2695896"/>
            <a:ext cx="389850" cy="246221"/>
          </a:xfrm>
          <a:prstGeom prst="rect">
            <a:avLst/>
          </a:prstGeom>
          <a:noFill/>
        </p:spPr>
        <p:txBody>
          <a:bodyPr wrap="none" rtlCol="0">
            <a:spAutoFit/>
          </a:bodyPr>
          <a:lstStyle/>
          <a:p>
            <a:r>
              <a:rPr lang="en-US" sz="1000" dirty="0">
                <a:solidFill>
                  <a:schemeClr val="accent6">
                    <a:lumMod val="50000"/>
                  </a:schemeClr>
                </a:solidFill>
                <a:latin typeface="Arial" pitchFamily="34" charset="0"/>
                <a:cs typeface="Arial" pitchFamily="34" charset="0"/>
              </a:rPr>
              <a:t>use</a:t>
            </a:r>
          </a:p>
        </p:txBody>
      </p:sp>
      <p:sp>
        <p:nvSpPr>
          <p:cNvPr id="66" name="TextBox 65"/>
          <p:cNvSpPr txBox="1"/>
          <p:nvPr/>
        </p:nvSpPr>
        <p:spPr>
          <a:xfrm>
            <a:off x="3135526" y="3470589"/>
            <a:ext cx="383438" cy="307777"/>
          </a:xfrm>
          <a:prstGeom prst="rect">
            <a:avLst/>
          </a:prstGeom>
          <a:noFill/>
        </p:spPr>
        <p:txBody>
          <a:bodyPr wrap="none" rtlCol="0">
            <a:spAutoFit/>
          </a:bodyPr>
          <a:lstStyle/>
          <a:p>
            <a:r>
              <a:rPr lang="en-US" i="1" dirty="0" smtClean="0">
                <a:latin typeface="Times" pitchFamily="18" charset="0"/>
                <a:cs typeface="Times" pitchFamily="18" charset="0"/>
              </a:rPr>
              <a:t>t</a:t>
            </a:r>
            <a:r>
              <a:rPr lang="en-US" dirty="0" smtClean="0">
                <a:latin typeface="Times" pitchFamily="18" charset="0"/>
                <a:cs typeface="Times" pitchFamily="18" charset="0"/>
              </a:rPr>
              <a:t>-1</a:t>
            </a:r>
            <a:endParaRPr lang="en-US" dirty="0">
              <a:latin typeface="Times" pitchFamily="18" charset="0"/>
              <a:cs typeface="Times" pitchFamily="18" charset="0"/>
            </a:endParaRPr>
          </a:p>
        </p:txBody>
      </p:sp>
      <p:sp>
        <p:nvSpPr>
          <p:cNvPr id="67" name="TextBox 66"/>
          <p:cNvSpPr txBox="1"/>
          <p:nvPr/>
        </p:nvSpPr>
        <p:spPr>
          <a:xfrm>
            <a:off x="4941405" y="3470589"/>
            <a:ext cx="234360" cy="307777"/>
          </a:xfrm>
          <a:prstGeom prst="rect">
            <a:avLst/>
          </a:prstGeom>
          <a:noFill/>
        </p:spPr>
        <p:txBody>
          <a:bodyPr wrap="none" rtlCol="0">
            <a:spAutoFit/>
          </a:bodyPr>
          <a:lstStyle/>
          <a:p>
            <a:r>
              <a:rPr lang="en-US" i="1" dirty="0" smtClean="0">
                <a:latin typeface="Times" pitchFamily="18" charset="0"/>
                <a:cs typeface="Times" pitchFamily="18" charset="0"/>
              </a:rPr>
              <a:t>t</a:t>
            </a:r>
            <a:endParaRPr lang="en-US" dirty="0">
              <a:latin typeface="Times" pitchFamily="18" charset="0"/>
              <a:cs typeface="Times" pitchFamily="18" charset="0"/>
            </a:endParaRPr>
          </a:p>
        </p:txBody>
      </p:sp>
      <p:sp>
        <p:nvSpPr>
          <p:cNvPr id="68" name="Rectangle 67"/>
          <p:cNvSpPr/>
          <p:nvPr/>
        </p:nvSpPr>
        <p:spPr>
          <a:xfrm>
            <a:off x="1518635" y="2635788"/>
            <a:ext cx="344700" cy="218618"/>
          </a:xfrm>
          <a:prstGeom prst="rect">
            <a:avLst/>
          </a:prstGeom>
          <a:noFill/>
          <a:ln w="19050" cmpd="sng">
            <a:gradFill flip="none" rotWithShape="1">
              <a:gsLst>
                <a:gs pos="0">
                  <a:srgbClr val="C00000"/>
                </a:gs>
                <a:gs pos="100000">
                  <a:schemeClr val="bg1"/>
                </a:gs>
              </a:gsLst>
              <a:lin ang="108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9" name="TextBox 68"/>
          <p:cNvSpPr txBox="1"/>
          <p:nvPr/>
        </p:nvSpPr>
        <p:spPr>
          <a:xfrm>
            <a:off x="889642" y="2586785"/>
            <a:ext cx="978153" cy="400110"/>
          </a:xfrm>
          <a:prstGeom prst="rect">
            <a:avLst/>
          </a:prstGeom>
          <a:noFill/>
        </p:spPr>
        <p:txBody>
          <a:bodyPr wrap="none" rtlCol="0">
            <a:spAutoFit/>
          </a:bodyPr>
          <a:lstStyle/>
          <a:p>
            <a:r>
              <a:rPr lang="en-US" sz="1000" i="1" dirty="0">
                <a:latin typeface="Times" pitchFamily="18" charset="0"/>
                <a:cs typeface="Times" pitchFamily="18" charset="0"/>
              </a:rPr>
              <a:t>I</a:t>
            </a:r>
            <a:r>
              <a:rPr lang="en-US" sz="1000" i="1" baseline="-25000" dirty="0">
                <a:latin typeface="Times" pitchFamily="18" charset="0"/>
                <a:cs typeface="Times" pitchFamily="18" charset="0"/>
              </a:rPr>
              <a:t>t</a:t>
            </a:r>
            <a:r>
              <a:rPr lang="en-US" sz="1000" dirty="0">
                <a:latin typeface="Times" pitchFamily="18" charset="0"/>
                <a:cs typeface="Times" pitchFamily="18" charset="0"/>
              </a:rPr>
              <a:t> </a:t>
            </a:r>
            <a:r>
              <a:rPr lang="en-US" sz="1000" dirty="0">
                <a:latin typeface="Arial" pitchFamily="34" charset="0"/>
                <a:cs typeface="Arial" pitchFamily="34" charset="0"/>
              </a:rPr>
              <a:t>computation</a:t>
            </a:r>
            <a:br>
              <a:rPr lang="en-US" sz="1000" dirty="0">
                <a:latin typeface="Arial" pitchFamily="34" charset="0"/>
                <a:cs typeface="Arial" pitchFamily="34" charset="0"/>
              </a:rPr>
            </a:br>
            <a:r>
              <a:rPr lang="en-US" sz="1000" dirty="0">
                <a:latin typeface="Arial" pitchFamily="34" charset="0"/>
                <a:cs typeface="Arial" pitchFamily="34" charset="0"/>
              </a:rPr>
              <a:t>&amp; display</a:t>
            </a:r>
          </a:p>
        </p:txBody>
      </p:sp>
      <p:cxnSp>
        <p:nvCxnSpPr>
          <p:cNvPr id="70" name="Straight Connector 69"/>
          <p:cNvCxnSpPr/>
          <p:nvPr/>
        </p:nvCxnSpPr>
        <p:spPr>
          <a:xfrm>
            <a:off x="1517147" y="3443407"/>
            <a:ext cx="0" cy="54763"/>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887692" y="2957497"/>
            <a:ext cx="989373" cy="400110"/>
          </a:xfrm>
          <a:prstGeom prst="rect">
            <a:avLst/>
          </a:prstGeom>
          <a:noFill/>
        </p:spPr>
        <p:txBody>
          <a:bodyPr wrap="none" rtlCol="0">
            <a:spAutoFit/>
          </a:bodyPr>
          <a:lstStyle/>
          <a:p>
            <a:r>
              <a:rPr lang="en-US" sz="1000" i="1" dirty="0">
                <a:latin typeface="Times" pitchFamily="18" charset="0"/>
                <a:cs typeface="Times" pitchFamily="18" charset="0"/>
              </a:rPr>
              <a:t>B</a:t>
            </a:r>
            <a:r>
              <a:rPr lang="en-US" sz="1000" dirty="0">
                <a:latin typeface="Times" pitchFamily="18" charset="0"/>
                <a:cs typeface="Times" pitchFamily="18" charset="0"/>
              </a:rPr>
              <a:t> </a:t>
            </a:r>
            <a:r>
              <a:rPr lang="en-US" sz="1000" dirty="0">
                <a:latin typeface="Arial" pitchFamily="34" charset="0"/>
                <a:cs typeface="Arial" pitchFamily="34" charset="0"/>
              </a:rPr>
              <a:t>computation</a:t>
            </a:r>
            <a:br>
              <a:rPr lang="en-US" sz="1000" dirty="0">
                <a:latin typeface="Arial" pitchFamily="34" charset="0"/>
                <a:cs typeface="Arial" pitchFamily="34" charset="0"/>
              </a:rPr>
            </a:br>
            <a:r>
              <a:rPr lang="en-US" sz="1000" dirty="0">
                <a:latin typeface="Arial" pitchFamily="34" charset="0"/>
                <a:cs typeface="Arial" pitchFamily="34" charset="0"/>
              </a:rPr>
              <a:t>&amp; display</a:t>
            </a:r>
          </a:p>
        </p:txBody>
      </p:sp>
      <p:cxnSp>
        <p:nvCxnSpPr>
          <p:cNvPr id="72" name="Straight Arrow Connector 71"/>
          <p:cNvCxnSpPr/>
          <p:nvPr/>
        </p:nvCxnSpPr>
        <p:spPr>
          <a:xfrm>
            <a:off x="1960184" y="2476615"/>
            <a:ext cx="0" cy="159173"/>
          </a:xfrm>
          <a:prstGeom prst="straightConnector1">
            <a:avLst/>
          </a:prstGeom>
          <a:ln w="1905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391778" y="2286000"/>
            <a:ext cx="1350050" cy="246221"/>
          </a:xfrm>
          <a:prstGeom prst="rect">
            <a:avLst/>
          </a:prstGeom>
          <a:noFill/>
        </p:spPr>
        <p:txBody>
          <a:bodyPr wrap="none" rtlCol="0">
            <a:spAutoFit/>
          </a:bodyPr>
          <a:lstStyle/>
          <a:p>
            <a:r>
              <a:rPr lang="en-US" sz="1000" dirty="0">
                <a:solidFill>
                  <a:srgbClr val="C00000"/>
                </a:solidFill>
                <a:latin typeface="Arial" pitchFamily="34" charset="0"/>
                <a:cs typeface="Arial" pitchFamily="34" charset="0"/>
              </a:rPr>
              <a:t>Animation input for </a:t>
            </a:r>
            <a:r>
              <a:rPr lang="en-US" sz="1000" i="1" dirty="0" smtClean="0">
                <a:solidFill>
                  <a:srgbClr val="C00000"/>
                </a:solidFill>
                <a:latin typeface="Times" pitchFamily="18" charset="0"/>
                <a:cs typeface="Times" pitchFamily="18" charset="0"/>
              </a:rPr>
              <a:t>I</a:t>
            </a:r>
            <a:r>
              <a:rPr lang="en-US" sz="1000" i="1" baseline="-25000" dirty="0" smtClean="0">
                <a:solidFill>
                  <a:srgbClr val="C00000"/>
                </a:solidFill>
                <a:latin typeface="Times" pitchFamily="18" charset="0"/>
                <a:cs typeface="Times" pitchFamily="18" charset="0"/>
              </a:rPr>
              <a:t>t</a:t>
            </a:r>
            <a:endParaRPr lang="en-US" sz="1000" dirty="0">
              <a:solidFill>
                <a:srgbClr val="C00000"/>
              </a:solidFill>
              <a:latin typeface="Arial" pitchFamily="34" charset="0"/>
              <a:cs typeface="Arial" pitchFamily="34" charset="0"/>
            </a:endParaRPr>
          </a:p>
        </p:txBody>
      </p:sp>
      <p:sp>
        <p:nvSpPr>
          <p:cNvPr id="74" name="TextBox 73"/>
          <p:cNvSpPr txBox="1"/>
          <p:nvPr/>
        </p:nvSpPr>
        <p:spPr>
          <a:xfrm>
            <a:off x="1383218" y="3470589"/>
            <a:ext cx="383438" cy="307777"/>
          </a:xfrm>
          <a:prstGeom prst="rect">
            <a:avLst/>
          </a:prstGeom>
          <a:noFill/>
        </p:spPr>
        <p:txBody>
          <a:bodyPr wrap="none" rtlCol="0">
            <a:spAutoFit/>
          </a:bodyPr>
          <a:lstStyle/>
          <a:p>
            <a:r>
              <a:rPr lang="en-US" i="1" dirty="0" smtClean="0">
                <a:latin typeface="Times" pitchFamily="18" charset="0"/>
                <a:cs typeface="Times" pitchFamily="18" charset="0"/>
              </a:rPr>
              <a:t>t</a:t>
            </a:r>
            <a:r>
              <a:rPr lang="en-US" dirty="0" smtClean="0">
                <a:latin typeface="Times" pitchFamily="18" charset="0"/>
                <a:cs typeface="Times" pitchFamily="18" charset="0"/>
              </a:rPr>
              <a:t>-2</a:t>
            </a:r>
            <a:endParaRPr lang="en-US" dirty="0">
              <a:latin typeface="Times" pitchFamily="18" charset="0"/>
              <a:cs typeface="Times" pitchFamily="18" charset="0"/>
            </a:endParaRPr>
          </a:p>
        </p:txBody>
      </p:sp>
      <p:grpSp>
        <p:nvGrpSpPr>
          <p:cNvPr id="89" name="Group 88"/>
          <p:cNvGrpSpPr/>
          <p:nvPr/>
        </p:nvGrpSpPr>
        <p:grpSpPr>
          <a:xfrm>
            <a:off x="3635728" y="2100589"/>
            <a:ext cx="1381209" cy="431632"/>
            <a:chOff x="3635728" y="2100589"/>
            <a:chExt cx="1381209" cy="431632"/>
          </a:xfrm>
        </p:grpSpPr>
        <p:sp>
          <p:nvSpPr>
            <p:cNvPr id="87" name="Right Brace 86"/>
            <p:cNvSpPr/>
            <p:nvPr/>
          </p:nvSpPr>
          <p:spPr>
            <a:xfrm rot="16200000">
              <a:off x="4241322" y="1756606"/>
              <a:ext cx="170021" cy="1381209"/>
            </a:xfrm>
            <a:prstGeom prst="rightBrace">
              <a:avLst>
                <a:gd name="adj1" fmla="val 48105"/>
                <a:gd name="adj2"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88" name="TextBox 87"/>
            <p:cNvSpPr txBox="1"/>
            <p:nvPr/>
          </p:nvSpPr>
          <p:spPr>
            <a:xfrm>
              <a:off x="3892235" y="2100589"/>
              <a:ext cx="984565" cy="261610"/>
            </a:xfrm>
            <a:prstGeom prst="rect">
              <a:avLst/>
            </a:prstGeom>
            <a:noFill/>
          </p:spPr>
          <p:txBody>
            <a:bodyPr wrap="none" rtlCol="0">
              <a:spAutoFit/>
            </a:bodyPr>
            <a:lstStyle/>
            <a:p>
              <a:r>
                <a:rPr lang="en-US" sz="1100" dirty="0" smtClean="0">
                  <a:solidFill>
                    <a:srgbClr val="C00000"/>
                  </a:solidFill>
                </a:rPr>
                <a:t>motion delay</a:t>
              </a:r>
              <a:endParaRPr lang="en-US" sz="1100" dirty="0">
                <a:solidFill>
                  <a:srgbClr val="C00000"/>
                </a:solidFill>
              </a:endParaRPr>
            </a:p>
          </p:txBody>
        </p:sp>
      </p:grpSp>
      <p:grpSp>
        <p:nvGrpSpPr>
          <p:cNvPr id="102" name="Group 101"/>
          <p:cNvGrpSpPr/>
          <p:nvPr/>
        </p:nvGrpSpPr>
        <p:grpSpPr>
          <a:xfrm>
            <a:off x="2800618" y="1981200"/>
            <a:ext cx="1087637" cy="731715"/>
            <a:chOff x="2800618" y="1800507"/>
            <a:chExt cx="1087637" cy="731715"/>
          </a:xfrm>
        </p:grpSpPr>
        <p:grpSp>
          <p:nvGrpSpPr>
            <p:cNvPr id="98" name="Group 97"/>
            <p:cNvGrpSpPr/>
            <p:nvPr/>
          </p:nvGrpSpPr>
          <p:grpSpPr>
            <a:xfrm rot="5400000">
              <a:off x="3328094" y="1972061"/>
              <a:ext cx="674611" cy="445711"/>
              <a:chOff x="5900530" y="2184894"/>
              <a:chExt cx="674611" cy="782129"/>
            </a:xfrm>
          </p:grpSpPr>
          <p:cxnSp>
            <p:nvCxnSpPr>
              <p:cNvPr id="93" name="Straight Connector 92"/>
              <p:cNvCxnSpPr/>
              <p:nvPr/>
            </p:nvCxnSpPr>
            <p:spPr>
              <a:xfrm rot="16200000">
                <a:off x="6237836" y="2160706"/>
                <a:ext cx="0" cy="67461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232843" y="2303446"/>
                <a:ext cx="9986" cy="67461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092194" y="2184894"/>
                <a:ext cx="0" cy="75631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092194" y="2184894"/>
                <a:ext cx="0" cy="31311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6092194" y="2645745"/>
                <a:ext cx="0" cy="32127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2800618" y="1800507"/>
              <a:ext cx="821059" cy="430887"/>
            </a:xfrm>
            <a:prstGeom prst="rect">
              <a:avLst/>
            </a:prstGeom>
            <a:noFill/>
          </p:spPr>
          <p:txBody>
            <a:bodyPr wrap="none" rtlCol="0">
              <a:spAutoFit/>
            </a:bodyPr>
            <a:lstStyle/>
            <a:p>
              <a:pPr algn="ctr"/>
              <a:r>
                <a:rPr lang="en-US" sz="1100" dirty="0" smtClean="0">
                  <a:solidFill>
                    <a:srgbClr val="C00000"/>
                  </a:solidFill>
                </a:rPr>
                <a:t>Response</a:t>
              </a:r>
              <a:br>
                <a:rPr lang="en-US" sz="1100" dirty="0" smtClean="0">
                  <a:solidFill>
                    <a:srgbClr val="C00000"/>
                  </a:solidFill>
                </a:rPr>
              </a:br>
              <a:r>
                <a:rPr lang="en-US" sz="1100" dirty="0" smtClean="0">
                  <a:solidFill>
                    <a:srgbClr val="C00000"/>
                  </a:solidFill>
                </a:rPr>
                <a:t>delay</a:t>
              </a:r>
              <a:endParaRPr lang="en-US" sz="1100" dirty="0">
                <a:solidFill>
                  <a:srgbClr val="C00000"/>
                </a:solidFill>
              </a:endParaRPr>
            </a:p>
          </p:txBody>
        </p:sp>
      </p:grpSp>
    </p:spTree>
    <p:extLst>
      <p:ext uri="{BB962C8B-B14F-4D97-AF65-F5344CB8AC3E}">
        <p14:creationId xmlns:p14="http://schemas.microsoft.com/office/powerpoint/2010/main" val="315078846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50"/>
                                        <p:tgtEl>
                                          <p:spTgt spid="2">
                                            <p:txEl>
                                              <p:pRg st="0" end="0"/>
                                            </p:txEl>
                                          </p:spTgt>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250"/>
                                        <p:tgtEl>
                                          <p:spTgt spid="2">
                                            <p:txEl>
                                              <p:pRg st="1" end="1"/>
                                            </p:txEl>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25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1000" tmFilter="0, 0; .2, .5; .8, .5; 1, 0"/>
                                        <p:tgtEl>
                                          <p:spTgt spid="63"/>
                                        </p:tgtEl>
                                      </p:cBhvr>
                                    </p:animEffect>
                                    <p:animScale>
                                      <p:cBhvr>
                                        <p:cTn id="20" dur="500" autoRev="1" fill="hold"/>
                                        <p:tgtEl>
                                          <p:spTgt spid="63"/>
                                        </p:tgtEl>
                                      </p:cBhvr>
                                      <p:by x="105000" y="105000"/>
                                    </p:animScale>
                                  </p:childTnLst>
                                </p:cTn>
                              </p:par>
                              <p:par>
                                <p:cTn id="21" presetID="26" presetClass="emph" presetSubtype="0" fill="hold" nodeType="withEffect">
                                  <p:stCondLst>
                                    <p:cond delay="0"/>
                                  </p:stCondLst>
                                  <p:childTnLst>
                                    <p:animEffect transition="out" filter="fade">
                                      <p:cBhvr>
                                        <p:cTn id="22" dur="1000" tmFilter="0, 0; .2, .5; .8, .5; 1, 0"/>
                                        <p:tgtEl>
                                          <p:spTgt spid="86"/>
                                        </p:tgtEl>
                                      </p:cBhvr>
                                    </p:animEffect>
                                    <p:animScale>
                                      <p:cBhvr>
                                        <p:cTn id="23" dur="500" autoRev="1" fill="hold"/>
                                        <p:tgtEl>
                                          <p:spTgt spid="86"/>
                                        </p:tgtEl>
                                      </p:cBhvr>
                                      <p:by x="105000" y="105000"/>
                                    </p:animScale>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1000" tmFilter="0, 0; .2, .5; .8, .5; 1, 0"/>
                                        <p:tgtEl>
                                          <p:spTgt spid="63"/>
                                        </p:tgtEl>
                                      </p:cBhvr>
                                    </p:animEffect>
                                    <p:animScale>
                                      <p:cBhvr>
                                        <p:cTn id="27" dur="500" autoRev="1" fill="hold"/>
                                        <p:tgtEl>
                                          <p:spTgt spid="63"/>
                                        </p:tgtEl>
                                      </p:cBhvr>
                                      <p:by x="105000" y="105000"/>
                                    </p:animScale>
                                  </p:childTnLst>
                                </p:cTn>
                              </p:par>
                              <p:par>
                                <p:cTn id="28" presetID="26" presetClass="emph" presetSubtype="0" fill="hold" nodeType="withEffect">
                                  <p:stCondLst>
                                    <p:cond delay="0"/>
                                  </p:stCondLst>
                                  <p:childTnLst>
                                    <p:animEffect transition="out" filter="fade">
                                      <p:cBhvr>
                                        <p:cTn id="29" dur="1000" tmFilter="0, 0; .2, .5; .8, .5; 1, 0"/>
                                        <p:tgtEl>
                                          <p:spTgt spid="86"/>
                                        </p:tgtEl>
                                      </p:cBhvr>
                                    </p:animEffect>
                                    <p:animScale>
                                      <p:cBhvr>
                                        <p:cTn id="30" dur="500" autoRev="1" fill="hold"/>
                                        <p:tgtEl>
                                          <p:spTgt spid="86"/>
                                        </p:tgtEl>
                                      </p:cBhvr>
                                      <p:by x="105000" y="105000"/>
                                    </p:animScale>
                                  </p:childTnLst>
                                </p:cTn>
                              </p:par>
                            </p:childTnLst>
                          </p:cTn>
                        </p:par>
                        <p:par>
                          <p:cTn id="31" fill="hold">
                            <p:stCondLst>
                              <p:cond delay="2000"/>
                            </p:stCondLst>
                            <p:childTnLst>
                              <p:par>
                                <p:cTn id="32" presetID="26" presetClass="emph" presetSubtype="0" fill="hold" nodeType="afterEffect">
                                  <p:stCondLst>
                                    <p:cond delay="0"/>
                                  </p:stCondLst>
                                  <p:childTnLst>
                                    <p:animEffect transition="out" filter="fade">
                                      <p:cBhvr>
                                        <p:cTn id="33" dur="1000" tmFilter="0, 0; .2, .5; .8, .5; 1, 0"/>
                                        <p:tgtEl>
                                          <p:spTgt spid="63"/>
                                        </p:tgtEl>
                                      </p:cBhvr>
                                    </p:animEffect>
                                    <p:animScale>
                                      <p:cBhvr>
                                        <p:cTn id="34" dur="500" autoRev="1" fill="hold"/>
                                        <p:tgtEl>
                                          <p:spTgt spid="63"/>
                                        </p:tgtEl>
                                      </p:cBhvr>
                                      <p:by x="105000" y="105000"/>
                                    </p:animScale>
                                  </p:childTnLst>
                                </p:cTn>
                              </p:par>
                              <p:par>
                                <p:cTn id="35" presetID="26" presetClass="emph" presetSubtype="0" fill="hold" nodeType="withEffect">
                                  <p:stCondLst>
                                    <p:cond delay="0"/>
                                  </p:stCondLst>
                                  <p:childTnLst>
                                    <p:animEffect transition="out" filter="fade">
                                      <p:cBhvr>
                                        <p:cTn id="36" dur="1000" tmFilter="0, 0; .2, .5; .8, .5; 1, 0"/>
                                        <p:tgtEl>
                                          <p:spTgt spid="86"/>
                                        </p:tgtEl>
                                      </p:cBhvr>
                                    </p:animEffect>
                                    <p:animScale>
                                      <p:cBhvr>
                                        <p:cTn id="37" dur="500" autoRev="1" fill="hold"/>
                                        <p:tgtEl>
                                          <p:spTgt spid="8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9"/>
                                        </p:tgtEl>
                                      </p:cBhvr>
                                    </p:animEffect>
                                    <p:set>
                                      <p:cBhvr>
                                        <p:cTn id="47" dur="1" fill="hold">
                                          <p:stCondLst>
                                            <p:cond delay="499"/>
                                          </p:stCondLst>
                                        </p:cTn>
                                        <p:tgtEl>
                                          <p:spTgt spid="89"/>
                                        </p:tgtEl>
                                        <p:attrNameLst>
                                          <p:attrName>style.visibility</p:attrName>
                                        </p:attrNameLst>
                                      </p:cBhvr>
                                      <p:to>
                                        <p:strVal val="hidden"/>
                                      </p:to>
                                    </p:set>
                                  </p:childTnLst>
                                </p:cTn>
                              </p:par>
                            </p:childTnLst>
                          </p:cTn>
                        </p:par>
                        <p:par>
                          <p:cTn id="48" fill="hold">
                            <p:stCondLst>
                              <p:cond delay="500"/>
                            </p:stCondLst>
                            <p:childTnLst>
                              <p:par>
                                <p:cTn id="49" presetID="26" presetClass="emph" presetSubtype="0" fill="hold" nodeType="afterEffect">
                                  <p:stCondLst>
                                    <p:cond delay="0"/>
                                  </p:stCondLst>
                                  <p:childTnLst>
                                    <p:animEffect transition="out" filter="fade">
                                      <p:cBhvr>
                                        <p:cTn id="50" dur="750" tmFilter="0, 0; .2, .5; .8, .5; 1, 0"/>
                                        <p:tgtEl>
                                          <p:spTgt spid="86"/>
                                        </p:tgtEl>
                                      </p:cBhvr>
                                    </p:animEffect>
                                    <p:animScale>
                                      <p:cBhvr>
                                        <p:cTn id="51" dur="375" autoRev="1" fill="hold"/>
                                        <p:tgtEl>
                                          <p:spTgt spid="86"/>
                                        </p:tgtEl>
                                      </p:cBhvr>
                                      <p:by x="105000" y="105000"/>
                                    </p:animScale>
                                  </p:childTnLst>
                                </p:cTn>
                              </p:par>
                            </p:childTnLst>
                          </p:cTn>
                        </p:par>
                        <p:par>
                          <p:cTn id="52" fill="hold">
                            <p:stCondLst>
                              <p:cond delay="1250"/>
                            </p:stCondLst>
                            <p:childTnLst>
                              <p:par>
                                <p:cTn id="53" presetID="26" presetClass="emph" presetSubtype="0" fill="hold" nodeType="afterEffect">
                                  <p:stCondLst>
                                    <p:cond delay="0"/>
                                  </p:stCondLst>
                                  <p:childTnLst>
                                    <p:animEffect transition="out" filter="fade">
                                      <p:cBhvr>
                                        <p:cTn id="54" dur="750" tmFilter="0, 0; .2, .5; .8, .5; 1, 0"/>
                                        <p:tgtEl>
                                          <p:spTgt spid="86"/>
                                        </p:tgtEl>
                                      </p:cBhvr>
                                    </p:animEffect>
                                    <p:animScale>
                                      <p:cBhvr>
                                        <p:cTn id="55" dur="375" autoRev="1" fill="hold"/>
                                        <p:tgtEl>
                                          <p:spTgt spid="86"/>
                                        </p:tgtEl>
                                      </p:cBhvr>
                                      <p:by x="105000" y="105000"/>
                                    </p:animScale>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102"/>
                                        </p:tgtEl>
                                        <p:attrNameLst>
                                          <p:attrName>style.visibility</p:attrName>
                                        </p:attrNameLst>
                                      </p:cBhvr>
                                      <p:to>
                                        <p:strVal val="visible"/>
                                      </p:to>
                                    </p:set>
                                    <p:animEffect transition="in" filter="fade">
                                      <p:cBhvr>
                                        <p:cTn id="5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idx="1"/>
              </p:nvPr>
            </p:nvSpPr>
            <p:spPr/>
            <p:txBody>
              <a:bodyPr/>
              <a:lstStyle/>
              <a:p>
                <a:r>
                  <a:rPr lang="en-US" sz="1800" dirty="0"/>
                  <a:t>Lag with standard double buffering:</a:t>
                </a:r>
              </a:p>
              <a:p>
                <a:pPr lvl="1"/>
                <a:r>
                  <a:rPr lang="en-US" sz="1400" dirty="0" smtClean="0"/>
                  <a:t>Original: </a:t>
                </a:r>
                <a:r>
                  <a:rPr lang="en-US" sz="1400" dirty="0">
                    <a:latin typeface="Cambria Math" pitchFamily="18" charset="0"/>
                    <a:ea typeface="Cambria Math" pitchFamily="18" charset="0"/>
                    <a:cs typeface="Times" pitchFamily="18" charset="0"/>
                  </a:rPr>
                  <a:t>1</a:t>
                </a:r>
                <a:r>
                  <a:rPr lang="en-US" sz="1400" i="1" dirty="0">
                    <a:latin typeface="Cambria Math" pitchFamily="18" charset="0"/>
                    <a:ea typeface="Cambria Math" pitchFamily="18" charset="0"/>
                    <a:cs typeface="Times" pitchFamily="18" charset="0"/>
                  </a:rPr>
                  <a:t> </a:t>
                </a:r>
                <a:r>
                  <a:rPr lang="en-US" sz="1400" i="1" dirty="0"/>
                  <a:t>time step (</a:t>
                </a:r>
                <a:r>
                  <a:rPr lang="en-US" sz="1400" i="1" dirty="0" err="1"/>
                  <a:t>ts</a:t>
                </a:r>
                <a:r>
                  <a:rPr lang="en-US" sz="1400" i="1" dirty="0"/>
                  <a:t>)</a:t>
                </a:r>
              </a:p>
              <a:p>
                <a:pPr lvl="1"/>
                <a:r>
                  <a:rPr lang="en-US" sz="1400" dirty="0" err="1" smtClean="0"/>
                  <a:t>Bireproj</a:t>
                </a:r>
                <a:r>
                  <a:rPr lang="en-US" sz="1400" dirty="0" smtClean="0"/>
                  <a:t>: </a:t>
                </a:r>
                <a:r>
                  <a:rPr lang="en-US" sz="1400" i="1" dirty="0" smtClean="0"/>
                  <a:t>position</a:t>
                </a:r>
                <a:r>
                  <a:rPr lang="en-US" altLang="zh-CN" sz="1400" i="1" dirty="0"/>
                  <a:t>:</a:t>
                </a:r>
                <a14:m>
                  <m:oMath xmlns:m="http://schemas.openxmlformats.org/officeDocument/2006/math">
                    <m:r>
                      <a:rPr lang="en-US" altLang="zh-CN" sz="1400" i="1">
                        <a:latin typeface="Cambria Math"/>
                      </a:rPr>
                      <m:t> 1+</m:t>
                    </m:r>
                    <m:f>
                      <m:fPr>
                        <m:ctrlPr>
                          <a:rPr lang="en-US" altLang="zh-CN" sz="1400" i="1">
                            <a:latin typeface="Cambria Math"/>
                          </a:rPr>
                        </m:ctrlPr>
                      </m:fPr>
                      <m:num>
                        <m:r>
                          <a:rPr lang="en-US" altLang="zh-CN" sz="1400" i="1">
                            <a:latin typeface="Cambria Math"/>
                          </a:rPr>
                          <m:t>𝑛</m:t>
                        </m:r>
                        <m:r>
                          <a:rPr lang="en-US" altLang="zh-CN" sz="1400" i="1">
                            <a:latin typeface="Cambria Math"/>
                          </a:rPr>
                          <m:t>−1</m:t>
                        </m:r>
                      </m:num>
                      <m:den>
                        <m:r>
                          <a:rPr lang="en-US" altLang="zh-CN" sz="1400" i="1">
                            <a:latin typeface="Cambria Math"/>
                          </a:rPr>
                          <m:t>𝑛</m:t>
                        </m:r>
                      </m:den>
                    </m:f>
                  </m:oMath>
                </a14:m>
                <a:r>
                  <a:rPr lang="en-US" altLang="zh-CN" sz="1400" i="1" dirty="0"/>
                  <a:t> </a:t>
                </a:r>
                <a:r>
                  <a:rPr lang="en-US" altLang="zh-CN" sz="1400" i="1" dirty="0" err="1"/>
                  <a:t>ts</a:t>
                </a:r>
                <a:r>
                  <a:rPr lang="en-US" altLang="zh-CN" sz="1400" dirty="0"/>
                  <a:t>, </a:t>
                </a:r>
                <a:r>
                  <a:rPr lang="en-US" altLang="zh-CN" sz="1400" i="1" dirty="0"/>
                  <a:t>r</a:t>
                </a:r>
                <a:r>
                  <a:rPr lang="en-US" altLang="zh-CN" sz="1400" i="1" dirty="0" smtClean="0"/>
                  <a:t>esponse</a:t>
                </a:r>
                <a:r>
                  <a:rPr lang="en-US" sz="1400" i="1" dirty="0"/>
                  <a:t>:</a:t>
                </a:r>
                <a14:m>
                  <m:oMath xmlns:m="http://schemas.openxmlformats.org/officeDocument/2006/math">
                    <m:r>
                      <a:rPr lang="en-US" sz="1400" i="1">
                        <a:latin typeface="Cambria Math"/>
                      </a:rPr>
                      <m:t> 1</m:t>
                    </m:r>
                  </m:oMath>
                </a14:m>
                <a:r>
                  <a:rPr lang="en-US" sz="1400" i="1" dirty="0"/>
                  <a:t> </a:t>
                </a:r>
                <a:r>
                  <a:rPr lang="en-US" altLang="zh-CN" sz="1400" i="1" dirty="0" err="1"/>
                  <a:t>ts</a:t>
                </a:r>
                <a:endParaRPr lang="en-US" altLang="zh-CN" sz="1400" i="1" dirty="0"/>
              </a:p>
              <a:p>
                <a:r>
                  <a:rPr lang="en-US" sz="1800" dirty="0"/>
                  <a:t>Lag with 1-frame render </a:t>
                </a:r>
                <a:r>
                  <a:rPr lang="en-US" sz="1800" dirty="0" smtClean="0"/>
                  <a:t>ahead queue:</a:t>
                </a:r>
                <a:endParaRPr lang="en-US" sz="1800" dirty="0"/>
              </a:p>
              <a:p>
                <a:pPr lvl="1"/>
                <a:r>
                  <a:rPr lang="en-US" altLang="zh-CN" sz="1400" dirty="0"/>
                  <a:t>Original: </a:t>
                </a:r>
                <a:r>
                  <a:rPr lang="en-US" altLang="zh-CN" sz="1400" dirty="0">
                    <a:latin typeface="Cambria Math" pitchFamily="18" charset="0"/>
                    <a:ea typeface="Cambria Math" pitchFamily="18" charset="0"/>
                    <a:cs typeface="Times" pitchFamily="18" charset="0"/>
                  </a:rPr>
                  <a:t>2</a:t>
                </a:r>
                <a:r>
                  <a:rPr lang="en-US" altLang="zh-CN" sz="1400" i="1" dirty="0">
                    <a:latin typeface="Cambria Math" pitchFamily="18" charset="0"/>
                    <a:ea typeface="Cambria Math" pitchFamily="18" charset="0"/>
                    <a:cs typeface="Times" pitchFamily="18" charset="0"/>
                  </a:rPr>
                  <a:t> </a:t>
                </a:r>
                <a:r>
                  <a:rPr lang="en-US" altLang="zh-CN" sz="1400" i="1" dirty="0" err="1"/>
                  <a:t>ts</a:t>
                </a:r>
                <a:endParaRPr lang="en-US" altLang="zh-CN" sz="1400" i="1" dirty="0"/>
              </a:p>
              <a:p>
                <a:pPr lvl="1"/>
                <a:r>
                  <a:rPr lang="en-US" altLang="zh-CN" sz="1400" dirty="0" err="1"/>
                  <a:t>Bireproj</a:t>
                </a:r>
                <a:r>
                  <a:rPr lang="en-US" altLang="zh-CN" sz="1400" dirty="0"/>
                  <a:t>: </a:t>
                </a:r>
                <a:r>
                  <a:rPr lang="en-US" altLang="zh-CN" sz="1400" dirty="0">
                    <a:latin typeface="Cambria Math" pitchFamily="18" charset="0"/>
                    <a:ea typeface="Cambria Math" pitchFamily="18" charset="0"/>
                    <a:cs typeface="Times" pitchFamily="18" charset="0"/>
                  </a:rPr>
                  <a:t>2</a:t>
                </a:r>
                <a:r>
                  <a:rPr lang="en-US" altLang="zh-CN" sz="1400" i="1" dirty="0">
                    <a:latin typeface="Cambria Math" pitchFamily="18" charset="0"/>
                    <a:ea typeface="Cambria Math" pitchFamily="18" charset="0"/>
                    <a:cs typeface="Times" pitchFamily="18" charset="0"/>
                  </a:rPr>
                  <a:t> </a:t>
                </a:r>
                <a:r>
                  <a:rPr lang="en-US" altLang="zh-CN" sz="1400" i="1" dirty="0" err="1"/>
                  <a:t>ts</a:t>
                </a:r>
                <a:r>
                  <a:rPr lang="en-US" altLang="zh-CN" sz="1400" i="1" dirty="0"/>
                  <a:t> </a:t>
                </a:r>
                <a:r>
                  <a:rPr lang="en-US" altLang="zh-CN" sz="1400" i="1" dirty="0" smtClean="0"/>
                  <a:t>(position)</a:t>
                </a:r>
              </a:p>
              <a:p>
                <a:r>
                  <a:rPr lang="en-US" altLang="zh-CN" sz="1800" dirty="0" smtClean="0"/>
                  <a:t>Theoretical / empirical analysis (Yang2011)</a:t>
                </a:r>
                <a:endParaRPr lang="en-US" dirty="0"/>
              </a:p>
            </p:txBody>
          </p:sp>
        </mc:Choice>
        <mc:Fallback>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1111" t="-1883"/>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36</a:t>
            </a:fld>
            <a:endParaRPr lang="en-US"/>
          </a:p>
        </p:txBody>
      </p:sp>
      <p:sp>
        <p:nvSpPr>
          <p:cNvPr id="5" name="Title 4"/>
          <p:cNvSpPr>
            <a:spLocks noGrp="1"/>
          </p:cNvSpPr>
          <p:nvPr>
            <p:ph type="title"/>
          </p:nvPr>
        </p:nvSpPr>
        <p:spPr/>
        <p:txBody>
          <a:bodyPr/>
          <a:lstStyle/>
          <a:p>
            <a:r>
              <a:rPr lang="en-US" dirty="0"/>
              <a:t>Lag</a:t>
            </a:r>
          </a:p>
        </p:txBody>
      </p:sp>
    </p:spTree>
    <p:extLst>
      <p:ext uri="{BB962C8B-B14F-4D97-AF65-F5344CB8AC3E}">
        <p14:creationId xmlns:p14="http://schemas.microsoft.com/office/powerpoint/2010/main" val="1694853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zh-CN" sz="1800" dirty="0" smtClean="0"/>
              <a:t>Example: three </a:t>
            </a:r>
            <a:r>
              <a:rPr lang="en-US" altLang="zh-CN" sz="1800" dirty="0"/>
              <a:t>B-frames per I-frame time step</a:t>
            </a:r>
          </a:p>
          <a:p>
            <a:r>
              <a:rPr lang="en-US" altLang="zh-CN" sz="1800" dirty="0" smtClean="0"/>
              <a:t>2-3ms </a:t>
            </a:r>
            <a:r>
              <a:rPr lang="en-US" altLang="zh-CN" sz="1800" dirty="0"/>
              <a:t>for a </a:t>
            </a:r>
            <a:r>
              <a:rPr lang="en-US" altLang="zh-CN" sz="1800" dirty="0" smtClean="0"/>
              <a:t>B-frame (1280x720)</a:t>
            </a:r>
            <a:endParaRPr lang="en-US" altLang="zh-CN" sz="1800" dirty="0"/>
          </a:p>
          <a:p>
            <a:r>
              <a:rPr lang="en-US" altLang="zh-CN" sz="1800" dirty="0" smtClean="0"/>
              <a:t>Suitable </a:t>
            </a:r>
            <a:r>
              <a:rPr lang="en-US" altLang="zh-CN" sz="1800" dirty="0"/>
              <a:t>scenarios:</a:t>
            </a:r>
          </a:p>
          <a:p>
            <a:pPr lvl="1"/>
            <a:r>
              <a:rPr lang="en-US" altLang="zh-CN" sz="1400" dirty="0"/>
              <a:t>Vertex-bound </a:t>
            </a:r>
            <a:r>
              <a:rPr lang="en-US" altLang="zh-CN" sz="1400" dirty="0" smtClean="0"/>
              <a:t>scenes</a:t>
            </a:r>
            <a:endParaRPr lang="en-US" altLang="zh-CN" sz="1400" dirty="0"/>
          </a:p>
          <a:p>
            <a:pPr lvl="1"/>
            <a:r>
              <a:rPr lang="en-US" altLang="zh-CN" sz="1400" dirty="0"/>
              <a:t>Fill-bound scenes</a:t>
            </a:r>
          </a:p>
          <a:p>
            <a:pPr lvl="1"/>
            <a:r>
              <a:rPr lang="en-US" altLang="zh-CN" sz="1400" dirty="0" smtClean="0"/>
              <a:t>Multi-pass / deferred rendering</a:t>
            </a:r>
            <a:endParaRPr lang="en-US" altLang="zh-CN" sz="1400" dirty="0"/>
          </a:p>
          <a:p>
            <a:endParaRPr lang="en-US" sz="1800"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37</a:t>
            </a:fld>
            <a:endParaRPr lang="en-US"/>
          </a:p>
        </p:txBody>
      </p:sp>
      <p:sp>
        <p:nvSpPr>
          <p:cNvPr id="5" name="Title 4"/>
          <p:cNvSpPr>
            <a:spLocks noGrp="1"/>
          </p:cNvSpPr>
          <p:nvPr>
            <p:ph type="title"/>
          </p:nvPr>
        </p:nvSpPr>
        <p:spPr/>
        <p:txBody>
          <a:bodyPr/>
          <a:lstStyle/>
          <a:p>
            <a:r>
              <a:rPr lang="en-US" dirty="0" err="1" smtClean="0"/>
              <a:t>Bireproj</a:t>
            </a:r>
            <a:r>
              <a:rPr lang="en-US" dirty="0" smtClean="0"/>
              <a:t> results</a:t>
            </a:r>
            <a:endParaRPr lang="en-US" dirty="0"/>
          </a:p>
        </p:txBody>
      </p:sp>
    </p:spTree>
    <p:extLst>
      <p:ext uri="{BB962C8B-B14F-4D97-AF65-F5344CB8AC3E}">
        <p14:creationId xmlns:p14="http://schemas.microsoft.com/office/powerpoint/2010/main" val="353448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sz="1600" dirty="0" smtClean="0"/>
              <a:t>Fill-bound scene with </a:t>
            </a:r>
            <a:r>
              <a:rPr lang="en-US" altLang="zh-CN" sz="1600" dirty="0"/>
              <a:t>an expensive </a:t>
            </a:r>
            <a:r>
              <a:rPr lang="en-US" altLang="zh-CN" sz="1600" dirty="0" smtClean="0"/>
              <a:t>pixel </a:t>
            </a:r>
            <a:r>
              <a:rPr lang="en-US" altLang="zh-CN" sz="1600" dirty="0" err="1" smtClean="0"/>
              <a:t>shader</a:t>
            </a:r>
            <a:r>
              <a:rPr lang="en-US" altLang="zh-CN" sz="1600" dirty="0" smtClean="0"/>
              <a:t> (2.6x speed-up)</a:t>
            </a:r>
            <a:endParaRPr lang="en-US" altLang="zh-CN" sz="1600" dirty="0"/>
          </a:p>
          <a:p>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38</a:t>
            </a:fld>
            <a:endParaRPr lang="en-US"/>
          </a:p>
        </p:txBody>
      </p:sp>
      <p:sp>
        <p:nvSpPr>
          <p:cNvPr id="5" name="Title 4"/>
          <p:cNvSpPr>
            <a:spLocks noGrp="1"/>
          </p:cNvSpPr>
          <p:nvPr>
            <p:ph type="title"/>
          </p:nvPr>
        </p:nvSpPr>
        <p:spPr/>
        <p:txBody>
          <a:bodyPr/>
          <a:lstStyle/>
          <a:p>
            <a:r>
              <a:rPr lang="en-US" dirty="0" err="1" smtClean="0"/>
              <a:t>Bireproj</a:t>
            </a:r>
            <a:r>
              <a:rPr lang="en-US" dirty="0" smtClean="0"/>
              <a:t> results – the </a:t>
            </a:r>
            <a:r>
              <a:rPr lang="en-US" i="1" dirty="0" smtClean="0"/>
              <a:t>walking</a:t>
            </a:r>
            <a:r>
              <a:rPr lang="en-US" dirty="0" smtClean="0"/>
              <a:t> scene</a:t>
            </a:r>
            <a:endParaRPr lang="en-US" dirty="0"/>
          </a:p>
        </p:txBody>
      </p:sp>
      <p:pic>
        <p:nvPicPr>
          <p:cNvPr id="6" name="talk_walking_noblending.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524001" y="1143000"/>
            <a:ext cx="4038600" cy="2692399"/>
          </a:xfrm>
          <a:prstGeom prst="rect">
            <a:avLst/>
          </a:prstGeom>
        </p:spPr>
      </p:pic>
    </p:spTree>
    <p:extLst>
      <p:ext uri="{BB962C8B-B14F-4D97-AF65-F5344CB8AC3E}">
        <p14:creationId xmlns:p14="http://schemas.microsoft.com/office/powerpoint/2010/main" val="233259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sz="1600" dirty="0"/>
              <a:t>Geometry </a:t>
            </a:r>
            <a:r>
              <a:rPr lang="en-US" altLang="zh-CN" sz="1600" dirty="0" smtClean="0"/>
              <a:t>bound scene </a:t>
            </a:r>
            <a:r>
              <a:rPr lang="en-US" altLang="zh-CN" sz="1600" dirty="0"/>
              <a:t>(1M triangles</a:t>
            </a:r>
            <a:r>
              <a:rPr lang="en-US" altLang="zh-CN" sz="1600" dirty="0" smtClean="0"/>
              <a:t>) (2.8x </a:t>
            </a:r>
            <a:r>
              <a:rPr lang="en-US" altLang="zh-CN" sz="1600" dirty="0"/>
              <a:t>speed-up)</a:t>
            </a:r>
          </a:p>
          <a:p>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39</a:t>
            </a:fld>
            <a:endParaRPr lang="en-US"/>
          </a:p>
        </p:txBody>
      </p:sp>
      <p:sp>
        <p:nvSpPr>
          <p:cNvPr id="5" name="Title 4"/>
          <p:cNvSpPr>
            <a:spLocks noGrp="1"/>
          </p:cNvSpPr>
          <p:nvPr>
            <p:ph type="title"/>
          </p:nvPr>
        </p:nvSpPr>
        <p:spPr/>
        <p:txBody>
          <a:bodyPr/>
          <a:lstStyle/>
          <a:p>
            <a:r>
              <a:rPr lang="en-US" dirty="0" err="1"/>
              <a:t>Bireproj</a:t>
            </a:r>
            <a:r>
              <a:rPr lang="en-US" dirty="0"/>
              <a:t> results – the </a:t>
            </a:r>
            <a:r>
              <a:rPr lang="en-US" i="1" dirty="0" smtClean="0"/>
              <a:t>terrain</a:t>
            </a:r>
            <a:r>
              <a:rPr lang="en-US" dirty="0" smtClean="0"/>
              <a:t> scene</a:t>
            </a:r>
            <a:endParaRPr lang="en-US" dirty="0"/>
          </a:p>
        </p:txBody>
      </p:sp>
      <p:pic>
        <p:nvPicPr>
          <p:cNvPr id="6" name="talk_head_noblending.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524000" y="1143000"/>
            <a:ext cx="4038600" cy="2692400"/>
          </a:xfrm>
          <a:prstGeom prst="rect">
            <a:avLst/>
          </a:prstGeom>
        </p:spPr>
      </p:pic>
    </p:spTree>
    <p:extLst>
      <p:ext uri="{BB962C8B-B14F-4D97-AF65-F5344CB8AC3E}">
        <p14:creationId xmlns:p14="http://schemas.microsoft.com/office/powerpoint/2010/main" val="179962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762000"/>
            <a:ext cx="6629400" cy="2913699"/>
          </a:xfrm>
        </p:spPr>
        <p:txBody>
          <a:bodyPr>
            <a:normAutofit/>
          </a:bodyPr>
          <a:lstStyle/>
          <a:p>
            <a:pPr>
              <a:spcBef>
                <a:spcPts val="2400"/>
              </a:spcBef>
            </a:pPr>
            <a:r>
              <a:rPr lang="en-US" sz="1600" dirty="0" smtClean="0"/>
              <a:t>Two </a:t>
            </a:r>
            <a:r>
              <a:rPr lang="en-US" sz="1600" dirty="0"/>
              <a:t>papers (</a:t>
            </a:r>
            <a:r>
              <a:rPr lang="en-US" sz="1600" dirty="0" smtClean="0"/>
              <a:t>concurrent work) on iterative </a:t>
            </a:r>
            <a:r>
              <a:rPr lang="en-US" sz="1600" dirty="0" err="1" smtClean="0"/>
              <a:t>reprojection</a:t>
            </a:r>
            <a:r>
              <a:rPr lang="en-US" sz="1600" dirty="0" smtClean="0"/>
              <a:t>:</a:t>
            </a:r>
            <a:br>
              <a:rPr lang="en-US" sz="1600" dirty="0" smtClean="0"/>
            </a:br>
            <a:endParaRPr lang="en-US" sz="1600" dirty="0" smtClean="0"/>
          </a:p>
          <a:p>
            <a:pPr>
              <a:spcBef>
                <a:spcPts val="0"/>
              </a:spcBef>
            </a:pPr>
            <a:r>
              <a:rPr lang="en-US" sz="1400" b="1" dirty="0" smtClean="0"/>
              <a:t>Iterative Image Warping</a:t>
            </a:r>
            <a:r>
              <a:rPr lang="en-US" sz="1200" dirty="0" smtClean="0"/>
              <a:t/>
            </a:r>
            <a:br>
              <a:rPr lang="en-US" sz="1200" dirty="0" smtClean="0"/>
            </a:br>
            <a:r>
              <a:rPr lang="en-US" sz="1200" i="1" dirty="0" smtClean="0"/>
              <a:t>H. Bowles, K. Mitchell, B. Sumner, J. Moore, M. Gross</a:t>
            </a:r>
            <a:br>
              <a:rPr lang="en-US" sz="1200" i="1" dirty="0" smtClean="0"/>
            </a:br>
            <a:r>
              <a:rPr lang="en-US" sz="1200" i="1" dirty="0" smtClean="0"/>
              <a:t>Computer Graphics Forum 31(2) (Proc. </a:t>
            </a:r>
            <a:r>
              <a:rPr lang="en-US" sz="1200" i="1" dirty="0" err="1" smtClean="0"/>
              <a:t>Eurographics</a:t>
            </a:r>
            <a:r>
              <a:rPr lang="en-US" sz="1200" i="1" dirty="0" smtClean="0"/>
              <a:t> 2012)</a:t>
            </a:r>
          </a:p>
          <a:p>
            <a:pPr>
              <a:spcBef>
                <a:spcPts val="0"/>
              </a:spcBef>
            </a:pPr>
            <a:endParaRPr lang="en-US" sz="1200" i="1" dirty="0" smtClean="0"/>
          </a:p>
          <a:p>
            <a:pPr>
              <a:spcBef>
                <a:spcPts val="0"/>
              </a:spcBef>
            </a:pPr>
            <a:r>
              <a:rPr lang="en-US" sz="1400" b="1" dirty="0" smtClean="0"/>
              <a:t>Image-space bidirectional scene </a:t>
            </a:r>
            <a:r>
              <a:rPr lang="en-US" sz="1400" b="1" dirty="0" err="1" smtClean="0"/>
              <a:t>reprojection</a:t>
            </a:r>
            <a:r>
              <a:rPr lang="en-US" sz="1400" b="1" dirty="0" smtClean="0"/>
              <a:t/>
            </a:r>
            <a:br>
              <a:rPr lang="en-US" sz="1400" b="1" dirty="0" smtClean="0"/>
            </a:br>
            <a:r>
              <a:rPr lang="en-US" sz="1200" i="1" dirty="0" smtClean="0"/>
              <a:t>L. Yang, Y.-C. </a:t>
            </a:r>
            <a:r>
              <a:rPr lang="en-US" sz="1200" i="1" dirty="0" err="1" smtClean="0"/>
              <a:t>Tse</a:t>
            </a:r>
            <a:r>
              <a:rPr lang="en-US" sz="1200" i="1" dirty="0" smtClean="0"/>
              <a:t>, P. Sander, J. Lawrence, D. </a:t>
            </a:r>
            <a:r>
              <a:rPr lang="en-US" sz="1200" i="1" dirty="0" err="1" smtClean="0"/>
              <a:t>Nehab</a:t>
            </a:r>
            <a:r>
              <a:rPr lang="en-US" sz="1200" i="1" dirty="0" smtClean="0"/>
              <a:t>, H. Hoppe, C. Wilkins.</a:t>
            </a:r>
            <a:br>
              <a:rPr lang="en-US" sz="1200" i="1" dirty="0" smtClean="0"/>
            </a:br>
            <a:r>
              <a:rPr lang="en-US" sz="1200" i="1" dirty="0" smtClean="0"/>
              <a:t>ACM Transactions on Graphics, 30(6) (Proc. SIGGRAPH Asia 2011)</a:t>
            </a:r>
            <a:endParaRPr lang="en-US" sz="1200" i="1"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a:t>
            </a:fld>
            <a:endParaRPr lang="en-US"/>
          </a:p>
        </p:txBody>
      </p:sp>
      <p:sp>
        <p:nvSpPr>
          <p:cNvPr id="5" name="Title 4"/>
          <p:cNvSpPr>
            <a:spLocks noGrp="1"/>
          </p:cNvSpPr>
          <p:nvPr>
            <p:ph type="title"/>
          </p:nvPr>
        </p:nvSpPr>
        <p:spPr/>
        <p:txBody>
          <a:bodyPr/>
          <a:lstStyle/>
          <a:p>
            <a:r>
              <a:rPr lang="en-US" dirty="0" smtClean="0"/>
              <a:t>The papers</a:t>
            </a:r>
            <a:endParaRPr lang="en-US" dirty="0"/>
          </a:p>
        </p:txBody>
      </p:sp>
      <p:pic>
        <p:nvPicPr>
          <p:cNvPr id="2050" name="Picture 2" descr="http://www.huwbowles.com/bowlesh_homepage/iiw/ss3d.png"/>
          <p:cNvPicPr>
            <a:picLocks noChangeAspect="1" noChangeArrowheads="1"/>
          </p:cNvPicPr>
          <p:nvPr/>
        </p:nvPicPr>
        <p:blipFill>
          <a:blip r:embed="rId3" cstate="print"/>
          <a:srcRect/>
          <a:stretch>
            <a:fillRect/>
          </a:stretch>
        </p:blipFill>
        <p:spPr bwMode="auto">
          <a:xfrm>
            <a:off x="5410200" y="1219200"/>
            <a:ext cx="1371600" cy="777174"/>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667000"/>
            <a:ext cx="1371600" cy="785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sz="1600" dirty="0"/>
              <a:t>Multi-pass skin rendering </a:t>
            </a:r>
            <a:r>
              <a:rPr lang="en-US" altLang="zh-CN" sz="1600" baseline="30000" dirty="0"/>
              <a:t>[</a:t>
            </a:r>
            <a:r>
              <a:rPr lang="en-US" altLang="zh-CN" sz="1600" baseline="30000" dirty="0" err="1"/>
              <a:t>d’Eon</a:t>
            </a:r>
            <a:r>
              <a:rPr lang="en-US" altLang="zh-CN" sz="1600" baseline="30000" dirty="0"/>
              <a:t> and </a:t>
            </a:r>
            <a:r>
              <a:rPr lang="en-US" altLang="zh-CN" sz="1600" baseline="30000" dirty="0" err="1"/>
              <a:t>Luebke</a:t>
            </a:r>
            <a:r>
              <a:rPr lang="en-US" altLang="zh-CN" sz="1600" baseline="30000" dirty="0"/>
              <a:t> 2007</a:t>
            </a:r>
            <a:r>
              <a:rPr lang="en-US" altLang="zh-CN" sz="1600" baseline="30000" dirty="0" smtClean="0"/>
              <a:t>] </a:t>
            </a:r>
            <a:r>
              <a:rPr lang="en-US" altLang="zh-CN" sz="1600" dirty="0" smtClean="0"/>
              <a:t>(</a:t>
            </a:r>
            <a:r>
              <a:rPr lang="en-US" altLang="zh-CN" sz="1600" dirty="0"/>
              <a:t>2.6x speed-up)</a:t>
            </a:r>
          </a:p>
          <a:p>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40</a:t>
            </a:fld>
            <a:endParaRPr lang="en-US"/>
          </a:p>
        </p:txBody>
      </p:sp>
      <p:sp>
        <p:nvSpPr>
          <p:cNvPr id="5" name="Title 4"/>
          <p:cNvSpPr>
            <a:spLocks noGrp="1"/>
          </p:cNvSpPr>
          <p:nvPr>
            <p:ph type="title"/>
          </p:nvPr>
        </p:nvSpPr>
        <p:spPr/>
        <p:txBody>
          <a:bodyPr/>
          <a:lstStyle/>
          <a:p>
            <a:r>
              <a:rPr lang="en-US" dirty="0" err="1"/>
              <a:t>Bireproj</a:t>
            </a:r>
            <a:r>
              <a:rPr lang="en-US" dirty="0"/>
              <a:t> results – the </a:t>
            </a:r>
            <a:r>
              <a:rPr lang="en-US" i="1" dirty="0" smtClean="0"/>
              <a:t>head</a:t>
            </a:r>
            <a:r>
              <a:rPr lang="en-US" dirty="0" smtClean="0"/>
              <a:t> scene</a:t>
            </a:r>
            <a:endParaRPr lang="en-US" dirty="0"/>
          </a:p>
        </p:txBody>
      </p:sp>
      <p:pic>
        <p:nvPicPr>
          <p:cNvPr id="6" name="talk_head_noblending.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524000" y="1143000"/>
            <a:ext cx="4038600" cy="2692400"/>
          </a:xfrm>
          <a:prstGeom prst="rect">
            <a:avLst/>
          </a:prstGeom>
        </p:spPr>
      </p:pic>
    </p:spTree>
    <p:extLst>
      <p:ext uri="{BB962C8B-B14F-4D97-AF65-F5344CB8AC3E}">
        <p14:creationId xmlns:p14="http://schemas.microsoft.com/office/powerpoint/2010/main" val="353490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sz="1600" dirty="0" smtClean="0"/>
              <a:t>Reduce </a:t>
            </a:r>
            <a:r>
              <a:rPr lang="en-US" altLang="zh-CN" sz="1600" dirty="0"/>
              <a:t>popping artifacts with dynamic lighting and shadows</a:t>
            </a:r>
            <a:endParaRPr lang="zh-CN" altLang="en-US" sz="1600" dirty="0"/>
          </a:p>
          <a:p>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41</a:t>
            </a:fld>
            <a:endParaRPr lang="en-US"/>
          </a:p>
        </p:txBody>
      </p:sp>
      <p:sp>
        <p:nvSpPr>
          <p:cNvPr id="5" name="Title 4"/>
          <p:cNvSpPr>
            <a:spLocks noGrp="1"/>
          </p:cNvSpPr>
          <p:nvPr>
            <p:ph type="title"/>
          </p:nvPr>
        </p:nvSpPr>
        <p:spPr/>
        <p:txBody>
          <a:bodyPr/>
          <a:lstStyle/>
          <a:p>
            <a:r>
              <a:rPr lang="en-US" dirty="0" err="1"/>
              <a:t>Bireproj</a:t>
            </a:r>
            <a:r>
              <a:rPr lang="en-US" dirty="0"/>
              <a:t> results – </a:t>
            </a:r>
            <a:r>
              <a:rPr lang="en-US" altLang="zh-CN" dirty="0"/>
              <a:t>shading interpolation</a:t>
            </a:r>
            <a:endParaRPr lang="en-US" dirty="0"/>
          </a:p>
        </p:txBody>
      </p:sp>
      <p:pic>
        <p:nvPicPr>
          <p:cNvPr id="6" name="talk_blend_comp.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524000" y="1143000"/>
            <a:ext cx="4038600" cy="2692400"/>
          </a:xfrm>
          <a:prstGeom prst="rect">
            <a:avLst/>
          </a:prstGeom>
        </p:spPr>
      </p:pic>
    </p:spTree>
    <p:extLst>
      <p:ext uri="{BB962C8B-B14F-4D97-AF65-F5344CB8AC3E}">
        <p14:creationId xmlns:p14="http://schemas.microsoft.com/office/powerpoint/2010/main" val="429305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dirty="0" smtClean="0"/>
              <a:t>Results from </a:t>
            </a:r>
            <a:r>
              <a:rPr lang="en-US" altLang="zh-CN" b="1" i="1" dirty="0" smtClean="0"/>
              <a:t>Split/Second</a:t>
            </a:r>
            <a:r>
              <a:rPr lang="en-US" altLang="zh-CN" dirty="0" smtClean="0"/>
              <a:t> by Black Rock Studio</a:t>
            </a:r>
          </a:p>
          <a:p>
            <a:pPr lvl="1"/>
            <a:r>
              <a:rPr lang="en-US" altLang="zh-CN" dirty="0" smtClean="0"/>
              <a:t>Input: an image set with corresponding depth and backward motion vector fields</a:t>
            </a:r>
          </a:p>
          <a:p>
            <a:pPr lvl="1"/>
            <a:r>
              <a:rPr lang="en-US" altLang="zh-CN" dirty="0" smtClean="0"/>
              <a:t>Some of the edge artifacts are caused by imprecise depth</a:t>
            </a:r>
          </a:p>
          <a:p>
            <a:pPr lvl="1"/>
            <a:r>
              <a:rPr lang="en-US" altLang="zh-CN" dirty="0" smtClean="0"/>
              <a:t>A stress test for </a:t>
            </a:r>
            <a:r>
              <a:rPr lang="en-US" altLang="zh-CN" dirty="0" err="1" smtClean="0"/>
              <a:t>Bireproj</a:t>
            </a:r>
            <a:endParaRPr lang="en-US" altLang="zh-CN" dirty="0" smtClean="0"/>
          </a:p>
          <a:p>
            <a:pPr lvl="1"/>
            <a:endParaRPr lang="zh-CN" altLang="en-US" sz="1400" dirty="0"/>
          </a:p>
          <a:p>
            <a:endParaRPr lang="en-US"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42</a:t>
            </a:fld>
            <a:endParaRPr lang="en-US"/>
          </a:p>
        </p:txBody>
      </p:sp>
      <p:sp>
        <p:nvSpPr>
          <p:cNvPr id="5" name="Title 4"/>
          <p:cNvSpPr>
            <a:spLocks noGrp="1"/>
          </p:cNvSpPr>
          <p:nvPr>
            <p:ph type="title"/>
          </p:nvPr>
        </p:nvSpPr>
        <p:spPr/>
        <p:txBody>
          <a:bodyPr/>
          <a:lstStyle/>
          <a:p>
            <a:r>
              <a:rPr lang="en-US" dirty="0" err="1"/>
              <a:t>Bireproj</a:t>
            </a:r>
            <a:r>
              <a:rPr lang="en-US" dirty="0"/>
              <a:t> results – Split/Second</a:t>
            </a:r>
          </a:p>
        </p:txBody>
      </p:sp>
    </p:spTree>
    <p:extLst>
      <p:ext uri="{BB962C8B-B14F-4D97-AF65-F5344CB8AC3E}">
        <p14:creationId xmlns:p14="http://schemas.microsoft.com/office/powerpoint/2010/main" val="398507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43</a:t>
            </a:fld>
            <a:endParaRPr lang="en-US"/>
          </a:p>
        </p:txBody>
      </p:sp>
      <p:sp>
        <p:nvSpPr>
          <p:cNvPr id="5" name="Title 4"/>
          <p:cNvSpPr>
            <a:spLocks noGrp="1"/>
          </p:cNvSpPr>
          <p:nvPr>
            <p:ph type="title"/>
          </p:nvPr>
        </p:nvSpPr>
        <p:spPr/>
        <p:txBody>
          <a:bodyPr/>
          <a:lstStyle/>
          <a:p>
            <a:r>
              <a:rPr lang="en-US" dirty="0" err="1" smtClean="0"/>
              <a:t>Bireproj</a:t>
            </a:r>
            <a:r>
              <a:rPr lang="en-US" dirty="0" smtClean="0"/>
              <a:t> results – Split/Second</a:t>
            </a:r>
            <a:endParaRPr lang="en-US" dirty="0"/>
          </a:p>
        </p:txBody>
      </p:sp>
      <p:pic>
        <p:nvPicPr>
          <p:cNvPr id="7" name="SS_Bireproj_1.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0" y="0"/>
            <a:ext cx="7315200" cy="4115081"/>
          </a:xfrm>
        </p:spPr>
      </p:pic>
    </p:spTree>
    <p:extLst>
      <p:ext uri="{BB962C8B-B14F-4D97-AF65-F5344CB8AC3E}">
        <p14:creationId xmlns:p14="http://schemas.microsoft.com/office/powerpoint/2010/main" val="4228584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44</a:t>
            </a:fld>
            <a:endParaRPr lang="en-US"/>
          </a:p>
        </p:txBody>
      </p:sp>
      <p:sp>
        <p:nvSpPr>
          <p:cNvPr id="5" name="Title 4"/>
          <p:cNvSpPr>
            <a:spLocks noGrp="1"/>
          </p:cNvSpPr>
          <p:nvPr>
            <p:ph type="title"/>
          </p:nvPr>
        </p:nvSpPr>
        <p:spPr/>
        <p:txBody>
          <a:bodyPr/>
          <a:lstStyle/>
          <a:p>
            <a:endParaRPr lang="en-US"/>
          </a:p>
        </p:txBody>
      </p:sp>
      <p:pic>
        <p:nvPicPr>
          <p:cNvPr id="8" name="SS_Bireproj_2.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0" y="0"/>
            <a:ext cx="7315200" cy="4115081"/>
          </a:xfrm>
        </p:spPr>
      </p:pic>
    </p:spTree>
    <p:extLst>
      <p:ext uri="{BB962C8B-B14F-4D97-AF65-F5344CB8AC3E}">
        <p14:creationId xmlns:p14="http://schemas.microsoft.com/office/powerpoint/2010/main" val="2078441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smtClean="0"/>
              <a:t>Dynamic shading interpolation </a:t>
            </a:r>
          </a:p>
          <a:p>
            <a:pPr lvl="1">
              <a:buFont typeface="Wingdings" pitchFamily="2" charset="2"/>
              <a:buChar char=""/>
            </a:pPr>
            <a:r>
              <a:rPr lang="en-US" sz="1600" dirty="0" smtClean="0"/>
              <a:t>Does not work when visible in </a:t>
            </a:r>
            <a:r>
              <a:rPr lang="en-US" sz="1600" dirty="0"/>
              <a:t>only </a:t>
            </a:r>
            <a:r>
              <a:rPr lang="en-US" sz="1600" dirty="0" smtClean="0"/>
              <a:t>one source</a:t>
            </a:r>
          </a:p>
          <a:p>
            <a:pPr lvl="1">
              <a:buFont typeface="Wingdings" pitchFamily="2" charset="2"/>
              <a:buChar char="ü"/>
            </a:pPr>
            <a:r>
              <a:rPr lang="en-US" sz="1600" dirty="0" smtClean="0"/>
              <a:t>Separate and render the problematic components per B-frame</a:t>
            </a:r>
          </a:p>
          <a:p>
            <a:r>
              <a:rPr lang="en-US" sz="1800" dirty="0" smtClean="0"/>
              <a:t>Fast moving thin object visibility</a:t>
            </a:r>
          </a:p>
          <a:p>
            <a:pPr lvl="1">
              <a:buFont typeface="Wingdings" pitchFamily="2" charset="2"/>
              <a:buChar char="L"/>
            </a:pPr>
            <a:r>
              <a:rPr lang="en-US" sz="1600" dirty="0" smtClean="0"/>
              <a:t> </a:t>
            </a:r>
            <a:r>
              <a:rPr lang="en-US" sz="1600" dirty="0" err="1" smtClean="0"/>
              <a:t>Reprojection</a:t>
            </a:r>
            <a:r>
              <a:rPr lang="en-US" sz="1600" dirty="0" smtClean="0"/>
              <a:t> may be improperly initialized</a:t>
            </a:r>
          </a:p>
          <a:p>
            <a:pPr lvl="1">
              <a:buFont typeface="Wingdings" pitchFamily="2" charset="2"/>
              <a:buChar char="ü"/>
            </a:pPr>
            <a:r>
              <a:rPr lang="en-US" sz="1600" dirty="0"/>
              <a:t> </a:t>
            </a:r>
            <a:r>
              <a:rPr lang="en-US" sz="1600" dirty="0" smtClean="0"/>
              <a:t>Use robust initialization (with DX 10+ level hardware)</a:t>
            </a:r>
          </a:p>
          <a:p>
            <a:r>
              <a:rPr lang="en-US" sz="1800" dirty="0" err="1" smtClean="0"/>
              <a:t>Bireproj</a:t>
            </a:r>
            <a:r>
              <a:rPr lang="en-US" sz="1800" dirty="0" smtClean="0"/>
              <a:t> introduces a small lag</a:t>
            </a:r>
          </a:p>
          <a:p>
            <a:pPr lvl="1">
              <a:buFont typeface="Wingdings" pitchFamily="2" charset="2"/>
              <a:buChar char="L"/>
            </a:pPr>
            <a:r>
              <a:rPr lang="en-US" sz="1600" dirty="0" smtClean="0"/>
              <a:t> Less than one (I-frame) </a:t>
            </a:r>
            <a:r>
              <a:rPr lang="en-US" sz="1600" dirty="0" err="1" smtClean="0"/>
              <a:t>timestep</a:t>
            </a:r>
            <a:r>
              <a:rPr lang="en-US" sz="1600" dirty="0" smtClean="0"/>
              <a:t> of positional delay</a:t>
            </a:r>
            <a:endParaRPr lang="en-US" sz="1600" dirty="0"/>
          </a:p>
          <a:p>
            <a:pPr lvl="1">
              <a:buFont typeface="Wingdings" pitchFamily="2" charset="2"/>
              <a:buChar char="ü"/>
            </a:pPr>
            <a:r>
              <a:rPr lang="en-US" sz="1600" dirty="0"/>
              <a:t> </a:t>
            </a:r>
            <a:r>
              <a:rPr lang="en-US" sz="1600" dirty="0" smtClean="0"/>
              <a:t>Response delay is minimum (</a:t>
            </a:r>
            <a:r>
              <a:rPr lang="en-US" sz="1600" dirty="0" smtClean="0">
                <a:sym typeface="Symbol"/>
              </a:rPr>
              <a:t></a:t>
            </a:r>
            <a:r>
              <a:rPr lang="en-US" sz="1600" dirty="0" smtClean="0"/>
              <a:t>0)</a:t>
            </a:r>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45</a:t>
            </a:fld>
            <a:endParaRPr lang="en-US"/>
          </a:p>
        </p:txBody>
      </p:sp>
      <p:sp>
        <p:nvSpPr>
          <p:cNvPr id="5" name="Title 4"/>
          <p:cNvSpPr>
            <a:spLocks noGrp="1"/>
          </p:cNvSpPr>
          <p:nvPr>
            <p:ph type="title"/>
          </p:nvPr>
        </p:nvSpPr>
        <p:spPr/>
        <p:txBody>
          <a:bodyPr/>
          <a:lstStyle/>
          <a:p>
            <a:r>
              <a:rPr lang="en-US" dirty="0" smtClean="0"/>
              <a:t>Limitations</a:t>
            </a:r>
            <a:endParaRPr lang="en-US" dirty="0"/>
          </a:p>
        </p:txBody>
      </p:sp>
    </p:spTree>
    <p:extLst>
      <p:ext uri="{BB962C8B-B14F-4D97-AF65-F5344CB8AC3E}">
        <p14:creationId xmlns:p14="http://schemas.microsoft.com/office/powerpoint/2010/main" val="118898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Reuse shading results to reduce redundant computation</a:t>
            </a:r>
          </a:p>
          <a:p>
            <a:r>
              <a:rPr lang="en-US" sz="1800" dirty="0" smtClean="0"/>
              <a:t>Image-based iterative </a:t>
            </a:r>
            <a:r>
              <a:rPr lang="en-US" sz="1800" dirty="0" err="1" smtClean="0"/>
              <a:t>reprojection</a:t>
            </a:r>
            <a:endParaRPr lang="en-US" sz="1800" dirty="0" smtClean="0"/>
          </a:p>
          <a:p>
            <a:pPr lvl="1"/>
            <a:r>
              <a:rPr lang="en-US" sz="1600" dirty="0" smtClean="0"/>
              <a:t>Purely image-based (no need to traverse the scene)</a:t>
            </a:r>
          </a:p>
          <a:p>
            <a:pPr lvl="1"/>
            <a:r>
              <a:rPr lang="en-US" sz="1600" dirty="0" smtClean="0"/>
              <a:t>Fast – 0.85 </a:t>
            </a:r>
            <a:r>
              <a:rPr lang="en-US" sz="1600" dirty="0" err="1" smtClean="0"/>
              <a:t>ms</a:t>
            </a:r>
            <a:r>
              <a:rPr lang="en-US" sz="1600" dirty="0" smtClean="0"/>
              <a:t> on PS3 (1280x720)</a:t>
            </a:r>
          </a:p>
          <a:p>
            <a:pPr lvl="1"/>
            <a:r>
              <a:rPr lang="en-US" sz="1600" dirty="0" smtClean="0"/>
              <a:t>Very accurate </a:t>
            </a:r>
            <a:r>
              <a:rPr lang="en-US" sz="1600" dirty="0" err="1" smtClean="0"/>
              <a:t>reprojection</a:t>
            </a:r>
            <a:r>
              <a:rPr lang="en-US" sz="1600" dirty="0" smtClean="0"/>
              <a:t> when given proper initialization</a:t>
            </a:r>
          </a:p>
          <a:p>
            <a:r>
              <a:rPr lang="en-US" sz="1800" dirty="0" smtClean="0"/>
              <a:t>Bidirectional </a:t>
            </a:r>
            <a:r>
              <a:rPr lang="en-US" sz="1800" dirty="0" err="1" smtClean="0"/>
              <a:t>reprojection</a:t>
            </a:r>
            <a:r>
              <a:rPr lang="en-US" sz="1800" dirty="0" smtClean="0"/>
              <a:t> </a:t>
            </a:r>
          </a:p>
          <a:p>
            <a:pPr lvl="1"/>
            <a:r>
              <a:rPr lang="en-US" sz="1600" dirty="0" smtClean="0"/>
              <a:t>Almost eliminates </a:t>
            </a:r>
            <a:r>
              <a:rPr lang="en-US" sz="1600" dirty="0" err="1" smtClean="0"/>
              <a:t>disocclusion</a:t>
            </a:r>
            <a:r>
              <a:rPr lang="en-US" sz="1600" dirty="0" smtClean="0"/>
              <a:t> artifacts</a:t>
            </a:r>
          </a:p>
          <a:p>
            <a:pPr lvl="1"/>
            <a:r>
              <a:rPr lang="en-US" sz="1600" dirty="0" smtClean="0"/>
              <a:t>Boosts </a:t>
            </a:r>
            <a:r>
              <a:rPr lang="en-US" sz="1600" dirty="0" err="1" smtClean="0"/>
              <a:t>framerate</a:t>
            </a:r>
            <a:r>
              <a:rPr lang="en-US" sz="1600" dirty="0" smtClean="0"/>
              <a:t> by almost </a:t>
            </a:r>
            <a:r>
              <a:rPr lang="en-US" sz="1600" i="1" dirty="0" smtClean="0"/>
              <a:t>n</a:t>
            </a:r>
            <a:r>
              <a:rPr lang="en-US" sz="1600" dirty="0" smtClean="0"/>
              <a:t> (# of interpolated frames) times</a:t>
            </a:r>
          </a:p>
          <a:p>
            <a:pPr lvl="1">
              <a:lnSpc>
                <a:spcPct val="120000"/>
              </a:lnSpc>
            </a:pPr>
            <a:r>
              <a:rPr lang="en-US" altLang="zh-CN" sz="1600" dirty="0" smtClean="0"/>
              <a:t>Interpolates dynamic </a:t>
            </a:r>
            <a:r>
              <a:rPr lang="en-US" altLang="zh-CN" sz="1600" dirty="0"/>
              <a:t>shading </a:t>
            </a:r>
            <a:r>
              <a:rPr lang="en-US" altLang="zh-CN" sz="1600" dirty="0" smtClean="0"/>
              <a:t>changes</a:t>
            </a:r>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46</a:t>
            </a:fld>
            <a:endParaRPr lang="en-US"/>
          </a:p>
        </p:txBody>
      </p:sp>
      <p:sp>
        <p:nvSpPr>
          <p:cNvPr id="5" name="Title 4"/>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817866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de-CH" sz="1800" dirty="0" smtClean="0"/>
              <a:t>Refer to </a:t>
            </a:r>
            <a:r>
              <a:rPr lang="de-CH" sz="1800" dirty="0" smtClean="0"/>
              <a:t>[Bowles </a:t>
            </a:r>
            <a:r>
              <a:rPr lang="de-CH" sz="1800" dirty="0" smtClean="0"/>
              <a:t>et al </a:t>
            </a:r>
            <a:r>
              <a:rPr lang="de-CH" sz="1800" dirty="0" smtClean="0"/>
              <a:t>2012] </a:t>
            </a:r>
            <a:r>
              <a:rPr lang="de-CH" sz="1800" dirty="0" smtClean="0"/>
              <a:t>for:</a:t>
            </a:r>
          </a:p>
          <a:p>
            <a:pPr lvl="1"/>
            <a:r>
              <a:rPr lang="de-CH" sz="1600" dirty="0" smtClean="0"/>
              <a:t>Application to general image warps, inc. spatial rerpojections and non-linear temporal reprojection</a:t>
            </a:r>
          </a:p>
          <a:p>
            <a:pPr lvl="1"/>
            <a:r>
              <a:rPr lang="de-CH" sz="1600" dirty="0" smtClean="0"/>
              <a:t>Analysis </a:t>
            </a:r>
            <a:r>
              <a:rPr lang="de-CH" sz="1600" dirty="0"/>
              <a:t>of convergence properties of FPI</a:t>
            </a:r>
          </a:p>
          <a:p>
            <a:pPr lvl="1"/>
            <a:r>
              <a:rPr lang="de-CH" sz="1600" dirty="0" smtClean="0"/>
              <a:t>Robust initialization algorithm</a:t>
            </a:r>
          </a:p>
          <a:p>
            <a:r>
              <a:rPr lang="de-CH" sz="1800" dirty="0" smtClean="0"/>
              <a:t>Refer to [Yang et al 2011] for:</a:t>
            </a:r>
          </a:p>
          <a:p>
            <a:pPr lvl="1"/>
            <a:r>
              <a:rPr lang="de-CH" sz="1600" dirty="0" smtClean="0"/>
              <a:t>Bireproj using traditional reverse reprojection</a:t>
            </a:r>
          </a:p>
          <a:p>
            <a:pPr lvl="1"/>
            <a:r>
              <a:rPr lang="de-CH" sz="1600" dirty="0" smtClean="0"/>
              <a:t>Hybrid geometry/image-based reprojection</a:t>
            </a:r>
          </a:p>
          <a:p>
            <a:pPr lvl="1"/>
            <a:r>
              <a:rPr lang="de-CH" sz="1600" dirty="0"/>
              <a:t>T</a:t>
            </a:r>
            <a:r>
              <a:rPr lang="de-CH" sz="1600" dirty="0" smtClean="0"/>
              <a:t>heoretical &amp; empirical lag analysis</a:t>
            </a:r>
          </a:p>
          <a:p>
            <a:pPr lvl="1"/>
            <a:endParaRPr lang="en-AU"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47</a:t>
            </a:fld>
            <a:endParaRPr lang="en-US"/>
          </a:p>
        </p:txBody>
      </p:sp>
      <p:sp>
        <p:nvSpPr>
          <p:cNvPr id="5" name="Title 4"/>
          <p:cNvSpPr>
            <a:spLocks noGrp="1"/>
          </p:cNvSpPr>
          <p:nvPr>
            <p:ph type="title"/>
          </p:nvPr>
        </p:nvSpPr>
        <p:spPr/>
        <p:txBody>
          <a:bodyPr/>
          <a:lstStyle/>
          <a:p>
            <a:r>
              <a:rPr lang="de-CH" dirty="0" smtClean="0"/>
              <a:t>Further </a:t>
            </a:r>
            <a:r>
              <a:rPr lang="de-CH" dirty="0" smtClean="0"/>
              <a:t>details</a:t>
            </a:r>
            <a:endParaRPr lang="en-AU" dirty="0"/>
          </a:p>
        </p:txBody>
      </p:sp>
    </p:spTree>
    <p:extLst>
      <p:ext uri="{BB962C8B-B14F-4D97-AF65-F5344CB8AC3E}">
        <p14:creationId xmlns:p14="http://schemas.microsoft.com/office/powerpoint/2010/main" val="197442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Thank you!</a:t>
            </a:r>
            <a:endParaRPr lang="en-US" dirty="0">
              <a:effectLst>
                <a:outerShdw blurRad="50800" dist="38100" dir="2700000" algn="tl" rotWithShape="0">
                  <a:prstClr val="black">
                    <a:alpha val="40000"/>
                  </a:prstClr>
                </a:outerShdw>
              </a:effectLst>
            </a:endParaRPr>
          </a:p>
        </p:txBody>
      </p:sp>
      <p:sp>
        <p:nvSpPr>
          <p:cNvPr id="7" name="Content Placeholder 1"/>
          <p:cNvSpPr txBox="1">
            <a:spLocks/>
          </p:cNvSpPr>
          <p:nvPr/>
        </p:nvSpPr>
        <p:spPr>
          <a:xfrm>
            <a:off x="365760" y="1219200"/>
            <a:ext cx="6583680" cy="2456499"/>
          </a:xfrm>
          <a:prstGeom prst="rect">
            <a:avLst/>
          </a:prstGeom>
        </p:spPr>
        <p:txBody>
          <a:bodyPr/>
          <a:lstStyle>
            <a:lvl1pPr marL="274320" indent="-274320" algn="l" defTabSz="73152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4360" indent="-228600" algn="l" defTabSz="73152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914400" indent="-182880" algn="l" defTabSz="731520"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dirty="0" smtClean="0">
                <a:solidFill>
                  <a:schemeClr val="tx1">
                    <a:lumMod val="65000"/>
                    <a:lumOff val="35000"/>
                  </a:schemeClr>
                </a:solidFill>
                <a:effectLst>
                  <a:outerShdw blurRad="38100" dist="25400" dir="2700000" algn="tl" rotWithShape="0">
                    <a:prstClr val="black">
                      <a:alpha val="27000"/>
                    </a:prstClr>
                  </a:outerShdw>
                </a:effectLst>
              </a:rPr>
              <a:t>Acknowledgements</a:t>
            </a:r>
          </a:p>
          <a:p>
            <a:pPr lvl="1"/>
            <a:r>
              <a:rPr lang="en-US" sz="1600" dirty="0" smtClean="0">
                <a:solidFill>
                  <a:schemeClr val="tx1">
                    <a:lumMod val="65000"/>
                    <a:lumOff val="35000"/>
                  </a:schemeClr>
                </a:solidFill>
                <a:effectLst>
                  <a:outerShdw blurRad="38100" dist="25400" dir="2700000" algn="tl" rotWithShape="0">
                    <a:prstClr val="black">
                      <a:alpha val="27000"/>
                    </a:prstClr>
                  </a:outerShdw>
                </a:effectLst>
              </a:rPr>
              <a:t>Paper authors group 1 (IIW): </a:t>
            </a:r>
            <a:r>
              <a:rPr lang="en-US" sz="1600" i="1" dirty="0" smtClean="0">
                <a:solidFill>
                  <a:schemeClr val="tx1">
                    <a:lumMod val="65000"/>
                    <a:lumOff val="35000"/>
                  </a:schemeClr>
                </a:solidFill>
                <a:effectLst>
                  <a:outerShdw blurRad="38100" dist="25400" dir="2700000" algn="tl" rotWithShape="0">
                    <a:prstClr val="black">
                      <a:alpha val="27000"/>
                    </a:prstClr>
                  </a:outerShdw>
                </a:effectLst>
              </a:rPr>
              <a:t>K. Mitchell, B. Sumner, J. Moore, M. Gross</a:t>
            </a:r>
          </a:p>
          <a:p>
            <a:pPr lvl="1"/>
            <a:r>
              <a:rPr lang="en-US" sz="1600" dirty="0">
                <a:solidFill>
                  <a:schemeClr val="tx1">
                    <a:lumMod val="65000"/>
                    <a:lumOff val="35000"/>
                  </a:schemeClr>
                </a:solidFill>
                <a:effectLst>
                  <a:outerShdw blurRad="38100" dist="25400" dir="2700000" algn="tl" rotWithShape="0">
                    <a:prstClr val="black">
                      <a:alpha val="27000"/>
                    </a:prstClr>
                  </a:outerShdw>
                </a:effectLst>
              </a:rPr>
              <a:t>Paper authors group </a:t>
            </a:r>
            <a:r>
              <a:rPr lang="en-US" sz="1600" dirty="0" smtClean="0">
                <a:solidFill>
                  <a:schemeClr val="tx1">
                    <a:lumMod val="65000"/>
                    <a:lumOff val="35000"/>
                  </a:schemeClr>
                </a:solidFill>
                <a:effectLst>
                  <a:outerShdw blurRad="38100" dist="25400" dir="2700000" algn="tl" rotWithShape="0">
                    <a:prstClr val="black">
                      <a:alpha val="27000"/>
                    </a:prstClr>
                  </a:outerShdw>
                </a:effectLst>
              </a:rPr>
              <a:t>2 (</a:t>
            </a:r>
            <a:r>
              <a:rPr lang="en-US" sz="1600" dirty="0" err="1" smtClean="0">
                <a:solidFill>
                  <a:schemeClr val="tx1">
                    <a:lumMod val="65000"/>
                    <a:lumOff val="35000"/>
                  </a:schemeClr>
                </a:solidFill>
                <a:effectLst>
                  <a:outerShdw blurRad="38100" dist="25400" dir="2700000" algn="tl" rotWithShape="0">
                    <a:prstClr val="black">
                      <a:alpha val="27000"/>
                    </a:prstClr>
                  </a:outerShdw>
                </a:effectLst>
              </a:rPr>
              <a:t>Bireproj</a:t>
            </a:r>
            <a:r>
              <a:rPr lang="en-US" sz="1600" dirty="0">
                <a:solidFill>
                  <a:schemeClr val="tx1">
                    <a:lumMod val="65000"/>
                    <a:lumOff val="35000"/>
                  </a:schemeClr>
                </a:solidFill>
                <a:effectLst>
                  <a:outerShdw blurRad="38100" dist="25400" dir="2700000" algn="tl" rotWithShape="0">
                    <a:prstClr val="black">
                      <a:alpha val="27000"/>
                    </a:prstClr>
                  </a:outerShdw>
                </a:effectLst>
              </a:rPr>
              <a:t>):</a:t>
            </a:r>
            <a:r>
              <a:rPr lang="en-US" sz="1600" i="1" dirty="0">
                <a:solidFill>
                  <a:schemeClr val="tx1">
                    <a:lumMod val="65000"/>
                    <a:lumOff val="35000"/>
                  </a:schemeClr>
                </a:solidFill>
                <a:effectLst>
                  <a:outerShdw blurRad="38100" dist="25400" dir="2700000" algn="tl" rotWithShape="0">
                    <a:prstClr val="black">
                      <a:alpha val="27000"/>
                    </a:prstClr>
                  </a:outerShdw>
                </a:effectLst>
              </a:rPr>
              <a:t>Y.-C. </a:t>
            </a:r>
            <a:r>
              <a:rPr lang="en-US" sz="1600" i="1" dirty="0" err="1">
                <a:solidFill>
                  <a:schemeClr val="tx1">
                    <a:lumMod val="65000"/>
                    <a:lumOff val="35000"/>
                  </a:schemeClr>
                </a:solidFill>
                <a:effectLst>
                  <a:outerShdw blurRad="38100" dist="25400" dir="2700000" algn="tl" rotWithShape="0">
                    <a:prstClr val="black">
                      <a:alpha val="27000"/>
                    </a:prstClr>
                  </a:outerShdw>
                </a:effectLst>
              </a:rPr>
              <a:t>Tse</a:t>
            </a:r>
            <a:r>
              <a:rPr lang="en-US" sz="1600" i="1" dirty="0">
                <a:solidFill>
                  <a:schemeClr val="tx1">
                    <a:lumMod val="65000"/>
                    <a:lumOff val="35000"/>
                  </a:schemeClr>
                </a:solidFill>
                <a:effectLst>
                  <a:outerShdw blurRad="38100" dist="25400" dir="2700000" algn="tl" rotWithShape="0">
                    <a:prstClr val="black">
                      <a:alpha val="27000"/>
                    </a:prstClr>
                  </a:outerShdw>
                </a:effectLst>
              </a:rPr>
              <a:t>, P. Sander, J. Lawrence, D. </a:t>
            </a:r>
            <a:r>
              <a:rPr lang="en-US" sz="1600" i="1" dirty="0" err="1">
                <a:solidFill>
                  <a:schemeClr val="tx1">
                    <a:lumMod val="65000"/>
                    <a:lumOff val="35000"/>
                  </a:schemeClr>
                </a:solidFill>
                <a:effectLst>
                  <a:outerShdw blurRad="38100" dist="25400" dir="2700000" algn="tl" rotWithShape="0">
                    <a:prstClr val="black">
                      <a:alpha val="27000"/>
                    </a:prstClr>
                  </a:outerShdw>
                </a:effectLst>
              </a:rPr>
              <a:t>Nehab</a:t>
            </a:r>
            <a:r>
              <a:rPr lang="en-US" sz="1600" i="1" dirty="0">
                <a:solidFill>
                  <a:schemeClr val="tx1">
                    <a:lumMod val="65000"/>
                    <a:lumOff val="35000"/>
                  </a:schemeClr>
                </a:solidFill>
                <a:effectLst>
                  <a:outerShdw blurRad="38100" dist="25400" dir="2700000" algn="tl" rotWithShape="0">
                    <a:prstClr val="black">
                      <a:alpha val="27000"/>
                    </a:prstClr>
                  </a:outerShdw>
                </a:effectLst>
              </a:rPr>
              <a:t>, H. Hoppe, C. Wilkins</a:t>
            </a:r>
            <a:r>
              <a:rPr lang="en-US" sz="1600" i="1" dirty="0" smtClean="0">
                <a:solidFill>
                  <a:schemeClr val="tx1">
                    <a:lumMod val="65000"/>
                    <a:lumOff val="35000"/>
                  </a:schemeClr>
                </a:solidFill>
                <a:effectLst>
                  <a:outerShdw blurRad="38100" dist="25400" dir="2700000" algn="tl" rotWithShape="0">
                    <a:prstClr val="black">
                      <a:alpha val="27000"/>
                    </a:prstClr>
                  </a:outerShdw>
                </a:effectLst>
              </a:rPr>
              <a:t>.</a:t>
            </a:r>
          </a:p>
          <a:p>
            <a:pPr lvl="1"/>
            <a:r>
              <a:rPr lang="en-US" sz="1600" dirty="0" smtClean="0">
                <a:solidFill>
                  <a:schemeClr val="tx1">
                    <a:lumMod val="65000"/>
                    <a:lumOff val="35000"/>
                  </a:schemeClr>
                </a:solidFill>
                <a:effectLst>
                  <a:outerShdw blurRad="38100" dist="25400" dir="2700000" algn="tl" rotWithShape="0">
                    <a:prstClr val="black">
                      <a:alpha val="27000"/>
                    </a:prstClr>
                  </a:outerShdw>
                </a:effectLst>
              </a:rPr>
              <a:t>Disney Interactive Studios (for the Split/Second assets)</a:t>
            </a:r>
          </a:p>
          <a:p>
            <a:pPr lvl="1"/>
            <a:r>
              <a:rPr lang="en-US" sz="1600" dirty="0" smtClean="0">
                <a:solidFill>
                  <a:schemeClr val="tx1">
                    <a:lumMod val="65000"/>
                    <a:lumOff val="35000"/>
                  </a:schemeClr>
                </a:solidFill>
                <a:effectLst>
                  <a:outerShdw blurRad="38100" dist="25400" dir="2700000" algn="tl" rotWithShape="0">
                    <a:prstClr val="black">
                      <a:alpha val="27000"/>
                    </a:prstClr>
                  </a:outerShdw>
                </a:effectLst>
              </a:rPr>
              <a:t>NVIDIA </a:t>
            </a:r>
            <a:r>
              <a:rPr lang="en-US" sz="1600" dirty="0">
                <a:solidFill>
                  <a:schemeClr val="tx1">
                    <a:lumMod val="65000"/>
                    <a:lumOff val="35000"/>
                  </a:schemeClr>
                </a:solidFill>
                <a:effectLst>
                  <a:outerShdw blurRad="38100" dist="25400" dir="2700000" algn="tl" rotWithShape="0">
                    <a:prstClr val="black">
                      <a:alpha val="27000"/>
                    </a:prstClr>
                  </a:outerShdw>
                </a:effectLst>
              </a:rPr>
              <a:t>and XYZRGB (for the human head assets)</a:t>
            </a:r>
          </a:p>
          <a:p>
            <a:pPr lvl="1"/>
            <a:endParaRPr lang="en-US" sz="1600" i="1" dirty="0">
              <a:solidFill>
                <a:schemeClr val="tx1">
                  <a:lumMod val="65000"/>
                  <a:lumOff val="35000"/>
                </a:schemeClr>
              </a:solidFill>
            </a:endParaRPr>
          </a:p>
        </p:txBody>
      </p:sp>
    </p:spTree>
    <p:extLst>
      <p:ext uri="{BB962C8B-B14F-4D97-AF65-F5344CB8AC3E}">
        <p14:creationId xmlns:p14="http://schemas.microsoft.com/office/powerpoint/2010/main" val="203275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62500" lnSpcReduction="20000"/>
          </a:bodyPr>
          <a:lstStyle/>
          <a:p>
            <a:pPr>
              <a:lnSpc>
                <a:spcPct val="120000"/>
              </a:lnSpc>
              <a:spcBef>
                <a:spcPts val="600"/>
              </a:spcBef>
            </a:pPr>
            <a:r>
              <a:rPr lang="en-US" dirty="0" smtClean="0">
                <a:solidFill>
                  <a:schemeClr val="tx1">
                    <a:lumMod val="65000"/>
                    <a:lumOff val="35000"/>
                  </a:schemeClr>
                </a:solidFill>
              </a:rPr>
              <a:t>Mark </a:t>
            </a:r>
            <a:r>
              <a:rPr lang="en-US" dirty="0">
                <a:solidFill>
                  <a:schemeClr val="tx1">
                    <a:lumMod val="65000"/>
                    <a:lumOff val="35000"/>
                  </a:schemeClr>
                </a:solidFill>
              </a:rPr>
              <a:t>W. R., McMillan L., Bishop G. “</a:t>
            </a:r>
            <a:r>
              <a:rPr lang="en-US" i="1" dirty="0">
                <a:solidFill>
                  <a:schemeClr val="tx1">
                    <a:lumMod val="65000"/>
                    <a:lumOff val="35000"/>
                  </a:schemeClr>
                </a:solidFill>
              </a:rPr>
              <a:t>Post-rendering 3D Warping</a:t>
            </a:r>
            <a:r>
              <a:rPr lang="en-US" dirty="0">
                <a:solidFill>
                  <a:schemeClr val="tx1">
                    <a:lumMod val="65000"/>
                    <a:lumOff val="35000"/>
                  </a:schemeClr>
                </a:solidFill>
              </a:rPr>
              <a:t>”, </a:t>
            </a:r>
            <a:r>
              <a:rPr lang="en-US" dirty="0" smtClean="0">
                <a:solidFill>
                  <a:schemeClr val="tx1">
                    <a:lumMod val="65000"/>
                    <a:lumOff val="35000"/>
                  </a:schemeClr>
                </a:solidFill>
              </a:rPr>
              <a:t>I3D 1997</a:t>
            </a:r>
            <a:endParaRPr lang="en-US" dirty="0">
              <a:solidFill>
                <a:schemeClr val="tx1">
                  <a:lumMod val="65000"/>
                  <a:lumOff val="35000"/>
                </a:schemeClr>
              </a:solidFill>
            </a:endParaRPr>
          </a:p>
          <a:p>
            <a:pPr>
              <a:lnSpc>
                <a:spcPct val="120000"/>
              </a:lnSpc>
              <a:spcBef>
                <a:spcPts val="600"/>
              </a:spcBef>
            </a:pPr>
            <a:r>
              <a:rPr lang="en-US" dirty="0" err="1">
                <a:solidFill>
                  <a:schemeClr val="tx1">
                    <a:lumMod val="65000"/>
                    <a:lumOff val="35000"/>
                  </a:schemeClr>
                </a:solidFill>
              </a:rPr>
              <a:t>Nehab</a:t>
            </a:r>
            <a:r>
              <a:rPr lang="en-US" dirty="0">
                <a:solidFill>
                  <a:schemeClr val="tx1">
                    <a:lumMod val="65000"/>
                    <a:lumOff val="35000"/>
                  </a:schemeClr>
                </a:solidFill>
              </a:rPr>
              <a:t> D., Sander P., Lawrence J., </a:t>
            </a:r>
            <a:r>
              <a:rPr lang="en-US" dirty="0" err="1">
                <a:solidFill>
                  <a:schemeClr val="tx1">
                    <a:lumMod val="65000"/>
                    <a:lumOff val="35000"/>
                  </a:schemeClr>
                </a:solidFill>
              </a:rPr>
              <a:t>Tatarchuk</a:t>
            </a:r>
            <a:r>
              <a:rPr lang="en-US" dirty="0">
                <a:solidFill>
                  <a:schemeClr val="tx1">
                    <a:lumMod val="65000"/>
                    <a:lumOff val="35000"/>
                  </a:schemeClr>
                </a:solidFill>
              </a:rPr>
              <a:t> N., </a:t>
            </a:r>
            <a:r>
              <a:rPr lang="en-US" dirty="0" err="1">
                <a:solidFill>
                  <a:schemeClr val="tx1">
                    <a:lumMod val="65000"/>
                    <a:lumOff val="35000"/>
                  </a:schemeClr>
                </a:solidFill>
              </a:rPr>
              <a:t>Isidoro</a:t>
            </a:r>
            <a:r>
              <a:rPr lang="en-US" dirty="0">
                <a:solidFill>
                  <a:schemeClr val="tx1">
                    <a:lumMod val="65000"/>
                    <a:lumOff val="35000"/>
                  </a:schemeClr>
                </a:solidFill>
              </a:rPr>
              <a:t> J. “</a:t>
            </a:r>
            <a:r>
              <a:rPr lang="en-US" i="1" dirty="0">
                <a:solidFill>
                  <a:schemeClr val="tx1">
                    <a:lumMod val="65000"/>
                    <a:lumOff val="35000"/>
                  </a:schemeClr>
                </a:solidFill>
              </a:rPr>
              <a:t>Accelerating real-time shading with reverse </a:t>
            </a:r>
            <a:r>
              <a:rPr lang="en-US" i="1" dirty="0" err="1">
                <a:solidFill>
                  <a:schemeClr val="tx1">
                    <a:lumMod val="65000"/>
                    <a:lumOff val="35000"/>
                  </a:schemeClr>
                </a:solidFill>
              </a:rPr>
              <a:t>reprojection</a:t>
            </a:r>
            <a:r>
              <a:rPr lang="en-US" i="1" dirty="0">
                <a:solidFill>
                  <a:schemeClr val="tx1">
                    <a:lumMod val="65000"/>
                    <a:lumOff val="35000"/>
                  </a:schemeClr>
                </a:solidFill>
              </a:rPr>
              <a:t> caching</a:t>
            </a:r>
            <a:r>
              <a:rPr lang="en-US" dirty="0">
                <a:solidFill>
                  <a:schemeClr val="tx1">
                    <a:lumMod val="65000"/>
                    <a:lumOff val="35000"/>
                  </a:schemeClr>
                </a:solidFill>
              </a:rPr>
              <a:t>”, </a:t>
            </a:r>
            <a:r>
              <a:rPr lang="en-US" dirty="0" smtClean="0">
                <a:solidFill>
                  <a:schemeClr val="tx1">
                    <a:lumMod val="65000"/>
                    <a:lumOff val="35000"/>
                  </a:schemeClr>
                </a:solidFill>
              </a:rPr>
              <a:t>Graphics Hardware 2007</a:t>
            </a:r>
            <a:endParaRPr lang="en-US" dirty="0">
              <a:solidFill>
                <a:schemeClr val="tx1">
                  <a:lumMod val="65000"/>
                  <a:lumOff val="35000"/>
                </a:schemeClr>
              </a:solidFill>
            </a:endParaRPr>
          </a:p>
          <a:p>
            <a:pPr>
              <a:lnSpc>
                <a:spcPct val="120000"/>
              </a:lnSpc>
              <a:spcBef>
                <a:spcPts val="600"/>
              </a:spcBef>
            </a:pPr>
            <a:r>
              <a:rPr lang="en-US" dirty="0">
                <a:solidFill>
                  <a:schemeClr val="tx1">
                    <a:lumMod val="65000"/>
                    <a:lumOff val="35000"/>
                  </a:schemeClr>
                </a:solidFill>
              </a:rPr>
              <a:t>Andreev D., “</a:t>
            </a:r>
            <a:r>
              <a:rPr lang="en-US" i="1" dirty="0">
                <a:solidFill>
                  <a:schemeClr val="tx1">
                    <a:lumMod val="65000"/>
                    <a:lumOff val="35000"/>
                  </a:schemeClr>
                </a:solidFill>
              </a:rPr>
              <a:t>Real-time frame rate up-conversion for video games</a:t>
            </a:r>
            <a:r>
              <a:rPr lang="en-US" dirty="0">
                <a:solidFill>
                  <a:schemeClr val="tx1">
                    <a:lumMod val="65000"/>
                    <a:lumOff val="35000"/>
                  </a:schemeClr>
                </a:solidFill>
              </a:rPr>
              <a:t>”, </a:t>
            </a:r>
            <a:r>
              <a:rPr lang="en-US" dirty="0" smtClean="0">
                <a:solidFill>
                  <a:schemeClr val="tx1">
                    <a:lumMod val="65000"/>
                    <a:lumOff val="35000"/>
                  </a:schemeClr>
                </a:solidFill>
              </a:rPr>
              <a:t>SIGGRAPH Talk 2010</a:t>
            </a:r>
            <a:endParaRPr lang="en-US" dirty="0">
              <a:solidFill>
                <a:schemeClr val="tx1">
                  <a:lumMod val="65000"/>
                  <a:lumOff val="35000"/>
                </a:schemeClr>
              </a:solidFill>
            </a:endParaRPr>
          </a:p>
          <a:p>
            <a:pPr>
              <a:lnSpc>
                <a:spcPct val="120000"/>
              </a:lnSpc>
              <a:spcBef>
                <a:spcPts val="600"/>
              </a:spcBef>
            </a:pPr>
            <a:r>
              <a:rPr lang="en-US" dirty="0">
                <a:solidFill>
                  <a:schemeClr val="tx1">
                    <a:lumMod val="65000"/>
                    <a:lumOff val="35000"/>
                  </a:schemeClr>
                </a:solidFill>
              </a:rPr>
              <a:t>Bowles H., Mitchell K., Sumner R. W., Moore J., Gross M., “</a:t>
            </a:r>
            <a:r>
              <a:rPr lang="en-US" i="1" dirty="0">
                <a:solidFill>
                  <a:schemeClr val="tx1">
                    <a:lumMod val="65000"/>
                    <a:lumOff val="35000"/>
                  </a:schemeClr>
                </a:solidFill>
              </a:rPr>
              <a:t>Iterative Image Warping</a:t>
            </a:r>
            <a:r>
              <a:rPr lang="en-US" dirty="0">
                <a:solidFill>
                  <a:schemeClr val="tx1">
                    <a:lumMod val="65000"/>
                    <a:lumOff val="35000"/>
                  </a:schemeClr>
                </a:solidFill>
              </a:rPr>
              <a:t>”, </a:t>
            </a:r>
            <a:r>
              <a:rPr lang="en-US" dirty="0" err="1" smtClean="0">
                <a:solidFill>
                  <a:schemeClr val="tx1">
                    <a:lumMod val="65000"/>
                    <a:lumOff val="35000"/>
                  </a:schemeClr>
                </a:solidFill>
              </a:rPr>
              <a:t>Eurographics</a:t>
            </a:r>
            <a:r>
              <a:rPr lang="en-US" dirty="0" smtClean="0">
                <a:solidFill>
                  <a:schemeClr val="tx1">
                    <a:lumMod val="65000"/>
                    <a:lumOff val="35000"/>
                  </a:schemeClr>
                </a:solidFill>
              </a:rPr>
              <a:t> 2012</a:t>
            </a:r>
            <a:endParaRPr lang="en-US" dirty="0">
              <a:solidFill>
                <a:schemeClr val="tx1">
                  <a:lumMod val="65000"/>
                  <a:lumOff val="35000"/>
                </a:schemeClr>
              </a:solidFill>
            </a:endParaRPr>
          </a:p>
          <a:p>
            <a:pPr>
              <a:lnSpc>
                <a:spcPct val="120000"/>
              </a:lnSpc>
              <a:spcBef>
                <a:spcPts val="600"/>
              </a:spcBef>
            </a:pPr>
            <a:r>
              <a:rPr lang="en-US" dirty="0">
                <a:solidFill>
                  <a:schemeClr val="tx1">
                    <a:lumMod val="65000"/>
                    <a:lumOff val="35000"/>
                  </a:schemeClr>
                </a:solidFill>
              </a:rPr>
              <a:t>Yang L., </a:t>
            </a:r>
            <a:r>
              <a:rPr lang="en-US" dirty="0" err="1">
                <a:solidFill>
                  <a:schemeClr val="tx1">
                    <a:lumMod val="65000"/>
                    <a:lumOff val="35000"/>
                  </a:schemeClr>
                </a:solidFill>
              </a:rPr>
              <a:t>Tse</a:t>
            </a:r>
            <a:r>
              <a:rPr lang="en-US" dirty="0">
                <a:solidFill>
                  <a:schemeClr val="tx1">
                    <a:lumMod val="65000"/>
                    <a:lumOff val="35000"/>
                  </a:schemeClr>
                </a:solidFill>
              </a:rPr>
              <a:t> Y.-C., Sander P. V., Lawrence J., </a:t>
            </a:r>
            <a:r>
              <a:rPr lang="en-US" dirty="0" err="1">
                <a:solidFill>
                  <a:schemeClr val="tx1">
                    <a:lumMod val="65000"/>
                    <a:lumOff val="35000"/>
                  </a:schemeClr>
                </a:solidFill>
              </a:rPr>
              <a:t>Nehab</a:t>
            </a:r>
            <a:r>
              <a:rPr lang="en-US" dirty="0">
                <a:solidFill>
                  <a:schemeClr val="tx1">
                    <a:lumMod val="65000"/>
                    <a:lumOff val="35000"/>
                  </a:schemeClr>
                </a:solidFill>
              </a:rPr>
              <a:t> D., Hoppe H., Wilkins C. L. “Image-based bidirectional scene </a:t>
            </a:r>
            <a:r>
              <a:rPr lang="en-US" dirty="0" err="1">
                <a:solidFill>
                  <a:schemeClr val="tx1">
                    <a:lumMod val="65000"/>
                    <a:lumOff val="35000"/>
                  </a:schemeClr>
                </a:solidFill>
              </a:rPr>
              <a:t>reprojection</a:t>
            </a:r>
            <a:r>
              <a:rPr lang="en-US" dirty="0">
                <a:solidFill>
                  <a:schemeClr val="tx1">
                    <a:lumMod val="65000"/>
                    <a:lumOff val="35000"/>
                  </a:schemeClr>
                </a:solidFill>
              </a:rPr>
              <a:t>”, </a:t>
            </a:r>
            <a:r>
              <a:rPr lang="en-US" dirty="0" smtClean="0">
                <a:solidFill>
                  <a:schemeClr val="tx1">
                    <a:lumMod val="65000"/>
                    <a:lumOff val="35000"/>
                  </a:schemeClr>
                </a:solidFill>
              </a:rPr>
              <a:t>SIGGRAPH Asia 2011</a:t>
            </a:r>
            <a:endParaRPr lang="en-US" dirty="0">
              <a:solidFill>
                <a:schemeClr val="tx1">
                  <a:lumMod val="65000"/>
                  <a:lumOff val="35000"/>
                </a:schemeClr>
              </a:solidFill>
            </a:endParaRPr>
          </a:p>
          <a:p>
            <a:pPr>
              <a:lnSpc>
                <a:spcPct val="120000"/>
              </a:lnSpc>
              <a:spcBef>
                <a:spcPts val="600"/>
              </a:spcBef>
            </a:pPr>
            <a:r>
              <a:rPr lang="en-US" dirty="0" err="1">
                <a:solidFill>
                  <a:schemeClr val="tx1">
                    <a:lumMod val="65000"/>
                    <a:lumOff val="35000"/>
                  </a:schemeClr>
                </a:solidFill>
              </a:rPr>
              <a:t>Didyk</a:t>
            </a:r>
            <a:r>
              <a:rPr lang="en-US" dirty="0">
                <a:solidFill>
                  <a:schemeClr val="tx1">
                    <a:lumMod val="65000"/>
                    <a:lumOff val="35000"/>
                  </a:schemeClr>
                </a:solidFill>
              </a:rPr>
              <a:t> P., </a:t>
            </a:r>
            <a:r>
              <a:rPr lang="en-US" dirty="0" err="1">
                <a:solidFill>
                  <a:schemeClr val="tx1">
                    <a:lumMod val="65000"/>
                    <a:lumOff val="35000"/>
                  </a:schemeClr>
                </a:solidFill>
              </a:rPr>
              <a:t>Eisemann</a:t>
            </a:r>
            <a:r>
              <a:rPr lang="en-US" dirty="0">
                <a:solidFill>
                  <a:schemeClr val="tx1">
                    <a:lumMod val="65000"/>
                    <a:lumOff val="35000"/>
                  </a:schemeClr>
                </a:solidFill>
              </a:rPr>
              <a:t> E., </a:t>
            </a:r>
            <a:r>
              <a:rPr lang="en-US" dirty="0" err="1">
                <a:solidFill>
                  <a:schemeClr val="tx1">
                    <a:lumMod val="65000"/>
                    <a:lumOff val="35000"/>
                  </a:schemeClr>
                </a:solidFill>
              </a:rPr>
              <a:t>Ritschel</a:t>
            </a:r>
            <a:r>
              <a:rPr lang="en-US" dirty="0">
                <a:solidFill>
                  <a:schemeClr val="tx1">
                    <a:lumMod val="65000"/>
                    <a:lumOff val="35000"/>
                  </a:schemeClr>
                </a:solidFill>
              </a:rPr>
              <a:t> T., </a:t>
            </a:r>
            <a:r>
              <a:rPr lang="en-US" dirty="0" err="1">
                <a:solidFill>
                  <a:schemeClr val="tx1">
                    <a:lumMod val="65000"/>
                    <a:lumOff val="35000"/>
                  </a:schemeClr>
                </a:solidFill>
              </a:rPr>
              <a:t>Myszkowski</a:t>
            </a:r>
            <a:r>
              <a:rPr lang="en-US" dirty="0">
                <a:solidFill>
                  <a:schemeClr val="tx1">
                    <a:lumMod val="65000"/>
                    <a:lumOff val="35000"/>
                  </a:schemeClr>
                </a:solidFill>
              </a:rPr>
              <a:t> K., Seidel H.-P., “Perceptually-motivated Real-time Temporal </a:t>
            </a:r>
            <a:r>
              <a:rPr lang="en-US" dirty="0" err="1">
                <a:solidFill>
                  <a:schemeClr val="tx1">
                    <a:lumMod val="65000"/>
                    <a:lumOff val="35000"/>
                  </a:schemeClr>
                </a:solidFill>
              </a:rPr>
              <a:t>Upsampling</a:t>
            </a:r>
            <a:r>
              <a:rPr lang="en-US" dirty="0">
                <a:solidFill>
                  <a:schemeClr val="tx1">
                    <a:lumMod val="65000"/>
                    <a:lumOff val="35000"/>
                  </a:schemeClr>
                </a:solidFill>
              </a:rPr>
              <a:t> of 3D Content for High-refresh-rate Displays”, </a:t>
            </a:r>
            <a:r>
              <a:rPr lang="en-US" dirty="0" err="1" smtClean="0">
                <a:solidFill>
                  <a:schemeClr val="tx1">
                    <a:lumMod val="65000"/>
                    <a:lumOff val="35000"/>
                  </a:schemeClr>
                </a:solidFill>
              </a:rPr>
              <a:t>Eurographics</a:t>
            </a:r>
            <a:r>
              <a:rPr lang="en-US" dirty="0" smtClean="0">
                <a:solidFill>
                  <a:schemeClr val="tx1">
                    <a:lumMod val="65000"/>
                    <a:lumOff val="35000"/>
                  </a:schemeClr>
                </a:solidFill>
              </a:rPr>
              <a:t> 2011</a:t>
            </a:r>
            <a:endParaRPr lang="en-US" dirty="0">
              <a:solidFill>
                <a:schemeClr val="tx1">
                  <a:lumMod val="65000"/>
                  <a:lumOff val="35000"/>
                </a:schemeClr>
              </a:solidFill>
            </a:endParaRPr>
          </a:p>
        </p:txBody>
      </p:sp>
      <p:sp>
        <p:nvSpPr>
          <p:cNvPr id="3" name="Footer Placeholder 2"/>
          <p:cNvSpPr>
            <a:spLocks noGrp="1"/>
          </p:cNvSpPr>
          <p:nvPr>
            <p:ph type="ftr" sz="quarter" idx="11"/>
          </p:nvPr>
        </p:nvSpPr>
        <p:spPr/>
        <p:txBody>
          <a:bodyPr/>
          <a:lstStyle/>
          <a:p>
            <a:r>
              <a:rPr lang="en-US" smtClean="0"/>
              <a:t>Advances in Real-Time Rendering in 3D Graphics and Games </a:t>
            </a:r>
            <a:endParaRPr lang="en-US"/>
          </a:p>
        </p:txBody>
      </p:sp>
      <p:sp>
        <p:nvSpPr>
          <p:cNvPr id="4" name="Slide Number Placeholder 3"/>
          <p:cNvSpPr>
            <a:spLocks noGrp="1"/>
          </p:cNvSpPr>
          <p:nvPr>
            <p:ph type="sldNum" sz="quarter" idx="12"/>
          </p:nvPr>
        </p:nvSpPr>
        <p:spPr/>
        <p:txBody>
          <a:bodyPr/>
          <a:lstStyle/>
          <a:p>
            <a:fld id="{04A3A10D-7D5E-4932-A76F-CD1632FD3D96}" type="slidenum">
              <a:rPr lang="en-US" smtClean="0"/>
              <a:pPr/>
              <a:t>49</a:t>
            </a:fld>
            <a:endParaRPr lang="en-US"/>
          </a:p>
        </p:txBody>
      </p:sp>
      <p:sp>
        <p:nvSpPr>
          <p:cNvPr id="5" name="Title 4"/>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3595869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5</a:t>
            </a:fld>
            <a:endParaRPr lang="en-US"/>
          </a:p>
        </p:txBody>
      </p:sp>
      <p:sp>
        <p:nvSpPr>
          <p:cNvPr id="5" name="Title 4"/>
          <p:cNvSpPr>
            <a:spLocks noGrp="1"/>
          </p:cNvSpPr>
          <p:nvPr>
            <p:ph type="title"/>
          </p:nvPr>
        </p:nvSpPr>
        <p:spPr/>
        <p:txBody>
          <a:bodyPr/>
          <a:lstStyle/>
          <a:p>
            <a:r>
              <a:rPr lang="en-US" dirty="0" smtClean="0"/>
              <a:t>Split/Second</a:t>
            </a:r>
            <a:endParaRPr lang="en-US" dirty="0"/>
          </a:p>
        </p:txBody>
      </p:sp>
      <p:pic>
        <p:nvPicPr>
          <p:cNvPr id="6"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8211" y="762000"/>
            <a:ext cx="5178778" cy="2913063"/>
          </a:xfrm>
        </p:spPr>
      </p:pic>
      <p:pic>
        <p:nvPicPr>
          <p:cNvPr id="8" name="Picture 3" descr="C:\Users\huw\Documents\IIW\doc\eurographics12\presentation\images\black_rock_bra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199" y="0"/>
            <a:ext cx="925779" cy="57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534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6</a:t>
            </a:fld>
            <a:endParaRPr lang="en-US"/>
          </a:p>
        </p:txBody>
      </p:sp>
      <p:sp>
        <p:nvSpPr>
          <p:cNvPr id="5" name="Title 4"/>
          <p:cNvSpPr>
            <a:spLocks noGrp="1"/>
          </p:cNvSpPr>
          <p:nvPr>
            <p:ph type="title"/>
          </p:nvPr>
        </p:nvSpPr>
        <p:spPr/>
        <p:txBody>
          <a:bodyPr/>
          <a:lstStyle/>
          <a:p>
            <a:r>
              <a:rPr lang="en-US" dirty="0" smtClean="0"/>
              <a:t>Traditional </a:t>
            </a:r>
            <a:r>
              <a:rPr lang="en-US" dirty="0" smtClean="0"/>
              <a:t>pipelines</a:t>
            </a:r>
            <a:endParaRPr lang="en-US" dirty="0"/>
          </a:p>
        </p:txBody>
      </p:sp>
      <p:sp>
        <p:nvSpPr>
          <p:cNvPr id="7" name="Content Placeholder 6"/>
          <p:cNvSpPr>
            <a:spLocks noGrp="1"/>
          </p:cNvSpPr>
          <p:nvPr>
            <p:ph idx="1"/>
          </p:nvPr>
        </p:nvSpPr>
        <p:spPr/>
        <p:txBody>
          <a:bodyPr>
            <a:normAutofit/>
          </a:bodyPr>
          <a:lstStyle/>
          <a:p>
            <a:r>
              <a:rPr lang="de-CH" dirty="0" smtClean="0"/>
              <a:t>Current </a:t>
            </a:r>
            <a:r>
              <a:rPr lang="de-CH" dirty="0"/>
              <a:t>graphics architectures </a:t>
            </a:r>
            <a:r>
              <a:rPr lang="de-CH" dirty="0" smtClean="0"/>
              <a:t>require brute force rendering of every frame, so they don’t scale well to high frame rates</a:t>
            </a:r>
          </a:p>
          <a:p>
            <a:r>
              <a:rPr lang="de-CH" dirty="0" smtClean="0"/>
              <a:t>However, nearby frames are usually very similar thanks to temporal coherence</a:t>
            </a:r>
          </a:p>
          <a:p>
            <a:r>
              <a:rPr lang="de-CH" dirty="0" smtClean="0"/>
              <a:t>We can synthesize a plausible frame without performing the rasterization and shading, by reusing rendering results from neighbouring frame(s)</a:t>
            </a:r>
          </a:p>
        </p:txBody>
      </p:sp>
    </p:spTree>
    <p:extLst>
      <p:ext uri="{BB962C8B-B14F-4D97-AF65-F5344CB8AC3E}">
        <p14:creationId xmlns:p14="http://schemas.microsoft.com/office/powerpoint/2010/main" val="336162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4A3A10D-7D5E-4932-A76F-CD1632FD3D96}" type="slidenum">
              <a:rPr lang="en-US" smtClean="0"/>
              <a:pPr/>
              <a:t>7</a:t>
            </a:fld>
            <a:endParaRPr lang="en-US"/>
          </a:p>
        </p:txBody>
      </p:sp>
      <p:sp>
        <p:nvSpPr>
          <p:cNvPr id="5" name="Title 4"/>
          <p:cNvSpPr>
            <a:spLocks noGrp="1"/>
          </p:cNvSpPr>
          <p:nvPr>
            <p:ph type="title"/>
          </p:nvPr>
        </p:nvSpPr>
        <p:spPr/>
        <p:txBody>
          <a:bodyPr/>
          <a:lstStyle/>
          <a:p>
            <a:r>
              <a:rPr lang="en-US" dirty="0" smtClean="0"/>
              <a:t>Frame </a:t>
            </a:r>
            <a:r>
              <a:rPr lang="en-US" dirty="0"/>
              <a:t>i</a:t>
            </a:r>
            <a:r>
              <a:rPr lang="en-US" dirty="0" smtClean="0"/>
              <a:t>nterpolation</a:t>
            </a:r>
            <a:endParaRPr lang="en-US" dirty="0"/>
          </a:p>
        </p:txBody>
      </p:sp>
      <p:pic>
        <p:nvPicPr>
          <p:cNvPr id="6" name="Picture 3" descr="C:\Users\huw\Documents\IIW\doc\presentations\LGS\new_pres\30hz_fram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477" y="895807"/>
            <a:ext cx="4805548" cy="12377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00" y="1334869"/>
            <a:ext cx="1600200" cy="646331"/>
          </a:xfrm>
          <a:prstGeom prst="rect">
            <a:avLst/>
          </a:prstGeom>
          <a:noFill/>
        </p:spPr>
        <p:txBody>
          <a:bodyPr wrap="square" rtlCol="0">
            <a:spAutoFit/>
          </a:bodyPr>
          <a:lstStyle/>
          <a:p>
            <a:pPr algn="ctr"/>
            <a:r>
              <a:rPr lang="de-CH" sz="1800" b="1" dirty="0" smtClean="0">
                <a:solidFill>
                  <a:schemeClr val="tx1">
                    <a:lumMod val="75000"/>
                    <a:lumOff val="25000"/>
                  </a:schemeClr>
                </a:solidFill>
              </a:rPr>
              <a:t>Rendered</a:t>
            </a:r>
          </a:p>
          <a:p>
            <a:pPr algn="ctr"/>
            <a:r>
              <a:rPr lang="de-CH" sz="1800" b="1" dirty="0" smtClean="0">
                <a:solidFill>
                  <a:schemeClr val="tx1">
                    <a:lumMod val="75000"/>
                    <a:lumOff val="25000"/>
                  </a:schemeClr>
                </a:solidFill>
              </a:rPr>
              <a:t>Frames</a:t>
            </a:r>
            <a:endParaRPr lang="en-AU" sz="1800" b="1" dirty="0">
              <a:solidFill>
                <a:schemeClr val="tx1">
                  <a:lumMod val="75000"/>
                  <a:lumOff val="25000"/>
                </a:schemeClr>
              </a:solidFill>
            </a:endParaRPr>
          </a:p>
        </p:txBody>
      </p:sp>
      <p:sp>
        <p:nvSpPr>
          <p:cNvPr id="12" name="TextBox 11"/>
          <p:cNvSpPr txBox="1"/>
          <p:nvPr/>
        </p:nvSpPr>
        <p:spPr>
          <a:xfrm>
            <a:off x="990600" y="2858869"/>
            <a:ext cx="1676400" cy="646331"/>
          </a:xfrm>
          <a:prstGeom prst="rect">
            <a:avLst/>
          </a:prstGeom>
          <a:noFill/>
        </p:spPr>
        <p:txBody>
          <a:bodyPr wrap="square" rtlCol="0">
            <a:spAutoFit/>
          </a:bodyPr>
          <a:lstStyle/>
          <a:p>
            <a:pPr algn="ctr"/>
            <a:r>
              <a:rPr lang="de-CH" sz="1800" b="1" dirty="0" smtClean="0">
                <a:solidFill>
                  <a:schemeClr val="tx1">
                    <a:lumMod val="75000"/>
                    <a:lumOff val="25000"/>
                  </a:schemeClr>
                </a:solidFill>
              </a:rPr>
              <a:t>Interpolated</a:t>
            </a:r>
            <a:endParaRPr lang="en-AU" sz="1800" b="1" dirty="0" smtClean="0">
              <a:solidFill>
                <a:schemeClr val="tx1">
                  <a:lumMod val="75000"/>
                  <a:lumOff val="25000"/>
                </a:schemeClr>
              </a:solidFill>
            </a:endParaRPr>
          </a:p>
          <a:p>
            <a:pPr algn="ctr"/>
            <a:r>
              <a:rPr lang="de-CH" sz="1800" b="1" dirty="0" smtClean="0">
                <a:solidFill>
                  <a:schemeClr val="tx1">
                    <a:lumMod val="75000"/>
                    <a:lumOff val="25000"/>
                  </a:schemeClr>
                </a:solidFill>
              </a:rPr>
              <a:t>Frame(s)</a:t>
            </a:r>
          </a:p>
        </p:txBody>
      </p:sp>
      <p:sp>
        <p:nvSpPr>
          <p:cNvPr id="2" name="Rectangle 1"/>
          <p:cNvSpPr/>
          <p:nvPr/>
        </p:nvSpPr>
        <p:spPr>
          <a:xfrm>
            <a:off x="2673350" y="2407494"/>
            <a:ext cx="2400300" cy="1631106"/>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4" descr="C:\Users\huw\Documents\IIW\doc\presentations\LGS\new_pres\60hz_fra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1050" y="2674194"/>
            <a:ext cx="1627220" cy="125739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4" name="Picture 4" descr="C:\Users\huw\Documents\IIW\doc\presentations\LGS\new_pres\60hz_fra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575" y="2602783"/>
            <a:ext cx="1627220" cy="125739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4" descr="C:\Users\huw\Documents\IIW\doc\presentations\LGS\new_pres\60hz_fra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650" y="2490044"/>
            <a:ext cx="1627220" cy="125739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8" name="Left Arrow 7"/>
          <p:cNvSpPr/>
          <p:nvPr/>
        </p:nvSpPr>
        <p:spPr bwMode="auto">
          <a:xfrm rot="16200000" flipH="1">
            <a:off x="3634356" y="2025180"/>
            <a:ext cx="439789" cy="351831"/>
          </a:xfrm>
          <a:prstGeom prst="leftArrow">
            <a:avLst/>
          </a:prstGeom>
          <a:solidFill>
            <a:schemeClr val="tx2">
              <a:lumMod val="60000"/>
              <a:lumOff val="40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charset="-128"/>
            </a:endParaRPr>
          </a:p>
        </p:txBody>
      </p:sp>
      <p:sp>
        <p:nvSpPr>
          <p:cNvPr id="9" name="Left Arrow 8"/>
          <p:cNvSpPr/>
          <p:nvPr/>
        </p:nvSpPr>
        <p:spPr bwMode="auto">
          <a:xfrm rot="4500000" flipH="1">
            <a:off x="2978740" y="2058804"/>
            <a:ext cx="439789" cy="351831"/>
          </a:xfrm>
          <a:prstGeom prst="leftArrow">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charset="-128"/>
            </a:endParaRPr>
          </a:p>
        </p:txBody>
      </p:sp>
      <p:sp>
        <p:nvSpPr>
          <p:cNvPr id="13" name="Left Arrow 12"/>
          <p:cNvSpPr/>
          <p:nvPr/>
        </p:nvSpPr>
        <p:spPr bwMode="auto">
          <a:xfrm rot="6300000" flipH="1">
            <a:off x="4353871" y="2063217"/>
            <a:ext cx="439789" cy="351831"/>
          </a:xfrm>
          <a:prstGeom prst="leftArrow">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240021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smtClean="0"/>
              <a:t>Rasterize scene from target viewpoint and sample shading from the source viewpoints (Nehab2007)</a:t>
            </a:r>
          </a:p>
          <a:p>
            <a:r>
              <a:rPr lang="en-US" sz="1800" dirty="0" smtClean="0"/>
              <a:t>Warp the existing frames using per-pixel primitives into the target viewpoint (Mark1997)</a:t>
            </a:r>
          </a:p>
          <a:p>
            <a:r>
              <a:rPr lang="en-US" sz="1800" dirty="0" smtClean="0"/>
              <a:t>Use some kind of approximation (Andreev2010, Didyk2010)</a:t>
            </a:r>
          </a:p>
          <a:p>
            <a:r>
              <a:rPr lang="en-US" sz="1800" dirty="0" smtClean="0"/>
              <a:t>Warp frames using an iterative search (Yang2011, Bowles2012)</a:t>
            </a:r>
          </a:p>
          <a:p>
            <a:r>
              <a:rPr lang="en-US" sz="1800" dirty="0" smtClean="0"/>
              <a:t>See papers for detailed comparison</a:t>
            </a:r>
            <a:endParaRPr lang="en-US" sz="1800" dirty="0"/>
          </a:p>
        </p:txBody>
      </p:sp>
      <p:sp>
        <p:nvSpPr>
          <p:cNvPr id="3" name="Footer Placeholder 2"/>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pPr/>
              <a:t>8</a:t>
            </a:fld>
            <a:endParaRPr lang="en-US"/>
          </a:p>
        </p:txBody>
      </p:sp>
      <p:sp>
        <p:nvSpPr>
          <p:cNvPr id="5" name="Title 4"/>
          <p:cNvSpPr>
            <a:spLocks noGrp="1"/>
          </p:cNvSpPr>
          <p:nvPr>
            <p:ph type="title"/>
          </p:nvPr>
        </p:nvSpPr>
        <p:spPr/>
        <p:txBody>
          <a:bodyPr/>
          <a:lstStyle/>
          <a:p>
            <a:r>
              <a:rPr lang="en-US" dirty="0" smtClean="0"/>
              <a:t>Real-time </a:t>
            </a:r>
            <a:r>
              <a:rPr lang="en-US" dirty="0" err="1" smtClean="0"/>
              <a:t>reprojection</a:t>
            </a:r>
            <a:r>
              <a:rPr lang="en-US" dirty="0" smtClean="0"/>
              <a:t> strategies</a:t>
            </a:r>
            <a:endParaRPr lang="en-US" dirty="0"/>
          </a:p>
        </p:txBody>
      </p:sp>
    </p:spTree>
    <p:extLst>
      <p:ext uri="{BB962C8B-B14F-4D97-AF65-F5344CB8AC3E}">
        <p14:creationId xmlns:p14="http://schemas.microsoft.com/office/powerpoint/2010/main" val="387029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bg1">
                    <a:lumMod val="50000"/>
                  </a:schemeClr>
                </a:solidFill>
              </a:rPr>
              <a:t>Introduction</a:t>
            </a:r>
          </a:p>
          <a:p>
            <a:r>
              <a:rPr lang="en-US" dirty="0" smtClean="0"/>
              <a:t>Iterative </a:t>
            </a:r>
            <a:r>
              <a:rPr lang="en-US" dirty="0" err="1" smtClean="0"/>
              <a:t>reprojection</a:t>
            </a:r>
            <a:endParaRPr lang="en-US" dirty="0" smtClean="0"/>
          </a:p>
          <a:p>
            <a:pPr lvl="1"/>
            <a:r>
              <a:rPr lang="en-US" dirty="0" smtClean="0"/>
              <a:t>Algorithm</a:t>
            </a:r>
          </a:p>
          <a:p>
            <a:pPr lvl="1"/>
            <a:r>
              <a:rPr lang="en-US" dirty="0" smtClean="0"/>
              <a:t>Iteration </a:t>
            </a:r>
            <a:r>
              <a:rPr lang="en-US" dirty="0" err="1" smtClean="0"/>
              <a:t>initialisation</a:t>
            </a:r>
            <a:endParaRPr lang="en-US" dirty="0" smtClean="0"/>
          </a:p>
          <a:p>
            <a:pPr lvl="1"/>
            <a:r>
              <a:rPr lang="en-US" dirty="0" err="1" smtClean="0"/>
              <a:t>Disocclusion</a:t>
            </a:r>
            <a:r>
              <a:rPr lang="en-US" dirty="0" smtClean="0"/>
              <a:t> </a:t>
            </a:r>
            <a:r>
              <a:rPr lang="en-US" dirty="0" smtClean="0"/>
              <a:t>handling</a:t>
            </a:r>
            <a:endParaRPr lang="en-US" dirty="0" smtClean="0"/>
          </a:p>
          <a:p>
            <a:r>
              <a:rPr lang="en-US" dirty="0" smtClean="0">
                <a:solidFill>
                  <a:schemeClr val="bg1">
                    <a:lumMod val="50000"/>
                  </a:schemeClr>
                </a:solidFill>
              </a:rPr>
              <a:t>Bidirectional </a:t>
            </a:r>
            <a:r>
              <a:rPr lang="en-US" dirty="0" err="1" smtClean="0">
                <a:solidFill>
                  <a:schemeClr val="bg1">
                    <a:lumMod val="50000"/>
                  </a:schemeClr>
                </a:solidFill>
              </a:rPr>
              <a:t>reprojection</a:t>
            </a:r>
            <a:endParaRPr lang="en-US" dirty="0" smtClean="0">
              <a:solidFill>
                <a:schemeClr val="bg1">
                  <a:lumMod val="50000"/>
                </a:schemeClr>
              </a:solidFill>
            </a:endParaRPr>
          </a:p>
          <a:p>
            <a:r>
              <a:rPr lang="en-US" dirty="0" smtClean="0">
                <a:solidFill>
                  <a:schemeClr val="bg1">
                    <a:lumMod val="50000"/>
                  </a:schemeClr>
                </a:solidFill>
              </a:rPr>
              <a:t>Conclusion</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12"/>
          </p:nvPr>
        </p:nvSpPr>
        <p:spPr/>
        <p:txBody>
          <a:bodyPr/>
          <a:lstStyle/>
          <a:p>
            <a:fld id="{04A3A10D-7D5E-4932-A76F-CD1632FD3D96}"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latin typeface="Centaur" pitchFamily="18" charset="0"/>
              </a:rPr>
              <a:t>Advances in Real-Time Rendering in 3D Graphics and Games </a:t>
            </a:r>
            <a:endParaRPr lang="en-US" dirty="0">
              <a:latin typeface="Centaur" pitchFamily="18" charset="0"/>
            </a:endParaRPr>
          </a:p>
        </p:txBody>
      </p:sp>
    </p:spTree>
    <p:extLst>
      <p:ext uri="{BB962C8B-B14F-4D97-AF65-F5344CB8AC3E}">
        <p14:creationId xmlns:p14="http://schemas.microsoft.com/office/powerpoint/2010/main" val="347101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7219</TotalTime>
  <Words>5579</Words>
  <Application>Microsoft Office PowerPoint</Application>
  <PresentationFormat>Custom</PresentationFormat>
  <Paragraphs>672</Paragraphs>
  <Slides>49</Slides>
  <Notes>47</Notes>
  <HiddenSlides>0</HiddenSlides>
  <MMClips>7</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Blank</vt:lpstr>
      <vt:lpstr>PowerPoint Presentation</vt:lpstr>
      <vt:lpstr>Accelerating Rendering Pipelines Using Bidirectional Iterative Reprojection</vt:lpstr>
      <vt:lpstr>Overview</vt:lpstr>
      <vt:lpstr>The papers</vt:lpstr>
      <vt:lpstr>Split/Second</vt:lpstr>
      <vt:lpstr>Traditional pipelines</vt:lpstr>
      <vt:lpstr>Frame interpolation</vt:lpstr>
      <vt:lpstr>Real-time reprojection strategies</vt:lpstr>
      <vt:lpstr>Overview</vt:lpstr>
      <vt:lpstr>Iterative reprojection</vt:lpstr>
      <vt:lpstr>Image-based iterative reprojection</vt:lpstr>
      <vt:lpstr>Iterative solution</vt:lpstr>
      <vt:lpstr>Iterative solution</vt:lpstr>
      <vt:lpstr>Single frame reprojection – Split/Second scene (6x slow motion)</vt:lpstr>
      <vt:lpstr>Performance</vt:lpstr>
      <vt:lpstr>Considerations</vt:lpstr>
      <vt:lpstr>Iteration initialisation</vt:lpstr>
      <vt:lpstr>Iteration initialisation</vt:lpstr>
      <vt:lpstr>Disocclusions</vt:lpstr>
      <vt:lpstr>Disocclusions</vt:lpstr>
      <vt:lpstr>Disocclusions</vt:lpstr>
      <vt:lpstr>Overview</vt:lpstr>
      <vt:lpstr>Reducing disocclusion</vt:lpstr>
      <vt:lpstr>Bidirectional reprojection</vt:lpstr>
      <vt:lpstr>Bidirectional reprojection</vt:lpstr>
      <vt:lpstr>Iterative reprojection</vt:lpstr>
      <vt:lpstr>Motion vector field generation</vt:lpstr>
      <vt:lpstr>Choosing the right pixel</vt:lpstr>
      <vt:lpstr>Choosing the right pixel</vt:lpstr>
      <vt:lpstr>Choosing the right pixel</vt:lpstr>
      <vt:lpstr>Additional search initialization</vt:lpstr>
      <vt:lpstr>Additional search initialization</vt:lpstr>
      <vt:lpstr>Additional search initialization</vt:lpstr>
      <vt:lpstr>Partitioned rendering</vt:lpstr>
      <vt:lpstr>Lag</vt:lpstr>
      <vt:lpstr>Lag</vt:lpstr>
      <vt:lpstr>Bireproj results</vt:lpstr>
      <vt:lpstr>Bireproj results – the walking scene</vt:lpstr>
      <vt:lpstr>Bireproj results – the terrain scene</vt:lpstr>
      <vt:lpstr>Bireproj results – the head scene</vt:lpstr>
      <vt:lpstr>Bireproj results – shading interpolation</vt:lpstr>
      <vt:lpstr>Bireproj results – Split/Second</vt:lpstr>
      <vt:lpstr>Bireproj results – Split/Second</vt:lpstr>
      <vt:lpstr>PowerPoint Presentation</vt:lpstr>
      <vt:lpstr>Limitations</vt:lpstr>
      <vt:lpstr>Summary</vt:lpstr>
      <vt:lpstr>Further details</vt:lpstr>
      <vt:lpstr>Thank you!</vt:lpstr>
      <vt:lpstr>References</vt:lpstr>
    </vt:vector>
  </TitlesOfParts>
  <Company>Bosch Research, Gobo Games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Rendering Pipelines Using Bidirectional Iterative Reprojection</dc:title>
  <dc:creator>Lei Yang;Huw Bowles</dc:creator>
  <cp:keywords>Computer Graphics, Rendering, GPU, acceleration, reprojection, iterative reprojection</cp:keywords>
  <dc:description>Course note for Advances in Real-Time Rendering in Games (SIGGRAPH 2012)</dc:description>
  <cp:lastModifiedBy>Windows XP Mode</cp:lastModifiedBy>
  <cp:revision>238</cp:revision>
  <dcterms:created xsi:type="dcterms:W3CDTF">2012-06-26T17:42:42Z</dcterms:created>
  <dcterms:modified xsi:type="dcterms:W3CDTF">2012-08-15T01:40:26Z</dcterms:modified>
</cp:coreProperties>
</file>