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83"/>
  </p:notesMasterIdLst>
  <p:handoutMasterIdLst>
    <p:handoutMasterId r:id="rId84"/>
  </p:handoutMasterIdLst>
  <p:sldIdLst>
    <p:sldId id="258" r:id="rId2"/>
    <p:sldId id="377" r:id="rId3"/>
    <p:sldId id="262" r:id="rId4"/>
    <p:sldId id="353" r:id="rId5"/>
    <p:sldId id="263" r:id="rId6"/>
    <p:sldId id="354" r:id="rId7"/>
    <p:sldId id="264" r:id="rId8"/>
    <p:sldId id="355" r:id="rId9"/>
    <p:sldId id="266" r:id="rId10"/>
    <p:sldId id="268" r:id="rId11"/>
    <p:sldId id="356" r:id="rId12"/>
    <p:sldId id="270" r:id="rId13"/>
    <p:sldId id="271" r:id="rId14"/>
    <p:sldId id="306" r:id="rId15"/>
    <p:sldId id="357" r:id="rId16"/>
    <p:sldId id="272" r:id="rId17"/>
    <p:sldId id="304" r:id="rId18"/>
    <p:sldId id="305" r:id="rId19"/>
    <p:sldId id="274" r:id="rId20"/>
    <p:sldId id="276" r:id="rId21"/>
    <p:sldId id="277" r:id="rId22"/>
    <p:sldId id="278" r:id="rId23"/>
    <p:sldId id="331" r:id="rId24"/>
    <p:sldId id="379" r:id="rId25"/>
    <p:sldId id="334" r:id="rId26"/>
    <p:sldId id="336" r:id="rId27"/>
    <p:sldId id="317" r:id="rId28"/>
    <p:sldId id="282" r:id="rId29"/>
    <p:sldId id="312" r:id="rId30"/>
    <p:sldId id="313" r:id="rId31"/>
    <p:sldId id="314" r:id="rId32"/>
    <p:sldId id="346" r:id="rId33"/>
    <p:sldId id="311" r:id="rId34"/>
    <p:sldId id="292" r:id="rId35"/>
    <p:sldId id="358" r:id="rId36"/>
    <p:sldId id="283" r:id="rId37"/>
    <p:sldId id="293" r:id="rId38"/>
    <p:sldId id="347" r:id="rId39"/>
    <p:sldId id="339" r:id="rId40"/>
    <p:sldId id="361" r:id="rId41"/>
    <p:sldId id="369" r:id="rId42"/>
    <p:sldId id="374" r:id="rId43"/>
    <p:sldId id="269" r:id="rId44"/>
    <p:sldId id="284" r:id="rId45"/>
    <p:sldId id="362" r:id="rId46"/>
    <p:sldId id="285" r:id="rId47"/>
    <p:sldId id="308" r:id="rId48"/>
    <p:sldId id="286" r:id="rId49"/>
    <p:sldId id="287" r:id="rId50"/>
    <p:sldId id="288" r:id="rId51"/>
    <p:sldId id="342" r:id="rId52"/>
    <p:sldId id="343" r:id="rId53"/>
    <p:sldId id="344" r:id="rId54"/>
    <p:sldId id="345" r:id="rId55"/>
    <p:sldId id="352" r:id="rId56"/>
    <p:sldId id="301" r:id="rId57"/>
    <p:sldId id="319" r:id="rId58"/>
    <p:sldId id="320" r:id="rId59"/>
    <p:sldId id="299" r:id="rId60"/>
    <p:sldId id="321" r:id="rId61"/>
    <p:sldId id="295" r:id="rId62"/>
    <p:sldId id="363" r:id="rId63"/>
    <p:sldId id="300" r:id="rId64"/>
    <p:sldId id="297" r:id="rId65"/>
    <p:sldId id="298" r:id="rId66"/>
    <p:sldId id="364" r:id="rId67"/>
    <p:sldId id="366" r:id="rId68"/>
    <p:sldId id="368" r:id="rId69"/>
    <p:sldId id="365" r:id="rId70"/>
    <p:sldId id="367" r:id="rId71"/>
    <p:sldId id="370" r:id="rId72"/>
    <p:sldId id="371" r:id="rId73"/>
    <p:sldId id="372" r:id="rId74"/>
    <p:sldId id="378" r:id="rId75"/>
    <p:sldId id="375" r:id="rId76"/>
    <p:sldId id="348" r:id="rId77"/>
    <p:sldId id="349" r:id="rId78"/>
    <p:sldId id="302" r:id="rId79"/>
    <p:sldId id="373" r:id="rId80"/>
    <p:sldId id="376" r:id="rId81"/>
    <p:sldId id="259" r:id="rId82"/>
  </p:sldIdLst>
  <p:sldSz cx="7315200" cy="4114800"/>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65125" indent="92075"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730250" indent="18415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96963" indent="274638"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462088" indent="366713"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787972"/>
    <a:srgbClr val="DDDDDD"/>
    <a:srgbClr val="FFFFFF"/>
    <a:srgbClr val="B0AD8A"/>
    <a:srgbClr val="494834"/>
    <a:srgbClr val="483225"/>
    <a:srgbClr val="81C9F0"/>
    <a:srgbClr val="00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7" autoAdjust="0"/>
    <p:restoredTop sz="67337" autoAdjust="0"/>
  </p:normalViewPr>
  <p:slideViewPr>
    <p:cSldViewPr>
      <p:cViewPr>
        <p:scale>
          <a:sx n="100" d="100"/>
          <a:sy n="100" d="100"/>
        </p:scale>
        <p:origin x="1512" y="294"/>
      </p:cViewPr>
      <p:guideLst>
        <p:guide orient="horz" pos="1296"/>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88" d="100"/>
          <a:sy n="88" d="100"/>
        </p:scale>
        <p:origin x="-3858"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B95B8A-87E9-4A7F-B484-3C9E94A6F161}" type="doc">
      <dgm:prSet loTypeId="urn:microsoft.com/office/officeart/2005/8/layout/cycle1" loCatId="cycle" qsTypeId="urn:microsoft.com/office/officeart/2005/8/quickstyle/simple1" qsCatId="simple" csTypeId="urn:microsoft.com/office/officeart/2005/8/colors/accent3_2" csCatId="accent3" phldr="1"/>
      <dgm:spPr/>
      <dgm:t>
        <a:bodyPr/>
        <a:lstStyle/>
        <a:p>
          <a:endParaRPr lang="en-US"/>
        </a:p>
      </dgm:t>
    </dgm:pt>
    <dgm:pt modelId="{151C251B-C803-4660-8DEB-2DB74905DB25}">
      <dgm:prSet/>
      <dgm:spPr/>
      <dgm:t>
        <a:bodyPr/>
        <a:lstStyle/>
        <a:p>
          <a:pPr rtl="0"/>
          <a:r>
            <a:rPr lang="en-US" dirty="0" smtClean="0">
              <a:solidFill>
                <a:srgbClr val="787972"/>
              </a:solidFill>
            </a:rPr>
            <a:t>Performance</a:t>
          </a:r>
          <a:endParaRPr lang="en-US" dirty="0">
            <a:solidFill>
              <a:srgbClr val="787972"/>
            </a:solidFill>
          </a:endParaRPr>
        </a:p>
      </dgm:t>
    </dgm:pt>
    <dgm:pt modelId="{F5F5FE54-04DD-4523-B776-6266945D5F4F}" type="parTrans" cxnId="{C8A3BA0B-D31E-4D33-BB47-3D979D5A4F31}">
      <dgm:prSet/>
      <dgm:spPr/>
      <dgm:t>
        <a:bodyPr/>
        <a:lstStyle/>
        <a:p>
          <a:endParaRPr lang="en-US"/>
        </a:p>
      </dgm:t>
    </dgm:pt>
    <dgm:pt modelId="{33A7E9E8-6730-43B6-8DC4-45296C7E40C6}" type="sibTrans" cxnId="{C8A3BA0B-D31E-4D33-BB47-3D979D5A4F31}">
      <dgm:prSet/>
      <dgm:spPr/>
      <dgm:t>
        <a:bodyPr/>
        <a:lstStyle/>
        <a:p>
          <a:endParaRPr lang="en-US"/>
        </a:p>
      </dgm:t>
    </dgm:pt>
    <dgm:pt modelId="{EF3E922F-16C0-4882-97EA-DCFF869C628B}">
      <dgm:prSet/>
      <dgm:spPr/>
      <dgm:t>
        <a:bodyPr/>
        <a:lstStyle/>
        <a:p>
          <a:pPr rtl="0"/>
          <a:r>
            <a:rPr lang="en-US" dirty="0" smtClean="0">
              <a:solidFill>
                <a:srgbClr val="787972"/>
              </a:solidFill>
            </a:rPr>
            <a:t>High</a:t>
          </a:r>
          <a:r>
            <a:rPr lang="en-US" dirty="0" smtClean="0"/>
            <a:t> </a:t>
          </a:r>
          <a:r>
            <a:rPr lang="en-US" dirty="0" smtClean="0">
              <a:solidFill>
                <a:srgbClr val="787972"/>
              </a:solidFill>
            </a:rPr>
            <a:t>End</a:t>
          </a:r>
          <a:endParaRPr lang="en-US" dirty="0">
            <a:solidFill>
              <a:srgbClr val="787972"/>
            </a:solidFill>
          </a:endParaRPr>
        </a:p>
      </dgm:t>
    </dgm:pt>
    <dgm:pt modelId="{247F5B3E-07E5-40EA-83AA-C795C7D07918}" type="parTrans" cxnId="{B59CA5FE-5317-45A4-89BE-126DC373CB25}">
      <dgm:prSet/>
      <dgm:spPr/>
      <dgm:t>
        <a:bodyPr/>
        <a:lstStyle/>
        <a:p>
          <a:endParaRPr lang="en-US"/>
        </a:p>
      </dgm:t>
    </dgm:pt>
    <dgm:pt modelId="{11EEE537-6AB0-49C6-85A6-79EF77997B3F}" type="sibTrans" cxnId="{B59CA5FE-5317-45A4-89BE-126DC373CB25}">
      <dgm:prSet/>
      <dgm:spPr/>
      <dgm:t>
        <a:bodyPr/>
        <a:lstStyle/>
        <a:p>
          <a:endParaRPr lang="en-US"/>
        </a:p>
      </dgm:t>
    </dgm:pt>
    <dgm:pt modelId="{41C84184-813C-451B-99E7-90209FA0D3FA}">
      <dgm:prSet/>
      <dgm:spPr/>
      <dgm:t>
        <a:bodyPr/>
        <a:lstStyle/>
        <a:p>
          <a:pPr rtl="0"/>
          <a:r>
            <a:rPr lang="en-US" dirty="0" smtClean="0">
              <a:solidFill>
                <a:srgbClr val="787972"/>
              </a:solidFill>
            </a:rPr>
            <a:t>Performance</a:t>
          </a:r>
          <a:endParaRPr lang="en-US" dirty="0">
            <a:solidFill>
              <a:srgbClr val="787972"/>
            </a:solidFill>
          </a:endParaRPr>
        </a:p>
      </dgm:t>
    </dgm:pt>
    <dgm:pt modelId="{86F2C4A3-1C03-41C0-BB5C-E90AF3DE674B}" type="parTrans" cxnId="{83542CC8-652C-4AB3-9671-333A82080BA8}">
      <dgm:prSet/>
      <dgm:spPr/>
      <dgm:t>
        <a:bodyPr/>
        <a:lstStyle/>
        <a:p>
          <a:endParaRPr lang="en-US"/>
        </a:p>
      </dgm:t>
    </dgm:pt>
    <dgm:pt modelId="{5B45169B-F255-4865-98A9-CCE975F67D6E}" type="sibTrans" cxnId="{83542CC8-652C-4AB3-9671-333A82080BA8}">
      <dgm:prSet/>
      <dgm:spPr/>
      <dgm:t>
        <a:bodyPr/>
        <a:lstStyle/>
        <a:p>
          <a:endParaRPr lang="en-US"/>
        </a:p>
      </dgm:t>
    </dgm:pt>
    <dgm:pt modelId="{1D15E353-93A0-4A41-84B8-1E11EAD45B69}">
      <dgm:prSet/>
      <dgm:spPr/>
      <dgm:t>
        <a:bodyPr/>
        <a:lstStyle/>
        <a:p>
          <a:pPr rtl="0"/>
          <a:r>
            <a:rPr lang="en-US" dirty="0" smtClean="0">
              <a:solidFill>
                <a:srgbClr val="787972"/>
              </a:solidFill>
            </a:rPr>
            <a:t>Low</a:t>
          </a:r>
          <a:r>
            <a:rPr lang="en-US" dirty="0" smtClean="0"/>
            <a:t> </a:t>
          </a:r>
          <a:r>
            <a:rPr lang="en-US" dirty="0" smtClean="0">
              <a:solidFill>
                <a:srgbClr val="787972"/>
              </a:solidFill>
            </a:rPr>
            <a:t>End</a:t>
          </a:r>
          <a:endParaRPr lang="en-US" dirty="0">
            <a:solidFill>
              <a:srgbClr val="787972"/>
            </a:solidFill>
          </a:endParaRPr>
        </a:p>
      </dgm:t>
    </dgm:pt>
    <dgm:pt modelId="{44B6C85A-866C-4C6F-8048-432F4CFE193C}" type="parTrans" cxnId="{90906373-09E5-4FE0-8ED0-47DD823972F6}">
      <dgm:prSet/>
      <dgm:spPr/>
      <dgm:t>
        <a:bodyPr/>
        <a:lstStyle/>
        <a:p>
          <a:endParaRPr lang="en-US"/>
        </a:p>
      </dgm:t>
    </dgm:pt>
    <dgm:pt modelId="{31CDB2EF-CDD6-4392-830B-4674CDCE1412}" type="sibTrans" cxnId="{90906373-09E5-4FE0-8ED0-47DD823972F6}">
      <dgm:prSet/>
      <dgm:spPr/>
      <dgm:t>
        <a:bodyPr/>
        <a:lstStyle/>
        <a:p>
          <a:endParaRPr lang="en-US"/>
        </a:p>
      </dgm:t>
    </dgm:pt>
    <dgm:pt modelId="{DF1113C4-2094-44EA-8F1D-0956840813E9}" type="pres">
      <dgm:prSet presAssocID="{C9B95B8A-87E9-4A7F-B484-3C9E94A6F161}" presName="cycle" presStyleCnt="0">
        <dgm:presLayoutVars>
          <dgm:dir/>
          <dgm:resizeHandles val="exact"/>
        </dgm:presLayoutVars>
      </dgm:prSet>
      <dgm:spPr/>
      <dgm:t>
        <a:bodyPr/>
        <a:lstStyle/>
        <a:p>
          <a:endParaRPr lang="en-US"/>
        </a:p>
      </dgm:t>
    </dgm:pt>
    <dgm:pt modelId="{CC500568-3DA2-4946-BCAD-7EEE9A3A990E}" type="pres">
      <dgm:prSet presAssocID="{151C251B-C803-4660-8DEB-2DB74905DB25}" presName="dummy" presStyleCnt="0"/>
      <dgm:spPr/>
    </dgm:pt>
    <dgm:pt modelId="{FD4E6710-8C7E-4CD6-9074-2F45C8BDBC3A}" type="pres">
      <dgm:prSet presAssocID="{151C251B-C803-4660-8DEB-2DB74905DB25}" presName="node" presStyleLbl="revTx" presStyleIdx="0" presStyleCnt="4">
        <dgm:presLayoutVars>
          <dgm:bulletEnabled val="1"/>
        </dgm:presLayoutVars>
      </dgm:prSet>
      <dgm:spPr/>
      <dgm:t>
        <a:bodyPr/>
        <a:lstStyle/>
        <a:p>
          <a:endParaRPr lang="en-US"/>
        </a:p>
      </dgm:t>
    </dgm:pt>
    <dgm:pt modelId="{A839296E-4684-4ECE-A62E-E7C00A7A44C2}" type="pres">
      <dgm:prSet presAssocID="{33A7E9E8-6730-43B6-8DC4-45296C7E40C6}" presName="sibTrans" presStyleLbl="node1" presStyleIdx="0" presStyleCnt="4"/>
      <dgm:spPr/>
      <dgm:t>
        <a:bodyPr/>
        <a:lstStyle/>
        <a:p>
          <a:endParaRPr lang="en-US"/>
        </a:p>
      </dgm:t>
    </dgm:pt>
    <dgm:pt modelId="{E8183E32-295E-43E4-AC7B-E11A16A09819}" type="pres">
      <dgm:prSet presAssocID="{EF3E922F-16C0-4882-97EA-DCFF869C628B}" presName="dummy" presStyleCnt="0"/>
      <dgm:spPr/>
    </dgm:pt>
    <dgm:pt modelId="{E118DA08-D05F-4324-81C3-1206D91E6BA1}" type="pres">
      <dgm:prSet presAssocID="{EF3E922F-16C0-4882-97EA-DCFF869C628B}" presName="node" presStyleLbl="revTx" presStyleIdx="1" presStyleCnt="4">
        <dgm:presLayoutVars>
          <dgm:bulletEnabled val="1"/>
        </dgm:presLayoutVars>
      </dgm:prSet>
      <dgm:spPr/>
      <dgm:t>
        <a:bodyPr/>
        <a:lstStyle/>
        <a:p>
          <a:endParaRPr lang="en-US"/>
        </a:p>
      </dgm:t>
    </dgm:pt>
    <dgm:pt modelId="{D00C61BB-B8AB-47CD-9723-354E4C95A73F}" type="pres">
      <dgm:prSet presAssocID="{11EEE537-6AB0-49C6-85A6-79EF77997B3F}" presName="sibTrans" presStyleLbl="node1" presStyleIdx="1" presStyleCnt="4"/>
      <dgm:spPr/>
      <dgm:t>
        <a:bodyPr/>
        <a:lstStyle/>
        <a:p>
          <a:endParaRPr lang="en-US"/>
        </a:p>
      </dgm:t>
    </dgm:pt>
    <dgm:pt modelId="{55D1C15A-AD8D-45B0-90C8-68796A33AF0D}" type="pres">
      <dgm:prSet presAssocID="{41C84184-813C-451B-99E7-90209FA0D3FA}" presName="dummy" presStyleCnt="0"/>
      <dgm:spPr/>
    </dgm:pt>
    <dgm:pt modelId="{4AF1832C-6A08-4F3B-8022-2D84A5AF9AE9}" type="pres">
      <dgm:prSet presAssocID="{41C84184-813C-451B-99E7-90209FA0D3FA}" presName="node" presStyleLbl="revTx" presStyleIdx="2" presStyleCnt="4">
        <dgm:presLayoutVars>
          <dgm:bulletEnabled val="1"/>
        </dgm:presLayoutVars>
      </dgm:prSet>
      <dgm:spPr/>
      <dgm:t>
        <a:bodyPr/>
        <a:lstStyle/>
        <a:p>
          <a:endParaRPr lang="en-US"/>
        </a:p>
      </dgm:t>
    </dgm:pt>
    <dgm:pt modelId="{38D637FF-613A-4F98-8148-65F16DE68C65}" type="pres">
      <dgm:prSet presAssocID="{5B45169B-F255-4865-98A9-CCE975F67D6E}" presName="sibTrans" presStyleLbl="node1" presStyleIdx="2" presStyleCnt="4"/>
      <dgm:spPr/>
      <dgm:t>
        <a:bodyPr/>
        <a:lstStyle/>
        <a:p>
          <a:endParaRPr lang="en-US"/>
        </a:p>
      </dgm:t>
    </dgm:pt>
    <dgm:pt modelId="{B73416E3-7562-4D0C-8B14-F8EA9D71426A}" type="pres">
      <dgm:prSet presAssocID="{1D15E353-93A0-4A41-84B8-1E11EAD45B69}" presName="dummy" presStyleCnt="0"/>
      <dgm:spPr/>
    </dgm:pt>
    <dgm:pt modelId="{B8F27EC3-4ECB-44A8-85C4-591E183219BB}" type="pres">
      <dgm:prSet presAssocID="{1D15E353-93A0-4A41-84B8-1E11EAD45B69}" presName="node" presStyleLbl="revTx" presStyleIdx="3" presStyleCnt="4">
        <dgm:presLayoutVars>
          <dgm:bulletEnabled val="1"/>
        </dgm:presLayoutVars>
      </dgm:prSet>
      <dgm:spPr/>
      <dgm:t>
        <a:bodyPr/>
        <a:lstStyle/>
        <a:p>
          <a:endParaRPr lang="en-US"/>
        </a:p>
      </dgm:t>
    </dgm:pt>
    <dgm:pt modelId="{2595F784-6150-4FD2-B969-F7CA655EC1A3}" type="pres">
      <dgm:prSet presAssocID="{31CDB2EF-CDD6-4392-830B-4674CDCE1412}" presName="sibTrans" presStyleLbl="node1" presStyleIdx="3" presStyleCnt="4"/>
      <dgm:spPr/>
      <dgm:t>
        <a:bodyPr/>
        <a:lstStyle/>
        <a:p>
          <a:endParaRPr lang="en-US"/>
        </a:p>
      </dgm:t>
    </dgm:pt>
  </dgm:ptLst>
  <dgm:cxnLst>
    <dgm:cxn modelId="{83542CC8-652C-4AB3-9671-333A82080BA8}" srcId="{C9B95B8A-87E9-4A7F-B484-3C9E94A6F161}" destId="{41C84184-813C-451B-99E7-90209FA0D3FA}" srcOrd="2" destOrd="0" parTransId="{86F2C4A3-1C03-41C0-BB5C-E90AF3DE674B}" sibTransId="{5B45169B-F255-4865-98A9-CCE975F67D6E}"/>
    <dgm:cxn modelId="{B59CA5FE-5317-45A4-89BE-126DC373CB25}" srcId="{C9B95B8A-87E9-4A7F-B484-3C9E94A6F161}" destId="{EF3E922F-16C0-4882-97EA-DCFF869C628B}" srcOrd="1" destOrd="0" parTransId="{247F5B3E-07E5-40EA-83AA-C795C7D07918}" sibTransId="{11EEE537-6AB0-49C6-85A6-79EF77997B3F}"/>
    <dgm:cxn modelId="{403E805D-DFD6-48BA-A8A4-7578ABF216E6}" type="presOf" srcId="{33A7E9E8-6730-43B6-8DC4-45296C7E40C6}" destId="{A839296E-4684-4ECE-A62E-E7C00A7A44C2}" srcOrd="0" destOrd="0" presId="urn:microsoft.com/office/officeart/2005/8/layout/cycle1"/>
    <dgm:cxn modelId="{7D342205-9A4B-4411-9661-A146FE2EBB25}" type="presOf" srcId="{C9B95B8A-87E9-4A7F-B484-3C9E94A6F161}" destId="{DF1113C4-2094-44EA-8F1D-0956840813E9}" srcOrd="0" destOrd="0" presId="urn:microsoft.com/office/officeart/2005/8/layout/cycle1"/>
    <dgm:cxn modelId="{3745C463-2CB4-4937-8F58-12ED8235C5DF}" type="presOf" srcId="{1D15E353-93A0-4A41-84B8-1E11EAD45B69}" destId="{B8F27EC3-4ECB-44A8-85C4-591E183219BB}" srcOrd="0" destOrd="0" presId="urn:microsoft.com/office/officeart/2005/8/layout/cycle1"/>
    <dgm:cxn modelId="{613D6B21-5BC5-40A9-BD55-5C89E2104214}" type="presOf" srcId="{31CDB2EF-CDD6-4392-830B-4674CDCE1412}" destId="{2595F784-6150-4FD2-B969-F7CA655EC1A3}" srcOrd="0" destOrd="0" presId="urn:microsoft.com/office/officeart/2005/8/layout/cycle1"/>
    <dgm:cxn modelId="{D9AB715D-3043-4D64-916D-12BDE1955923}" type="presOf" srcId="{11EEE537-6AB0-49C6-85A6-79EF77997B3F}" destId="{D00C61BB-B8AB-47CD-9723-354E4C95A73F}" srcOrd="0" destOrd="0" presId="urn:microsoft.com/office/officeart/2005/8/layout/cycle1"/>
    <dgm:cxn modelId="{C8A3BA0B-D31E-4D33-BB47-3D979D5A4F31}" srcId="{C9B95B8A-87E9-4A7F-B484-3C9E94A6F161}" destId="{151C251B-C803-4660-8DEB-2DB74905DB25}" srcOrd="0" destOrd="0" parTransId="{F5F5FE54-04DD-4523-B776-6266945D5F4F}" sibTransId="{33A7E9E8-6730-43B6-8DC4-45296C7E40C6}"/>
    <dgm:cxn modelId="{87D29DC3-ECB9-486C-80A7-D4B66C48D632}" type="presOf" srcId="{EF3E922F-16C0-4882-97EA-DCFF869C628B}" destId="{E118DA08-D05F-4324-81C3-1206D91E6BA1}" srcOrd="0" destOrd="0" presId="urn:microsoft.com/office/officeart/2005/8/layout/cycle1"/>
    <dgm:cxn modelId="{BC1F8528-CD2B-47A0-B183-6C660FD734CC}" type="presOf" srcId="{41C84184-813C-451B-99E7-90209FA0D3FA}" destId="{4AF1832C-6A08-4F3B-8022-2D84A5AF9AE9}" srcOrd="0" destOrd="0" presId="urn:microsoft.com/office/officeart/2005/8/layout/cycle1"/>
    <dgm:cxn modelId="{90906373-09E5-4FE0-8ED0-47DD823972F6}" srcId="{C9B95B8A-87E9-4A7F-B484-3C9E94A6F161}" destId="{1D15E353-93A0-4A41-84B8-1E11EAD45B69}" srcOrd="3" destOrd="0" parTransId="{44B6C85A-866C-4C6F-8048-432F4CFE193C}" sibTransId="{31CDB2EF-CDD6-4392-830B-4674CDCE1412}"/>
    <dgm:cxn modelId="{35F720B3-2A77-4734-A221-CDEB8315C4C2}" type="presOf" srcId="{151C251B-C803-4660-8DEB-2DB74905DB25}" destId="{FD4E6710-8C7E-4CD6-9074-2F45C8BDBC3A}" srcOrd="0" destOrd="0" presId="urn:microsoft.com/office/officeart/2005/8/layout/cycle1"/>
    <dgm:cxn modelId="{C0F75ACC-3844-409D-B8C4-68E2617E0A57}" type="presOf" srcId="{5B45169B-F255-4865-98A9-CCE975F67D6E}" destId="{38D637FF-613A-4F98-8148-65F16DE68C65}" srcOrd="0" destOrd="0" presId="urn:microsoft.com/office/officeart/2005/8/layout/cycle1"/>
    <dgm:cxn modelId="{F456BFD8-DBB8-4EAE-A417-A2377C262BEF}" type="presParOf" srcId="{DF1113C4-2094-44EA-8F1D-0956840813E9}" destId="{CC500568-3DA2-4946-BCAD-7EEE9A3A990E}" srcOrd="0" destOrd="0" presId="urn:microsoft.com/office/officeart/2005/8/layout/cycle1"/>
    <dgm:cxn modelId="{F3EC1256-AA3A-4676-BA06-0C851B170CAE}" type="presParOf" srcId="{DF1113C4-2094-44EA-8F1D-0956840813E9}" destId="{FD4E6710-8C7E-4CD6-9074-2F45C8BDBC3A}" srcOrd="1" destOrd="0" presId="urn:microsoft.com/office/officeart/2005/8/layout/cycle1"/>
    <dgm:cxn modelId="{22E5E6DD-36A8-4E18-AE40-8CD80F18FBA7}" type="presParOf" srcId="{DF1113C4-2094-44EA-8F1D-0956840813E9}" destId="{A839296E-4684-4ECE-A62E-E7C00A7A44C2}" srcOrd="2" destOrd="0" presId="urn:microsoft.com/office/officeart/2005/8/layout/cycle1"/>
    <dgm:cxn modelId="{07ACEFC5-F0E7-43E5-A0F3-06373F51F2ED}" type="presParOf" srcId="{DF1113C4-2094-44EA-8F1D-0956840813E9}" destId="{E8183E32-295E-43E4-AC7B-E11A16A09819}" srcOrd="3" destOrd="0" presId="urn:microsoft.com/office/officeart/2005/8/layout/cycle1"/>
    <dgm:cxn modelId="{F8C43D02-3C3F-41F2-95E4-A33D4E9D46D0}" type="presParOf" srcId="{DF1113C4-2094-44EA-8F1D-0956840813E9}" destId="{E118DA08-D05F-4324-81C3-1206D91E6BA1}" srcOrd="4" destOrd="0" presId="urn:microsoft.com/office/officeart/2005/8/layout/cycle1"/>
    <dgm:cxn modelId="{5BA19D33-3D2F-450B-B390-E3C1CDDA8920}" type="presParOf" srcId="{DF1113C4-2094-44EA-8F1D-0956840813E9}" destId="{D00C61BB-B8AB-47CD-9723-354E4C95A73F}" srcOrd="5" destOrd="0" presId="urn:microsoft.com/office/officeart/2005/8/layout/cycle1"/>
    <dgm:cxn modelId="{F0511FB7-994A-4E95-9479-2466FD75E7ED}" type="presParOf" srcId="{DF1113C4-2094-44EA-8F1D-0956840813E9}" destId="{55D1C15A-AD8D-45B0-90C8-68796A33AF0D}" srcOrd="6" destOrd="0" presId="urn:microsoft.com/office/officeart/2005/8/layout/cycle1"/>
    <dgm:cxn modelId="{605D74FB-134B-4EFE-910E-77B2B9F03C90}" type="presParOf" srcId="{DF1113C4-2094-44EA-8F1D-0956840813E9}" destId="{4AF1832C-6A08-4F3B-8022-2D84A5AF9AE9}" srcOrd="7" destOrd="0" presId="urn:microsoft.com/office/officeart/2005/8/layout/cycle1"/>
    <dgm:cxn modelId="{42875E80-373E-41B0-B4C8-858364321053}" type="presParOf" srcId="{DF1113C4-2094-44EA-8F1D-0956840813E9}" destId="{38D637FF-613A-4F98-8148-65F16DE68C65}" srcOrd="8" destOrd="0" presId="urn:microsoft.com/office/officeart/2005/8/layout/cycle1"/>
    <dgm:cxn modelId="{6952D349-1E39-4C7D-BB78-C0B40A45112D}" type="presParOf" srcId="{DF1113C4-2094-44EA-8F1D-0956840813E9}" destId="{B73416E3-7562-4D0C-8B14-F8EA9D71426A}" srcOrd="9" destOrd="0" presId="urn:microsoft.com/office/officeart/2005/8/layout/cycle1"/>
    <dgm:cxn modelId="{2DAC83AF-3A97-4998-8311-A15F37E24F97}" type="presParOf" srcId="{DF1113C4-2094-44EA-8F1D-0956840813E9}" destId="{B8F27EC3-4ECB-44A8-85C4-591E183219BB}" srcOrd="10" destOrd="0" presId="urn:microsoft.com/office/officeart/2005/8/layout/cycle1"/>
    <dgm:cxn modelId="{BD1189EF-3758-432F-B1D5-F0F7AA9A7EDF}" type="presParOf" srcId="{DF1113C4-2094-44EA-8F1D-0956840813E9}" destId="{2595F784-6150-4FD2-B969-F7CA655EC1A3}"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E6710-8C7E-4CD6-9074-2F45C8BDBC3A}">
      <dsp:nvSpPr>
        <dsp:cNvPr id="0" name=""/>
        <dsp:cNvSpPr/>
      </dsp:nvSpPr>
      <dsp:spPr>
        <a:xfrm>
          <a:off x="1977873" y="66414"/>
          <a:ext cx="1058481" cy="105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smtClean="0">
              <a:solidFill>
                <a:srgbClr val="787972"/>
              </a:solidFill>
            </a:rPr>
            <a:t>Performance</a:t>
          </a:r>
          <a:endParaRPr lang="en-US" sz="1400" kern="1200" dirty="0">
            <a:solidFill>
              <a:srgbClr val="787972"/>
            </a:solidFill>
          </a:endParaRPr>
        </a:p>
      </dsp:txBody>
      <dsp:txXfrm>
        <a:off x="1977873" y="66414"/>
        <a:ext cx="1058481" cy="1058481"/>
      </dsp:txXfrm>
    </dsp:sp>
    <dsp:sp modelId="{A839296E-4684-4ECE-A62E-E7C00A7A44C2}">
      <dsp:nvSpPr>
        <dsp:cNvPr id="0" name=""/>
        <dsp:cNvSpPr/>
      </dsp:nvSpPr>
      <dsp:spPr>
        <a:xfrm>
          <a:off x="113189" y="-316"/>
          <a:ext cx="2989896" cy="2989896"/>
        </a:xfrm>
        <a:prstGeom prst="circularArrow">
          <a:avLst>
            <a:gd name="adj1" fmla="val 6903"/>
            <a:gd name="adj2" fmla="val 465456"/>
            <a:gd name="adj3" fmla="val 548976"/>
            <a:gd name="adj4" fmla="val 20585568"/>
            <a:gd name="adj5" fmla="val 8054"/>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8DA08-D05F-4324-81C3-1206D91E6BA1}">
      <dsp:nvSpPr>
        <dsp:cNvPr id="0" name=""/>
        <dsp:cNvSpPr/>
      </dsp:nvSpPr>
      <dsp:spPr>
        <a:xfrm>
          <a:off x="1977873" y="1864367"/>
          <a:ext cx="1058481" cy="105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smtClean="0">
              <a:solidFill>
                <a:srgbClr val="787972"/>
              </a:solidFill>
            </a:rPr>
            <a:t>High</a:t>
          </a:r>
          <a:r>
            <a:rPr lang="en-US" sz="1400" kern="1200" dirty="0" smtClean="0"/>
            <a:t> </a:t>
          </a:r>
          <a:r>
            <a:rPr lang="en-US" sz="1400" kern="1200" dirty="0" smtClean="0">
              <a:solidFill>
                <a:srgbClr val="787972"/>
              </a:solidFill>
            </a:rPr>
            <a:t>End</a:t>
          </a:r>
          <a:endParaRPr lang="en-US" sz="1400" kern="1200" dirty="0">
            <a:solidFill>
              <a:srgbClr val="787972"/>
            </a:solidFill>
          </a:endParaRPr>
        </a:p>
      </dsp:txBody>
      <dsp:txXfrm>
        <a:off x="1977873" y="1864367"/>
        <a:ext cx="1058481" cy="1058481"/>
      </dsp:txXfrm>
    </dsp:sp>
    <dsp:sp modelId="{D00C61BB-B8AB-47CD-9723-354E4C95A73F}">
      <dsp:nvSpPr>
        <dsp:cNvPr id="0" name=""/>
        <dsp:cNvSpPr/>
      </dsp:nvSpPr>
      <dsp:spPr>
        <a:xfrm>
          <a:off x="113189" y="-316"/>
          <a:ext cx="2989896" cy="2989896"/>
        </a:xfrm>
        <a:prstGeom prst="circularArrow">
          <a:avLst>
            <a:gd name="adj1" fmla="val 6903"/>
            <a:gd name="adj2" fmla="val 465456"/>
            <a:gd name="adj3" fmla="val 5948976"/>
            <a:gd name="adj4" fmla="val 4385568"/>
            <a:gd name="adj5" fmla="val 8054"/>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F1832C-6A08-4F3B-8022-2D84A5AF9AE9}">
      <dsp:nvSpPr>
        <dsp:cNvPr id="0" name=""/>
        <dsp:cNvSpPr/>
      </dsp:nvSpPr>
      <dsp:spPr>
        <a:xfrm>
          <a:off x="179920" y="1864367"/>
          <a:ext cx="1058481" cy="105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smtClean="0">
              <a:solidFill>
                <a:srgbClr val="787972"/>
              </a:solidFill>
            </a:rPr>
            <a:t>Performance</a:t>
          </a:r>
          <a:endParaRPr lang="en-US" sz="1400" kern="1200" dirty="0">
            <a:solidFill>
              <a:srgbClr val="787972"/>
            </a:solidFill>
          </a:endParaRPr>
        </a:p>
      </dsp:txBody>
      <dsp:txXfrm>
        <a:off x="179920" y="1864367"/>
        <a:ext cx="1058481" cy="1058481"/>
      </dsp:txXfrm>
    </dsp:sp>
    <dsp:sp modelId="{38D637FF-613A-4F98-8148-65F16DE68C65}">
      <dsp:nvSpPr>
        <dsp:cNvPr id="0" name=""/>
        <dsp:cNvSpPr/>
      </dsp:nvSpPr>
      <dsp:spPr>
        <a:xfrm>
          <a:off x="113189" y="-316"/>
          <a:ext cx="2989896" cy="2989896"/>
        </a:xfrm>
        <a:prstGeom prst="circularArrow">
          <a:avLst>
            <a:gd name="adj1" fmla="val 6903"/>
            <a:gd name="adj2" fmla="val 465456"/>
            <a:gd name="adj3" fmla="val 11348976"/>
            <a:gd name="adj4" fmla="val 9785568"/>
            <a:gd name="adj5" fmla="val 8054"/>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F27EC3-4ECB-44A8-85C4-591E183219BB}">
      <dsp:nvSpPr>
        <dsp:cNvPr id="0" name=""/>
        <dsp:cNvSpPr/>
      </dsp:nvSpPr>
      <dsp:spPr>
        <a:xfrm>
          <a:off x="179920" y="66414"/>
          <a:ext cx="1058481" cy="105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smtClean="0">
              <a:solidFill>
                <a:srgbClr val="787972"/>
              </a:solidFill>
            </a:rPr>
            <a:t>Low</a:t>
          </a:r>
          <a:r>
            <a:rPr lang="en-US" sz="1400" kern="1200" dirty="0" smtClean="0"/>
            <a:t> </a:t>
          </a:r>
          <a:r>
            <a:rPr lang="en-US" sz="1400" kern="1200" dirty="0" smtClean="0">
              <a:solidFill>
                <a:srgbClr val="787972"/>
              </a:solidFill>
            </a:rPr>
            <a:t>End</a:t>
          </a:r>
          <a:endParaRPr lang="en-US" sz="1400" kern="1200" dirty="0">
            <a:solidFill>
              <a:srgbClr val="787972"/>
            </a:solidFill>
          </a:endParaRPr>
        </a:p>
      </dsp:txBody>
      <dsp:txXfrm>
        <a:off x="179920" y="66414"/>
        <a:ext cx="1058481" cy="1058481"/>
      </dsp:txXfrm>
    </dsp:sp>
    <dsp:sp modelId="{2595F784-6150-4FD2-B969-F7CA655EC1A3}">
      <dsp:nvSpPr>
        <dsp:cNvPr id="0" name=""/>
        <dsp:cNvSpPr/>
      </dsp:nvSpPr>
      <dsp:spPr>
        <a:xfrm>
          <a:off x="113189" y="-316"/>
          <a:ext cx="2989896" cy="2989896"/>
        </a:xfrm>
        <a:prstGeom prst="circularArrow">
          <a:avLst>
            <a:gd name="adj1" fmla="val 6903"/>
            <a:gd name="adj2" fmla="val 465456"/>
            <a:gd name="adj3" fmla="val 16748976"/>
            <a:gd name="adj4" fmla="val 15185568"/>
            <a:gd name="adj5" fmla="val 8054"/>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smtClean="0">
                <a:ea typeface="ＭＳ Ｐゴシック" pitchFamily="-112" charset="-128"/>
                <a:cs typeface="+mn-cs"/>
              </a:defRPr>
            </a:lvl1pPr>
          </a:lstStyle>
          <a:p>
            <a:pPr>
              <a:defRPr/>
            </a:pPr>
            <a:endParaRPr lang="en-US"/>
          </a:p>
        </p:txBody>
      </p:sp>
      <p:sp>
        <p:nvSpPr>
          <p:cNvPr id="24579" name="Rectangle 3"/>
          <p:cNvSpPr>
            <a:spLocks noGrp="1" noChangeArrowheads="1"/>
          </p:cNvSpPr>
          <p:nvPr>
            <p:ph type="dt" sz="quarter"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smtClean="0">
                <a:ea typeface="ＭＳ Ｐゴシック" pitchFamily="-112" charset="-128"/>
                <a:cs typeface="+mn-cs"/>
              </a:defRPr>
            </a:lvl1pPr>
          </a:lstStyle>
          <a:p>
            <a:pPr>
              <a:defRPr/>
            </a:pPr>
            <a:endParaRPr lang="en-US"/>
          </a:p>
        </p:txBody>
      </p:sp>
      <p:sp>
        <p:nvSpPr>
          <p:cNvPr id="24580" name="Rectangle 4"/>
          <p:cNvSpPr>
            <a:spLocks noGrp="1" noChangeArrowheads="1"/>
          </p:cNvSpPr>
          <p:nvPr>
            <p:ph type="ftr" sz="quarter" idx="2"/>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smtClean="0">
                <a:ea typeface="ＭＳ Ｐゴシック" pitchFamily="-112" charset="-128"/>
                <a:cs typeface="+mn-cs"/>
              </a:defRPr>
            </a:lvl1pPr>
          </a:lstStyle>
          <a:p>
            <a:pPr>
              <a:defRPr/>
            </a:pPr>
            <a:endParaRPr lang="en-US"/>
          </a:p>
        </p:txBody>
      </p:sp>
      <p:sp>
        <p:nvSpPr>
          <p:cNvPr id="24581" name="Rectangle 5"/>
          <p:cNvSpPr>
            <a:spLocks noGrp="1" noChangeArrowheads="1"/>
          </p:cNvSpPr>
          <p:nvPr>
            <p:ph type="sldNum" sz="quarter" idx="3"/>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fld id="{66F02BA5-4795-994B-81D0-FA94910C4C1A}" type="slidenum">
              <a:rPr lang="en-US"/>
              <a:pPr/>
              <a:t>‹#›</a:t>
            </a:fld>
            <a:endParaRPr lang="en-US"/>
          </a:p>
        </p:txBody>
      </p:sp>
    </p:spTree>
    <p:extLst>
      <p:ext uri="{BB962C8B-B14F-4D97-AF65-F5344CB8AC3E}">
        <p14:creationId xmlns:p14="http://schemas.microsoft.com/office/powerpoint/2010/main" val="2211126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smtClean="0">
                <a:ea typeface="ＭＳ Ｐゴシック" pitchFamily="-112" charset="-128"/>
                <a:cs typeface="+mn-cs"/>
              </a:defRPr>
            </a:lvl1pPr>
          </a:lstStyle>
          <a:p>
            <a:pPr>
              <a:defRPr/>
            </a:pPr>
            <a:endParaRPr lang="en-US"/>
          </a:p>
        </p:txBody>
      </p:sp>
      <p:sp>
        <p:nvSpPr>
          <p:cNvPr id="51203"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smtClean="0">
                <a:ea typeface="ＭＳ Ｐゴシック" pitchFamily="-112" charset="-128"/>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5"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smtClean="0">
                <a:ea typeface="ＭＳ Ｐゴシック" pitchFamily="-112" charset="-128"/>
                <a:cs typeface="+mn-cs"/>
              </a:defRPr>
            </a:lvl1pPr>
          </a:lstStyle>
          <a:p>
            <a:pPr>
              <a:defRPr/>
            </a:pPr>
            <a:endParaRPr lang="en-US"/>
          </a:p>
        </p:txBody>
      </p:sp>
      <p:sp>
        <p:nvSpPr>
          <p:cNvPr id="51207"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fld id="{706F8D69-B00F-F44E-9B61-4DC184CA17F8}" type="slidenum">
              <a:rPr lang="en-US"/>
              <a:pPr/>
              <a:t>‹#›</a:t>
            </a:fld>
            <a:endParaRPr lang="en-US"/>
          </a:p>
        </p:txBody>
      </p:sp>
    </p:spTree>
    <p:extLst>
      <p:ext uri="{BB962C8B-B14F-4D97-AF65-F5344CB8AC3E}">
        <p14:creationId xmlns:p14="http://schemas.microsoft.com/office/powerpoint/2010/main" val="17349668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ＭＳ Ｐゴシック" pitchFamily="-108" charset="-128"/>
      </a:defRPr>
    </a:lvl1pPr>
    <a:lvl2pPr marL="365125"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2pPr>
    <a:lvl3pPr marL="730250"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3pPr>
    <a:lvl4pPr marL="1096963"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4pPr>
    <a:lvl5pPr marL="1462088"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5pPr>
    <a:lvl6pPr marL="1828800" algn="l" defTabSz="365760" rtl="0" eaLnBrk="1" latinLnBrk="0" hangingPunct="1">
      <a:defRPr sz="1000" kern="1200">
        <a:solidFill>
          <a:schemeClr val="tx1"/>
        </a:solidFill>
        <a:latin typeface="+mn-lt"/>
        <a:ea typeface="+mn-ea"/>
        <a:cs typeface="+mn-cs"/>
      </a:defRPr>
    </a:lvl6pPr>
    <a:lvl7pPr marL="2194560" algn="l" defTabSz="365760" rtl="0" eaLnBrk="1" latinLnBrk="0" hangingPunct="1">
      <a:defRPr sz="1000" kern="1200">
        <a:solidFill>
          <a:schemeClr val="tx1"/>
        </a:solidFill>
        <a:latin typeface="+mn-lt"/>
        <a:ea typeface="+mn-ea"/>
        <a:cs typeface="+mn-cs"/>
      </a:defRPr>
    </a:lvl7pPr>
    <a:lvl8pPr marL="2560320" algn="l" defTabSz="365760" rtl="0" eaLnBrk="1" latinLnBrk="0" hangingPunct="1">
      <a:defRPr sz="1000" kern="1200">
        <a:solidFill>
          <a:schemeClr val="tx1"/>
        </a:solidFill>
        <a:latin typeface="+mn-lt"/>
        <a:ea typeface="+mn-ea"/>
        <a:cs typeface="+mn-cs"/>
      </a:defRPr>
    </a:lvl8pPr>
    <a:lvl9pPr marL="2926080" algn="l" defTabSz="36576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1</a:t>
            </a:fld>
            <a:endParaRPr lang="en-US"/>
          </a:p>
        </p:txBody>
      </p:sp>
    </p:spTree>
    <p:extLst>
      <p:ext uri="{BB962C8B-B14F-4D97-AF65-F5344CB8AC3E}">
        <p14:creationId xmlns:p14="http://schemas.microsoft.com/office/powerpoint/2010/main" val="54198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process has evolved over the past 2 years into something that we regularly employ now.</a:t>
            </a:r>
          </a:p>
          <a:p>
            <a:pPr marL="241653" indent="-241653">
              <a:buFont typeface="Arial" charset="0"/>
              <a:buAutoNum type="arabicParenR"/>
            </a:pPr>
            <a:r>
              <a:rPr lang="en-US" baseline="0" dirty="0" smtClean="0"/>
              <a:t>Design for the lower end platform</a:t>
            </a:r>
            <a:r>
              <a:rPr lang="en-US" baseline="0" dirty="0"/>
              <a:t> </a:t>
            </a:r>
            <a:r>
              <a:rPr lang="en-US" baseline="0" dirty="0" smtClean="0"/>
              <a:t>using the types of questions asked earlier</a:t>
            </a:r>
          </a:p>
          <a:p>
            <a:pPr marL="241653" indent="-241653">
              <a:buFont typeface="Arial" charset="0"/>
              <a:buAutoNum type="arabicParenR"/>
            </a:pPr>
            <a:r>
              <a:rPr lang="en-US" baseline="0" dirty="0" smtClean="0"/>
              <a:t>Optimize the algorithm for performance and integrate it into the game</a:t>
            </a:r>
          </a:p>
          <a:p>
            <a:pPr marL="241653" indent="-241653">
              <a:buFont typeface="Arial" charset="0"/>
              <a:buAutoNum type="arabicParenR"/>
            </a:pPr>
            <a:r>
              <a:rPr lang="en-US" baseline="0" dirty="0" smtClean="0"/>
              <a:t>We then revisit the higher end platforms and implement there</a:t>
            </a:r>
          </a:p>
          <a:p>
            <a:pPr marL="627627" lvl="1" indent="-241653">
              <a:buFont typeface="Arial" pitchFamily="34" charset="0"/>
              <a:buChar char="•"/>
            </a:pPr>
            <a:r>
              <a:rPr lang="en-US" baseline="0" dirty="0" smtClean="0"/>
              <a:t>By performing the optimization in between the low end and high end implementations we give ourselves time to take a step back and re-evaluate our approach, this often leads to major quality and performance gains</a:t>
            </a:r>
          </a:p>
          <a:p>
            <a:r>
              <a:rPr lang="en-US" baseline="0" dirty="0" smtClean="0"/>
              <a:t>4) We take any fundamental improvements made on the higher end platform and integrate them back into the lower end targets</a:t>
            </a:r>
          </a:p>
          <a:p>
            <a:r>
              <a:rPr lang="en-US" baseline="0" dirty="0" smtClean="0"/>
              <a:t>5) Rinse and repeat, often changing project directions and requirements will expose or remove constraints from the design</a:t>
            </a:r>
          </a:p>
          <a:p>
            <a:pPr marL="241653" indent="-241653">
              <a:buFont typeface="Arial" pitchFamily="34" charset="0"/>
              <a:buChar char="•"/>
            </a:pPr>
            <a:endParaRPr lang="en-US" baseline="0" dirty="0" smtClean="0"/>
          </a:p>
          <a:p>
            <a:pPr marL="241653" indent="-241653">
              <a:buFont typeface="Arial" charset="0"/>
              <a:buAutoNum type="arabicParenR"/>
            </a:pPr>
            <a:endParaRPr lang="en-US" baseline="0" dirty="0" smtClean="0"/>
          </a:p>
          <a:p>
            <a:pPr marL="181240" indent="-18124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10</a:t>
            </a:fld>
            <a:endParaRPr lang="en-US"/>
          </a:p>
        </p:txBody>
      </p:sp>
    </p:spTree>
    <p:extLst>
      <p:ext uri="{BB962C8B-B14F-4D97-AF65-F5344CB8AC3E}">
        <p14:creationId xmlns:p14="http://schemas.microsoft.com/office/powerpoint/2010/main" val="14222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of</a:t>
            </a:r>
            <a:r>
              <a:rPr lang="en-US" baseline="0" dirty="0" smtClean="0"/>
              <a:t> the first algorithms that really helped us develop this process were Motion Blur and Ambient Occlusion. We are going to take a closer look at where those algorithms are at right now.</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11</a:t>
            </a:fld>
            <a:endParaRPr lang="en-US"/>
          </a:p>
        </p:txBody>
      </p:sp>
    </p:spTree>
    <p:extLst>
      <p:ext uri="{BB962C8B-B14F-4D97-AF65-F5344CB8AC3E}">
        <p14:creationId xmlns:p14="http://schemas.microsoft.com/office/powerpoint/2010/main" val="3045485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12</a:t>
            </a:fld>
            <a:endParaRPr lang="en-US"/>
          </a:p>
        </p:txBody>
      </p:sp>
    </p:spTree>
    <p:extLst>
      <p:ext uri="{BB962C8B-B14F-4D97-AF65-F5344CB8AC3E}">
        <p14:creationId xmlns:p14="http://schemas.microsoft.com/office/powerpoint/2010/main" val="2484240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Motion blur is a great effect to invest in to get a more cinematic feel for your games.</a:t>
            </a:r>
          </a:p>
          <a:p>
            <a:endParaRPr lang="en-US" baseline="0" dirty="0" smtClean="0"/>
          </a:p>
          <a:p>
            <a:r>
              <a:rPr lang="en-US" baseline="0" dirty="0" smtClean="0"/>
              <a:t>This is because motion blur is emulating the non-instantaneous shutter time of actual cameras.</a:t>
            </a:r>
          </a:p>
          <a:p>
            <a:endParaRPr lang="en-US" baseline="0" dirty="0" smtClean="0"/>
          </a:p>
          <a:p>
            <a:r>
              <a:rPr lang="en-US" baseline="0" dirty="0" smtClean="0"/>
              <a:t>It also helps reduces the strobe effect that happens when you render at frame rates under 60 fps, giving your game a much smoother experience.</a:t>
            </a:r>
          </a:p>
          <a:p>
            <a:endParaRPr lang="en-US" baseline="0" dirty="0" smtClean="0"/>
          </a:p>
          <a:p>
            <a:r>
              <a:rPr lang="en-US" baseline="0" dirty="0" smtClean="0"/>
              <a:t>Artistically motion blur can be used very effectively to communicate a sense of speed to the player.</a:t>
            </a:r>
          </a:p>
        </p:txBody>
      </p:sp>
      <p:sp>
        <p:nvSpPr>
          <p:cNvPr id="4" name="Slide Number Placeholder 3"/>
          <p:cNvSpPr>
            <a:spLocks noGrp="1"/>
          </p:cNvSpPr>
          <p:nvPr>
            <p:ph type="sldNum" sz="quarter" idx="10"/>
          </p:nvPr>
        </p:nvSpPr>
        <p:spPr/>
        <p:txBody>
          <a:bodyPr/>
          <a:lstStyle/>
          <a:p>
            <a:fld id="{706F8D69-B00F-F44E-9B61-4DC184CA17F8}" type="slidenum">
              <a:rPr lang="en-US" smtClean="0"/>
              <a:pPr/>
              <a:t>13</a:t>
            </a:fld>
            <a:endParaRPr lang="en-US"/>
          </a:p>
        </p:txBody>
      </p:sp>
    </p:spTree>
    <p:extLst>
      <p:ext uri="{BB962C8B-B14F-4D97-AF65-F5344CB8AC3E}">
        <p14:creationId xmlns:p14="http://schemas.microsoft.com/office/powerpoint/2010/main" val="1462086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why did we go for motion blur?</a:t>
            </a:r>
          </a:p>
          <a:p>
            <a:endParaRPr lang="en-US" baseline="0" dirty="0" smtClean="0"/>
          </a:p>
          <a:p>
            <a:r>
              <a:rPr lang="en-US" baseline="0" dirty="0" smtClean="0"/>
              <a:t>When the concepts for our game started coming in we saw many characters with exaggerated movements, dense “living” environments, and that they would require lots scene motion to sell them. At roughly the same time we decided that we would be targeting 30fps to support more flexibility in our lighting. Deciding to go for motion blur at this point aligned with so many of our project goals that it was an easy call.</a:t>
            </a:r>
          </a:p>
        </p:txBody>
      </p:sp>
      <p:sp>
        <p:nvSpPr>
          <p:cNvPr id="4" name="Slide Number Placeholder 3"/>
          <p:cNvSpPr>
            <a:spLocks noGrp="1"/>
          </p:cNvSpPr>
          <p:nvPr>
            <p:ph type="sldNum" sz="quarter" idx="10"/>
          </p:nvPr>
        </p:nvSpPr>
        <p:spPr/>
        <p:txBody>
          <a:bodyPr/>
          <a:lstStyle/>
          <a:p>
            <a:fld id="{706F8D69-B00F-F44E-9B61-4DC184CA17F8}" type="slidenum">
              <a:rPr lang="en-US" smtClean="0"/>
              <a:pPr/>
              <a:t>14</a:t>
            </a:fld>
            <a:endParaRPr lang="en-US"/>
          </a:p>
        </p:txBody>
      </p:sp>
    </p:spTree>
    <p:extLst>
      <p:ext uri="{BB962C8B-B14F-4D97-AF65-F5344CB8AC3E}">
        <p14:creationId xmlns:p14="http://schemas.microsoft.com/office/powerpoint/2010/main" val="3651778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just</a:t>
            </a:r>
            <a:r>
              <a:rPr lang="en-US" baseline="0" dirty="0" smtClean="0"/>
              <a:t> a quick sample of what we were able to achieve with the algorithm I’m about to present</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15</a:t>
            </a:fld>
            <a:endParaRPr lang="en-US"/>
          </a:p>
        </p:txBody>
      </p:sp>
    </p:spTree>
    <p:extLst>
      <p:ext uri="{BB962C8B-B14F-4D97-AF65-F5344CB8AC3E}">
        <p14:creationId xmlns:p14="http://schemas.microsoft.com/office/powerpoint/2010/main" val="4078317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approached motion blur we decided early that we would impose some restrictions on our solution.</a:t>
            </a:r>
          </a:p>
          <a:p>
            <a:endParaRPr lang="en-US" baseline="0" dirty="0" smtClean="0"/>
          </a:p>
          <a:p>
            <a:pPr marL="181240" indent="-181240">
              <a:buFont typeface="Arial" charset="0"/>
              <a:buChar char="•"/>
            </a:pPr>
            <a:r>
              <a:rPr lang="en-US" baseline="0" dirty="0" smtClean="0"/>
              <a:t>No asset requirements – We wanted to avoid as much as possible imposing new restrictions on the content teams. At this point in the project we had already redesigned our core lighting algorithm, material system, and animation system, we felt that any more requirements would have just slowed down the entire team.</a:t>
            </a:r>
          </a:p>
          <a:p>
            <a:pPr marL="181240" indent="-181240">
              <a:buFont typeface="Arial" charset="0"/>
              <a:buChar char="•"/>
            </a:pPr>
            <a:r>
              <a:rPr lang="en-US" baseline="0" dirty="0" smtClean="0"/>
              <a:t>Consistent for all geometry types – This speaks to the robustness of the solution, we didn’t want to handle many different classes of geometry or potentially have visual inconsistencies between two pieces of geo.</a:t>
            </a:r>
          </a:p>
          <a:p>
            <a:pPr marL="181240" indent="-181240">
              <a:buFont typeface="Arial" charset="0"/>
              <a:buChar char="•"/>
            </a:pPr>
            <a:r>
              <a:rPr lang="en-US" baseline="0" dirty="0" smtClean="0"/>
              <a:t>Independent of scene complexity – When we started evaluating motion blur we didn’t have a clear picture of where art was going to spend the main scene budget, we wanted to avoid algorithms that didn’t scale well with differing scene complexities</a:t>
            </a:r>
          </a:p>
          <a:p>
            <a:pPr marL="181240" indent="-181240">
              <a:buFont typeface="Arial" charset="0"/>
              <a:buChar char="•"/>
            </a:pPr>
            <a:r>
              <a:rPr lang="en-US" baseline="0" dirty="0" smtClean="0"/>
              <a:t>Minimal G-buffer encoding – With our g-buffer layouts we could really only spare 2 channels to encode the velocity and we couldn’t spare any additional space for per-geometry data</a:t>
            </a:r>
          </a:p>
          <a:p>
            <a:pPr marL="181240" indent="-181240">
              <a:buFont typeface="Arial" charset="0"/>
              <a:buChar char="•"/>
            </a:pPr>
            <a:endParaRPr lang="en-US" baseline="0" dirty="0" smtClean="0"/>
          </a:p>
          <a:p>
            <a:r>
              <a:rPr lang="en-US" baseline="0" dirty="0" smtClean="0"/>
              <a:t>Once we had these project constraints we evaluated numerous existing techniques but we found that we couldn’t find one that met our list of restrictions</a:t>
            </a:r>
          </a:p>
          <a:p>
            <a:pPr marL="181240" indent="-181240">
              <a:buFont typeface="Arial" charset="0"/>
              <a:buChar char="•"/>
            </a:pP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16</a:t>
            </a:fld>
            <a:endParaRPr lang="en-US"/>
          </a:p>
        </p:txBody>
      </p:sp>
    </p:spTree>
    <p:extLst>
      <p:ext uri="{BB962C8B-B14F-4D97-AF65-F5344CB8AC3E}">
        <p14:creationId xmlns:p14="http://schemas.microsoft.com/office/powerpoint/2010/main" val="2281265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look at what is going on under the good when something is blurring due to motion we can represent it fairly simply.</a:t>
            </a:r>
          </a:p>
          <a:p>
            <a:endParaRPr lang="en-US" baseline="0" dirty="0" smtClean="0"/>
          </a:p>
          <a:p>
            <a:r>
              <a:rPr lang="en-US" baseline="0" dirty="0" smtClean="0"/>
              <a:t>We have an input image and a velocity at every pixel for objects in that image. We see that the contribution of a pixel is spread out over distance represented by the velocity.</a:t>
            </a:r>
          </a:p>
          <a:p>
            <a:endParaRPr lang="en-US" baseline="0" dirty="0" smtClean="0"/>
          </a:p>
          <a:p>
            <a:r>
              <a:rPr lang="en-US" baseline="0" dirty="0" smtClean="0"/>
              <a:t>So if I can describe what is happening in 2 sentences why have a talk about how to solve it?</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17</a:t>
            </a:fld>
            <a:endParaRPr lang="en-US"/>
          </a:p>
        </p:txBody>
      </p:sp>
    </p:spTree>
    <p:extLst>
      <p:ext uri="{BB962C8B-B14F-4D97-AF65-F5344CB8AC3E}">
        <p14:creationId xmlns:p14="http://schemas.microsoft.com/office/powerpoint/2010/main" val="105894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I just described motion blur it is extremely simple to represent it as a scattering effect. The contribution of a pixel is distributed over the area described by the velocity. </a:t>
            </a:r>
          </a:p>
          <a:p>
            <a:endParaRPr lang="en-US" baseline="0" dirty="0" smtClean="0"/>
          </a:p>
          <a:p>
            <a:r>
              <a:rPr lang="en-US" baseline="0" dirty="0" smtClean="0"/>
              <a:t>Unfortunately we need to describe motion blur as a gathering effect. Independent of performance we could say that for each pixel loop over the entire image and find what pixels potentially overlap the pixel in question and we should end up with a very similar results. Again this is far to slow work in practice so we have to come up with something to make that portion of the algorithm faster.</a:t>
            </a:r>
          </a:p>
          <a:p>
            <a:endParaRPr lang="en-US" baseline="0" dirty="0" smtClean="0"/>
          </a:p>
          <a:p>
            <a:r>
              <a:rPr lang="en-US" baseline="0" dirty="0" smtClean="0"/>
              <a:t>Another problem associated with the gather technique is that objects moving no longer have the same silhouette, their shape becomes distorted as they move faster.</a:t>
            </a:r>
          </a:p>
          <a:p>
            <a:endParaRPr lang="en-US" baseline="0" dirty="0" smtClean="0"/>
          </a:p>
          <a:p>
            <a:r>
              <a:rPr lang="en-US" baseline="0" dirty="0" smtClean="0"/>
              <a:t>To put the icing on the cake, we end up seeing what was originally occluded by the object resulting in a transparent like effect.</a:t>
            </a:r>
          </a:p>
        </p:txBody>
      </p:sp>
      <p:sp>
        <p:nvSpPr>
          <p:cNvPr id="4" name="Slide Number Placeholder 3"/>
          <p:cNvSpPr>
            <a:spLocks noGrp="1"/>
          </p:cNvSpPr>
          <p:nvPr>
            <p:ph type="sldNum" sz="quarter" idx="10"/>
          </p:nvPr>
        </p:nvSpPr>
        <p:spPr/>
        <p:txBody>
          <a:bodyPr/>
          <a:lstStyle/>
          <a:p>
            <a:fld id="{706F8D69-B00F-F44E-9B61-4DC184CA17F8}" type="slidenum">
              <a:rPr lang="en-US" smtClean="0"/>
              <a:pPr/>
              <a:t>18</a:t>
            </a:fld>
            <a:endParaRPr lang="en-US"/>
          </a:p>
        </p:txBody>
      </p:sp>
    </p:spTree>
    <p:extLst>
      <p:ext uri="{BB962C8B-B14F-4D97-AF65-F5344CB8AC3E}">
        <p14:creationId xmlns:p14="http://schemas.microsoft.com/office/powerpoint/2010/main" val="3642873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approach is three pronged:</a:t>
            </a:r>
          </a:p>
          <a:p>
            <a:pPr marL="241653" indent="-241653">
              <a:buAutoNum type="arabicPeriod"/>
            </a:pPr>
            <a:r>
              <a:rPr lang="en-US" baseline="0" dirty="0" smtClean="0"/>
              <a:t>Dilate the velocity using screen space tiles</a:t>
            </a:r>
            <a:r>
              <a:rPr lang="en-US" baseline="0" dirty="0"/>
              <a:t> </a:t>
            </a:r>
            <a:r>
              <a:rPr lang="en-US" baseline="0" dirty="0" smtClean="0"/>
              <a:t>: We chose to dilate the velocity using a tile based approach. We found that we could do a large radius dilation efficiently</a:t>
            </a:r>
          </a:p>
          <a:p>
            <a:pPr marL="241653" indent="-241653">
              <a:buAutoNum type="arabicPeriod"/>
            </a:pPr>
            <a:r>
              <a:rPr lang="en-US" baseline="0" dirty="0" smtClean="0"/>
              <a:t>Sample along dilated velocity : By preprocessing the velocity into the dilated form we have also given our selves the primary direction that we should look in when looking for contributing pixels</a:t>
            </a:r>
          </a:p>
          <a:p>
            <a:pPr marL="241653" indent="-241653">
              <a:buAutoNum type="arabicPeriod"/>
            </a:pPr>
            <a:r>
              <a:rPr lang="en-US" baseline="0" dirty="0" smtClean="0"/>
              <a:t>Mix samples based on velocity and depth : Finally we combine the samples in an interesting way to simulate background estimation for achieving the transparent aspect of motion blur</a:t>
            </a:r>
          </a:p>
          <a:p>
            <a:pPr marL="241653" indent="-241653">
              <a:buAutoNum type="arabicPeriod"/>
            </a:pPr>
            <a:endParaRPr lang="en-US" baseline="0" dirty="0" smtClean="0"/>
          </a:p>
          <a:p>
            <a:r>
              <a:rPr lang="en-US" baseline="0" dirty="0" smtClean="0"/>
              <a:t>When we combine the 3 things mentioned above we get a robust motion blur solution </a:t>
            </a:r>
          </a:p>
        </p:txBody>
      </p:sp>
      <p:sp>
        <p:nvSpPr>
          <p:cNvPr id="4" name="Slide Number Placeholder 3"/>
          <p:cNvSpPr>
            <a:spLocks noGrp="1"/>
          </p:cNvSpPr>
          <p:nvPr>
            <p:ph type="sldNum" sz="quarter" idx="10"/>
          </p:nvPr>
        </p:nvSpPr>
        <p:spPr/>
        <p:txBody>
          <a:bodyPr/>
          <a:lstStyle/>
          <a:p>
            <a:fld id="{706F8D69-B00F-F44E-9B61-4DC184CA17F8}" type="slidenum">
              <a:rPr lang="en-US" smtClean="0"/>
              <a:pPr/>
              <a:t>19</a:t>
            </a:fld>
            <a:endParaRPr lang="en-US"/>
          </a:p>
        </p:txBody>
      </p:sp>
    </p:spTree>
    <p:extLst>
      <p:ext uri="{BB962C8B-B14F-4D97-AF65-F5344CB8AC3E}">
        <p14:creationId xmlns:p14="http://schemas.microsoft.com/office/powerpoint/2010/main" val="29898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2</a:t>
            </a:fld>
            <a:endParaRPr lang="en-US"/>
          </a:p>
        </p:txBody>
      </p:sp>
    </p:spTree>
    <p:extLst>
      <p:ext uri="{BB962C8B-B14F-4D97-AF65-F5344CB8AC3E}">
        <p14:creationId xmlns:p14="http://schemas.microsoft.com/office/powerpoint/2010/main" val="3559992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20</a:t>
            </a:fld>
            <a:endParaRPr lang="en-US"/>
          </a:p>
        </p:txBody>
      </p:sp>
    </p:spTree>
    <p:extLst>
      <p:ext uri="{BB962C8B-B14F-4D97-AF65-F5344CB8AC3E}">
        <p14:creationId xmlns:p14="http://schemas.microsoft.com/office/powerpoint/2010/main" val="415842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you will want to render a pretty traditional velocity buffer. You will want to calculate velocity in terms of pixels in this step and then clamp it to the maximum allowable blur, you will see why this is important as the walk through progresses. Finally you will want to take the –max to max velocity and scale it into the 0-1 range so you can store it in 2 channels.</a:t>
            </a:r>
          </a:p>
        </p:txBody>
      </p:sp>
      <p:sp>
        <p:nvSpPr>
          <p:cNvPr id="4" name="Slide Number Placeholder 3"/>
          <p:cNvSpPr>
            <a:spLocks noGrp="1"/>
          </p:cNvSpPr>
          <p:nvPr>
            <p:ph type="sldNum" sz="quarter" idx="10"/>
          </p:nvPr>
        </p:nvSpPr>
        <p:spPr/>
        <p:txBody>
          <a:bodyPr/>
          <a:lstStyle/>
          <a:p>
            <a:fld id="{706F8D69-B00F-F44E-9B61-4DC184CA17F8}" type="slidenum">
              <a:rPr lang="en-US" smtClean="0"/>
              <a:pPr/>
              <a:t>21</a:t>
            </a:fld>
            <a:endParaRPr lang="en-US"/>
          </a:p>
        </p:txBody>
      </p:sp>
    </p:spTree>
    <p:extLst>
      <p:ext uri="{BB962C8B-B14F-4D97-AF65-F5344CB8AC3E}">
        <p14:creationId xmlns:p14="http://schemas.microsoft.com/office/powerpoint/2010/main" val="4192930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step of the velocity preprocessing is to find the maximum velocity in each tile on the screen. A tile is represented by </a:t>
            </a:r>
            <a:r>
              <a:rPr lang="en-US" baseline="0" dirty="0" err="1" smtClean="0"/>
              <a:t>NxN</a:t>
            </a:r>
            <a:r>
              <a:rPr lang="en-US" baseline="0" dirty="0" smtClean="0"/>
              <a:t> pixels where N is the maximum allowable blur. As you perform this down sample make sure you account for the remapping of the velocity when testing magnitude.</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22</a:t>
            </a:fld>
            <a:endParaRPr lang="en-US"/>
          </a:p>
        </p:txBody>
      </p:sp>
    </p:spTree>
    <p:extLst>
      <p:ext uri="{BB962C8B-B14F-4D97-AF65-F5344CB8AC3E}">
        <p14:creationId xmlns:p14="http://schemas.microsoft.com/office/powerpoint/2010/main" val="1622293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step of the velocity</a:t>
            </a:r>
            <a:r>
              <a:rPr lang="en-US" baseline="0" dirty="0" smtClean="0"/>
              <a:t> preprocess is to apply a 3x3 box filter on the tile max velocity texture to find the maximum velocity in a particular region. Once this stage is done we now have a conservative map of the regions of influence for some large scale velocities. Finally we can pass this texture on to the reconstruction </a:t>
            </a:r>
            <a:r>
              <a:rPr lang="en-US" baseline="0" dirty="0" err="1" smtClean="0"/>
              <a:t>shader</a:t>
            </a:r>
            <a:r>
              <a:rPr lang="en-US" baseline="0" dirty="0" smtClean="0"/>
              <a:t> as you will see next.</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23</a:t>
            </a:fld>
            <a:endParaRPr lang="en-US"/>
          </a:p>
        </p:txBody>
      </p:sp>
    </p:spTree>
    <p:extLst>
      <p:ext uri="{BB962C8B-B14F-4D97-AF65-F5344CB8AC3E}">
        <p14:creationId xmlns:p14="http://schemas.microsoft.com/office/powerpoint/2010/main" val="4239874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step of the velocity</a:t>
            </a:r>
            <a:r>
              <a:rPr lang="en-US" baseline="0" dirty="0" smtClean="0"/>
              <a:t> preprocess is to apply a 3x3 box filter on the tile max velocity texture to find the maximum velocity in a particular region. Once this stage is done we now have a conservative map of the regions of influence for some large scale velocities. Finally we can pass this texture on to the reconstruction </a:t>
            </a:r>
            <a:r>
              <a:rPr lang="en-US" baseline="0" dirty="0" err="1" smtClean="0"/>
              <a:t>shader</a:t>
            </a:r>
            <a:r>
              <a:rPr lang="en-US" baseline="0" dirty="0" smtClean="0"/>
              <a:t> as you will see next.</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24</a:t>
            </a:fld>
            <a:endParaRPr lang="en-US"/>
          </a:p>
        </p:txBody>
      </p:sp>
    </p:spTree>
    <p:extLst>
      <p:ext uri="{BB962C8B-B14F-4D97-AF65-F5344CB8AC3E}">
        <p14:creationId xmlns:p14="http://schemas.microsoft.com/office/powerpoint/2010/main" val="4239874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a:t>
            </a:r>
            <a:r>
              <a:rPr lang="en-US" baseline="0" dirty="0" smtClean="0"/>
              <a:t> have pre processed our velocity into a W/</a:t>
            </a:r>
            <a:r>
              <a:rPr lang="en-US" baseline="0" dirty="0" err="1" smtClean="0"/>
              <a:t>NxH</a:t>
            </a:r>
            <a:r>
              <a:rPr lang="en-US" baseline="0" dirty="0" smtClean="0"/>
              <a:t>/N sized buffer it’s time to use the information.</a:t>
            </a:r>
          </a:p>
          <a:p>
            <a:endParaRPr lang="en-US" baseline="0" dirty="0" smtClean="0"/>
          </a:p>
          <a:p>
            <a:r>
              <a:rPr lang="en-US" baseline="0" dirty="0" smtClean="0"/>
              <a:t>Looking at center sample C we first grab the depth and color of that pixel. Next we grab the high resolution velocity from our source velocity buffer, we hold on to this because we will use it in the comparisons in the next step. Finally we grab the maximum neighborhood velocity this will come in handy as we choose sampling locations in the next step.</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25</a:t>
            </a:fld>
            <a:endParaRPr lang="en-US"/>
          </a:p>
        </p:txBody>
      </p:sp>
    </p:spTree>
    <p:extLst>
      <p:ext uri="{BB962C8B-B14F-4D97-AF65-F5344CB8AC3E}">
        <p14:creationId xmlns:p14="http://schemas.microsoft.com/office/powerpoint/2010/main" val="1594264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step</a:t>
            </a:r>
            <a:r>
              <a:rPr lang="en-US" baseline="0" dirty="0" smtClean="0"/>
              <a:t> you will want to re-expand the neighborhood velocity back into the –max – max range and then generate some sample points along that vector ( both positive and negative from center ).</a:t>
            </a:r>
          </a:p>
          <a:p>
            <a:endParaRPr lang="en-US" baseline="0" dirty="0" smtClean="0"/>
          </a:p>
          <a:p>
            <a:r>
              <a:rPr lang="en-US" baseline="0" dirty="0" smtClean="0"/>
              <a:t>At each sample point you will want to get the depth, color, and high resolution velocity. We then compare the depths to see if the sample is in the foreground or background of the center and then apply some comparisons based on that finding.</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26</a:t>
            </a:fld>
            <a:endParaRPr lang="en-US"/>
          </a:p>
        </p:txBody>
      </p:sp>
    </p:spTree>
    <p:extLst>
      <p:ext uri="{BB962C8B-B14F-4D97-AF65-F5344CB8AC3E}">
        <p14:creationId xmlns:p14="http://schemas.microsoft.com/office/powerpoint/2010/main" val="4239171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determine the foreground or background of a pixel we just applied a ramped step curve that gave us some intermediate values when the depths were close. If you do anything with soft particles this will look familiar.</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27</a:t>
            </a:fld>
            <a:endParaRPr lang="en-US"/>
          </a:p>
        </p:txBody>
      </p:sp>
    </p:spTree>
    <p:extLst>
      <p:ext uri="{BB962C8B-B14F-4D97-AF65-F5344CB8AC3E}">
        <p14:creationId xmlns:p14="http://schemas.microsoft.com/office/powerpoint/2010/main" val="2538650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now there are 3 cases that we really care about</a:t>
            </a:r>
            <a:r>
              <a:rPr lang="en-US" baseline="0" dirty="0" smtClean="0"/>
              <a:t> for the comparisons</a:t>
            </a:r>
          </a:p>
          <a:p>
            <a:pPr marL="241653" indent="-241653">
              <a:buAutoNum type="arabicPeriod"/>
            </a:pPr>
            <a:r>
              <a:rPr lang="en-US" baseline="0" dirty="0" smtClean="0"/>
              <a:t>Background sample </a:t>
            </a:r>
            <a:br>
              <a:rPr lang="en-US" baseline="0" dirty="0" smtClean="0"/>
            </a:br>
            <a:r>
              <a:rPr lang="en-US" baseline="0" dirty="0" smtClean="0"/>
              <a:t>	The background sample case allows us to achieve the transparent effect by potentially treating the sample as an estimate for what is in the background of this pixel.</a:t>
            </a:r>
          </a:p>
          <a:p>
            <a:pPr marL="241653" indent="-241653">
              <a:buAutoNum type="arabicPeriod"/>
            </a:pPr>
            <a:r>
              <a:rPr lang="en-US" baseline="0" dirty="0" smtClean="0"/>
              <a:t>Foreground sample</a:t>
            </a:r>
            <a:br>
              <a:rPr lang="en-US" baseline="0" dirty="0" smtClean="0"/>
            </a:br>
            <a:r>
              <a:rPr lang="en-US" baseline="0" dirty="0" smtClean="0"/>
              <a:t>	The foreground samples case allows us to blur an object past the extents of its own bounds because we allow samples from elsewhere blend overtop of the center.</a:t>
            </a:r>
          </a:p>
          <a:p>
            <a:pPr marL="241653" indent="-241653">
              <a:buAutoNum type="arabicPeriod"/>
            </a:pPr>
            <a:r>
              <a:rPr lang="en-US" baseline="0" dirty="0" smtClean="0"/>
              <a:t>Both samples moving</a:t>
            </a:r>
            <a:br>
              <a:rPr lang="en-US" baseline="0" dirty="0" smtClean="0"/>
            </a:br>
            <a:r>
              <a:rPr lang="en-US" baseline="0" dirty="0" smtClean="0"/>
              <a:t>	This is the general bucket that we just want something blurry because everything is moving. We found that when you get to this point there is so much blurring going on that the eye can’t really depict direction.</a:t>
            </a:r>
          </a:p>
        </p:txBody>
      </p:sp>
      <p:sp>
        <p:nvSpPr>
          <p:cNvPr id="4" name="Slide Number Placeholder 3"/>
          <p:cNvSpPr>
            <a:spLocks noGrp="1"/>
          </p:cNvSpPr>
          <p:nvPr>
            <p:ph type="sldNum" sz="quarter" idx="10"/>
          </p:nvPr>
        </p:nvSpPr>
        <p:spPr/>
        <p:txBody>
          <a:bodyPr/>
          <a:lstStyle/>
          <a:p>
            <a:fld id="{706F8D69-B00F-F44E-9B61-4DC184CA17F8}" type="slidenum">
              <a:rPr lang="en-US" smtClean="0"/>
              <a:pPr/>
              <a:t>28</a:t>
            </a:fld>
            <a:endParaRPr lang="en-US"/>
          </a:p>
        </p:txBody>
      </p:sp>
    </p:spTree>
    <p:extLst>
      <p:ext uri="{BB962C8B-B14F-4D97-AF65-F5344CB8AC3E}">
        <p14:creationId xmlns:p14="http://schemas.microsoft.com/office/powerpoint/2010/main" val="1613105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background estimation we only really need to look at the velocity of the center, determining if it needs a background estimate at all, and the pixel distance between the center and the sample to see if it would be feasible that they overlap. We represented this with a cone like fall off. We use  the velocity of the center as the denominator because we get less picky about background samples the faster the object is moving.</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29</a:t>
            </a:fld>
            <a:endParaRPr lang="en-US"/>
          </a:p>
        </p:txBody>
      </p:sp>
    </p:spTree>
    <p:extLst>
      <p:ext uri="{BB962C8B-B14F-4D97-AF65-F5344CB8AC3E}">
        <p14:creationId xmlns:p14="http://schemas.microsoft.com/office/powerpoint/2010/main" val="2538650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3</a:t>
            </a:fld>
            <a:endParaRPr lang="en-US"/>
          </a:p>
        </p:txBody>
      </p:sp>
    </p:spTree>
    <p:extLst>
      <p:ext uri="{BB962C8B-B14F-4D97-AF65-F5344CB8AC3E}">
        <p14:creationId xmlns:p14="http://schemas.microsoft.com/office/powerpoint/2010/main" val="477828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second cas</a:t>
            </a:r>
            <a:r>
              <a:rPr lang="en-US" baseline="0" dirty="0" smtClean="0"/>
              <a:t>e we want to allow object to blur out of their extents so all we really need to do here is ensure that the samples are overlapping. We apply a simple fall off so we get a nice fade at the ends.</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30</a:t>
            </a:fld>
            <a:endParaRPr lang="en-US"/>
          </a:p>
        </p:txBody>
      </p:sp>
    </p:spTree>
    <p:extLst>
      <p:ext uri="{BB962C8B-B14F-4D97-AF65-F5344CB8AC3E}">
        <p14:creationId xmlns:p14="http://schemas.microsoft.com/office/powerpoint/2010/main" val="2538650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stage we simple need to validate</a:t>
            </a:r>
            <a:r>
              <a:rPr lang="en-US" baseline="0" dirty="0" smtClean="0"/>
              <a:t> the samples could feasibly overlap, notice how we don’t check direction just magnitude, we found that the results were better doing this and the incorrect blurring was not noticeable at all.</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31</a:t>
            </a:fld>
            <a:endParaRPr lang="en-US"/>
          </a:p>
        </p:txBody>
      </p:sp>
    </p:spTree>
    <p:extLst>
      <p:ext uri="{BB962C8B-B14F-4D97-AF65-F5344CB8AC3E}">
        <p14:creationId xmlns:p14="http://schemas.microsoft.com/office/powerpoint/2010/main" val="2538650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can generate the output pixel color. When performing the comparisons we don’t actually treat them as mutually exclusive cases instead we determine the foreground and background weights and use that to weight the first two contributions and for the third we just mix it in. Because we do this we need to renormalize at the end. For the center sample you can fool around with the initial weights, a higher weight will result in less pronounced blur regions and a lower weight will result in a more “thick” looking motion blur.</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32</a:t>
            </a:fld>
            <a:endParaRPr lang="en-US"/>
          </a:p>
        </p:txBody>
      </p:sp>
    </p:spTree>
    <p:extLst>
      <p:ext uri="{BB962C8B-B14F-4D97-AF65-F5344CB8AC3E}">
        <p14:creationId xmlns:p14="http://schemas.microsoft.com/office/powerpoint/2010/main" val="2715306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putting it all together the high level flow we capture velocity depth and color. Then we preprocess the velocity and then finally run the reconstruction using all the source textures and the new processed velocity to produce the final image.</a:t>
            </a:r>
            <a:endParaRPr lang="en-US"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33</a:t>
            </a:fld>
            <a:endParaRPr lang="en-US"/>
          </a:p>
        </p:txBody>
      </p:sp>
    </p:spTree>
    <p:extLst>
      <p:ext uri="{BB962C8B-B14F-4D97-AF65-F5344CB8AC3E}">
        <p14:creationId xmlns:p14="http://schemas.microsoft.com/office/powerpoint/2010/main" val="2383661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34</a:t>
            </a:fld>
            <a:endParaRPr lang="en-US"/>
          </a:p>
        </p:txBody>
      </p:sp>
    </p:spTree>
    <p:extLst>
      <p:ext uri="{BB962C8B-B14F-4D97-AF65-F5344CB8AC3E}">
        <p14:creationId xmlns:p14="http://schemas.microsoft.com/office/powerpoint/2010/main" val="3061675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eriod"/>
            </a:pPr>
            <a:r>
              <a:rPr lang="en-US" baseline="0" dirty="0" smtClean="0"/>
              <a:t>Tune weights - </a:t>
            </a:r>
            <a:r>
              <a:rPr lang="en-US" dirty="0" smtClean="0"/>
              <a:t>The</a:t>
            </a:r>
            <a:r>
              <a:rPr lang="en-US" baseline="0" dirty="0" smtClean="0"/>
              <a:t> look of the </a:t>
            </a:r>
            <a:r>
              <a:rPr lang="en-US" baseline="0" dirty="0" err="1" smtClean="0"/>
              <a:t>motionblur</a:t>
            </a:r>
            <a:r>
              <a:rPr lang="en-US" baseline="0" dirty="0" smtClean="0"/>
              <a:t> is heavily determined by the weights of each of the comparison cases and the initial weight of the center sample. This can lead to a very subtle effect or a way over the top blur.</a:t>
            </a:r>
          </a:p>
          <a:p>
            <a:pPr marL="241653" indent="-241653">
              <a:buAutoNum type="arabicPeriod"/>
            </a:pPr>
            <a:r>
              <a:rPr lang="en-US" baseline="0" dirty="0" smtClean="0"/>
              <a:t>Artificial velocity – because this algorithm just operates on a normal velocity buffer you can inject any kind of velocity you want into the buffer, this artificial velocity could come from particles, full screen effects, special game events, or even character moves.</a:t>
            </a:r>
          </a:p>
        </p:txBody>
      </p:sp>
      <p:sp>
        <p:nvSpPr>
          <p:cNvPr id="4" name="Slide Number Placeholder 3"/>
          <p:cNvSpPr>
            <a:spLocks noGrp="1"/>
          </p:cNvSpPr>
          <p:nvPr>
            <p:ph type="sldNum" sz="quarter" idx="10"/>
          </p:nvPr>
        </p:nvSpPr>
        <p:spPr/>
        <p:txBody>
          <a:bodyPr/>
          <a:lstStyle/>
          <a:p>
            <a:fld id="{706F8D69-B00F-F44E-9B61-4DC184CA17F8}" type="slidenum">
              <a:rPr lang="en-US" smtClean="0"/>
              <a:pPr/>
              <a:t>35</a:t>
            </a:fld>
            <a:endParaRPr lang="en-US"/>
          </a:p>
        </p:txBody>
      </p:sp>
    </p:spTree>
    <p:extLst>
      <p:ext uri="{BB962C8B-B14F-4D97-AF65-F5344CB8AC3E}">
        <p14:creationId xmlns:p14="http://schemas.microsoft.com/office/powerpoint/2010/main" val="3742648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Quality</a:t>
            </a:r>
            <a:r>
              <a:rPr lang="en-US" baseline="0" dirty="0" smtClean="0"/>
              <a:t> scaling for this algorithm includes some usual suspects like adjusting the maximum radius, increasing the number of samples etc. </a:t>
            </a:r>
          </a:p>
          <a:p>
            <a:endParaRPr lang="en-US" baseline="0" dirty="0" smtClean="0"/>
          </a:p>
          <a:p>
            <a:r>
              <a:rPr lang="en-US" baseline="0" dirty="0" smtClean="0"/>
              <a:t>But there is also room for other quality improvements such as sampling not only in the direction of the neighborhood velocity but also in the direction of the tile velocity and center velocity.</a:t>
            </a:r>
          </a:p>
          <a:p>
            <a:endParaRPr lang="en-US" baseline="0" dirty="0" smtClean="0"/>
          </a:p>
          <a:p>
            <a:r>
              <a:rPr lang="en-US" baseline="0" dirty="0" smtClean="0"/>
              <a:t>I feel that you could also swap out the tile based dilate with any other dilation method to achieve different quality results.</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36</a:t>
            </a:fld>
            <a:endParaRPr lang="en-US"/>
          </a:p>
        </p:txBody>
      </p:sp>
    </p:spTree>
    <p:extLst>
      <p:ext uri="{BB962C8B-B14F-4D97-AF65-F5344CB8AC3E}">
        <p14:creationId xmlns:p14="http://schemas.microsoft.com/office/powerpoint/2010/main" val="3350525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found it worth it to pay the branch cost on current gen because we had a lot of scene with not much motion. It would be interesting to change </a:t>
            </a:r>
            <a:r>
              <a:rPr lang="en-US" baseline="0" dirty="0" err="1" smtClean="0"/>
              <a:t>shaders</a:t>
            </a:r>
            <a:r>
              <a:rPr lang="en-US" baseline="0" dirty="0" smtClean="0"/>
              <a:t> when the engine detects that the camera is moving since that would likely result in more motion make the branch irrelevant</a:t>
            </a:r>
          </a:p>
          <a:p>
            <a:endParaRPr lang="en-US" baseline="0" dirty="0" smtClean="0"/>
          </a:p>
          <a:p>
            <a:r>
              <a:rPr lang="en-US" baseline="0" dirty="0" smtClean="0"/>
              <a:t>We chose a checker board pattern so that the post process AA would smooth out the motion blur contribution. </a:t>
            </a:r>
          </a:p>
          <a:p>
            <a:endParaRPr lang="en-US" baseline="0" dirty="0" smtClean="0"/>
          </a:p>
          <a:p>
            <a:r>
              <a:rPr lang="en-US" baseline="0" dirty="0" smtClean="0"/>
              <a:t>Packing the depth into the </a:t>
            </a:r>
            <a:r>
              <a:rPr lang="en-US" baseline="0" dirty="0" err="1" smtClean="0"/>
              <a:t>zw</a:t>
            </a:r>
            <a:r>
              <a:rPr lang="en-US" baseline="0" dirty="0" smtClean="0"/>
              <a:t> of the velocity texture will save you a ton on the reconstruction phase so you should do it… really… just do it.</a:t>
            </a:r>
          </a:p>
          <a:p>
            <a:endParaRPr lang="en-US" baseline="0" dirty="0" smtClean="0"/>
          </a:p>
          <a:p>
            <a:r>
              <a:rPr lang="en-US" baseline="0" dirty="0" smtClean="0"/>
              <a:t>We wanted the effect to be relatively subtle so we chose a max blur radius of around 10px at current gen resolutions</a:t>
            </a:r>
          </a:p>
          <a:p>
            <a:endParaRPr lang="en-US" baseline="0" dirty="0" smtClean="0"/>
          </a:p>
          <a:p>
            <a:r>
              <a:rPr lang="en-US" baseline="0" dirty="0" smtClean="0"/>
              <a:t>Even on current gen we decided to alternate samples between the center and neighbor hood velocity to avoid artifacts at the boundaries of tiles.</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37</a:t>
            </a:fld>
            <a:endParaRPr lang="en-US"/>
          </a:p>
        </p:txBody>
      </p:sp>
    </p:spTree>
    <p:extLst>
      <p:ext uri="{BB962C8B-B14F-4D97-AF65-F5344CB8AC3E}">
        <p14:creationId xmlns:p14="http://schemas.microsoft.com/office/powerpoint/2010/main" val="1041163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kept the branch on velocity since it was much les</a:t>
            </a:r>
            <a:r>
              <a:rPr lang="en-US" baseline="0" dirty="0" smtClean="0"/>
              <a:t>s overhead in DX11</a:t>
            </a:r>
          </a:p>
          <a:p>
            <a:endParaRPr lang="en-US" baseline="0" dirty="0" smtClean="0"/>
          </a:p>
          <a:p>
            <a:r>
              <a:rPr lang="en-US" baseline="0" dirty="0" smtClean="0"/>
              <a:t>We only increase the sample count slightly because we didn’t see much of a difference when really increasing that number</a:t>
            </a:r>
          </a:p>
          <a:p>
            <a:endParaRPr lang="en-US" baseline="0" dirty="0" smtClean="0"/>
          </a:p>
          <a:p>
            <a:r>
              <a:rPr lang="en-US" baseline="0" dirty="0" smtClean="0"/>
              <a:t>At a higher resolution we found we could get better results with a 4x4 randomized jitter so we removed the checkerboard</a:t>
            </a:r>
          </a:p>
          <a:p>
            <a:endParaRPr lang="en-US" baseline="0" dirty="0" smtClean="0"/>
          </a:p>
          <a:p>
            <a:r>
              <a:rPr lang="en-US" baseline="0" dirty="0" smtClean="0"/>
              <a:t>We only increased the radius to maintain visual consistency at the higher resolution.</a:t>
            </a:r>
          </a:p>
          <a:p>
            <a:endParaRPr lang="en-US" baseline="0" dirty="0" smtClean="0"/>
          </a:p>
          <a:p>
            <a:r>
              <a:rPr lang="en-US" baseline="0" dirty="0" smtClean="0"/>
              <a:t>Once again we alternated samples between the center and neighborhood velocities to avoid tile boundary artifacts</a:t>
            </a:r>
          </a:p>
        </p:txBody>
      </p:sp>
      <p:sp>
        <p:nvSpPr>
          <p:cNvPr id="4" name="Slide Number Placeholder 3"/>
          <p:cNvSpPr>
            <a:spLocks noGrp="1"/>
          </p:cNvSpPr>
          <p:nvPr>
            <p:ph type="sldNum" sz="quarter" idx="10"/>
          </p:nvPr>
        </p:nvSpPr>
        <p:spPr/>
        <p:txBody>
          <a:bodyPr/>
          <a:lstStyle/>
          <a:p>
            <a:fld id="{706F8D69-B00F-F44E-9B61-4DC184CA17F8}" type="slidenum">
              <a:rPr lang="en-US" smtClean="0"/>
              <a:pPr/>
              <a:t>38</a:t>
            </a:fld>
            <a:endParaRPr lang="en-US"/>
          </a:p>
        </p:txBody>
      </p:sp>
    </p:spTree>
    <p:extLst>
      <p:ext uri="{BB962C8B-B14F-4D97-AF65-F5344CB8AC3E}">
        <p14:creationId xmlns:p14="http://schemas.microsoft.com/office/powerpoint/2010/main" val="3898246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39</a:t>
            </a:fld>
            <a:endParaRPr lang="en-US"/>
          </a:p>
        </p:txBody>
      </p:sp>
    </p:spTree>
    <p:extLst>
      <p:ext uri="{BB962C8B-B14F-4D97-AF65-F5344CB8AC3E}">
        <p14:creationId xmlns:p14="http://schemas.microsoft.com/office/powerpoint/2010/main" val="403144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a:t>
            </a:fld>
            <a:endParaRPr lang="en-US"/>
          </a:p>
        </p:txBody>
      </p:sp>
    </p:spTree>
    <p:extLst>
      <p:ext uri="{BB962C8B-B14F-4D97-AF65-F5344CB8AC3E}">
        <p14:creationId xmlns:p14="http://schemas.microsoft.com/office/powerpoint/2010/main" val="2759639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 shows</a:t>
            </a:r>
            <a:r>
              <a:rPr lang="en-US" baseline="0" dirty="0" smtClean="0"/>
              <a:t> a typical game camera and you can see how the motion blur enhances the characters movements. We have turned up the exposure time so it is more excessive that we normally have to better show the blurring. The game is rendering at 30fps</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40</a:t>
            </a:fld>
            <a:endParaRPr lang="en-US"/>
          </a:p>
        </p:txBody>
      </p:sp>
    </p:spTree>
    <p:extLst>
      <p:ext uri="{BB962C8B-B14F-4D97-AF65-F5344CB8AC3E}">
        <p14:creationId xmlns:p14="http://schemas.microsoft.com/office/powerpoint/2010/main" val="3609466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 is more of a comparison of with and without</a:t>
            </a:r>
            <a:r>
              <a:rPr lang="en-US" baseline="0" dirty="0" smtClean="0"/>
              <a:t> motion blur. </a:t>
            </a:r>
          </a:p>
          <a:p>
            <a:endParaRPr lang="en-US" baseline="0" dirty="0" smtClean="0"/>
          </a:p>
          <a:p>
            <a:r>
              <a:rPr lang="en-US" baseline="0" dirty="0" smtClean="0"/>
              <a:t>Notice the </a:t>
            </a:r>
            <a:r>
              <a:rPr lang="en-US" baseline="0" dirty="0" err="1" smtClean="0"/>
              <a:t>strobing</a:t>
            </a:r>
            <a:r>
              <a:rPr lang="en-US" baseline="0" dirty="0" smtClean="0"/>
              <a:t> on the right hand side as well as the perceived lower frame rate.</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41</a:t>
            </a:fld>
            <a:endParaRPr lang="en-US"/>
          </a:p>
        </p:txBody>
      </p:sp>
    </p:spTree>
    <p:extLst>
      <p:ext uri="{BB962C8B-B14F-4D97-AF65-F5344CB8AC3E}">
        <p14:creationId xmlns:p14="http://schemas.microsoft.com/office/powerpoint/2010/main" val="1635937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42</a:t>
            </a:fld>
            <a:endParaRPr lang="en-US"/>
          </a:p>
        </p:txBody>
      </p:sp>
    </p:spTree>
    <p:extLst>
      <p:ext uri="{BB962C8B-B14F-4D97-AF65-F5344CB8AC3E}">
        <p14:creationId xmlns:p14="http://schemas.microsoft.com/office/powerpoint/2010/main" val="4050689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43</a:t>
            </a:fld>
            <a:endParaRPr lang="en-US"/>
          </a:p>
        </p:txBody>
      </p:sp>
    </p:spTree>
    <p:extLst>
      <p:ext uri="{BB962C8B-B14F-4D97-AF65-F5344CB8AC3E}">
        <p14:creationId xmlns:p14="http://schemas.microsoft.com/office/powerpoint/2010/main" val="3547678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AO is a pretty</a:t>
            </a:r>
            <a:r>
              <a:rPr lang="en-US" baseline="0" dirty="0" smtClean="0"/>
              <a:t> standard effect in rendering at this point. There has been some great work involved in approximating the ambient occlusion GI term. We wanted a solution that could move between platforms for visual consistency so we decided to throw our hat in the ring.</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44</a:t>
            </a:fld>
            <a:endParaRPr lang="en-US"/>
          </a:p>
        </p:txBody>
      </p:sp>
    </p:spTree>
    <p:extLst>
      <p:ext uri="{BB962C8B-B14F-4D97-AF65-F5344CB8AC3E}">
        <p14:creationId xmlns:p14="http://schemas.microsoft.com/office/powerpoint/2010/main" val="484426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kind of contribution for</a:t>
            </a:r>
            <a:r>
              <a:rPr lang="en-US" baseline="0" dirty="0" smtClean="0"/>
              <a:t> AO that we can achieve with the algorithm I’m about to present</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45</a:t>
            </a:fld>
            <a:endParaRPr lang="en-US"/>
          </a:p>
        </p:txBody>
      </p:sp>
    </p:spTree>
    <p:extLst>
      <p:ext uri="{BB962C8B-B14F-4D97-AF65-F5344CB8AC3E}">
        <p14:creationId xmlns:p14="http://schemas.microsoft.com/office/powerpoint/2010/main" val="2014606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project constraints</a:t>
            </a:r>
            <a:r>
              <a:rPr lang="en-US" baseline="0" dirty="0" smtClean="0"/>
              <a:t> for this effect were pretty generic, it needed to be about as fast as our current VO implementation, we wanted it to be more surface aware, and we wanted to reduce aliasing as much as possible.</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46</a:t>
            </a:fld>
            <a:endParaRPr lang="en-US"/>
          </a:p>
        </p:txBody>
      </p:sp>
    </p:spTree>
    <p:extLst>
      <p:ext uri="{BB962C8B-B14F-4D97-AF65-F5344CB8AC3E}">
        <p14:creationId xmlns:p14="http://schemas.microsoft.com/office/powerpoint/2010/main" val="3749580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I’m sure you have probably seen a slide</a:t>
            </a:r>
            <a:r>
              <a:rPr lang="en-US" baseline="0" dirty="0" smtClean="0"/>
              <a:t> like this in the past but I’m going to quickly re-iterate the goal with AO.</a:t>
            </a:r>
          </a:p>
          <a:p>
            <a:endParaRPr lang="en-US" baseline="0" dirty="0" smtClean="0"/>
          </a:p>
          <a:p>
            <a:r>
              <a:rPr lang="en-US" baseline="0" dirty="0" smtClean="0"/>
              <a:t>We basically want to estimate the amount of ambient incoming light that is blocked by the complexity of the geometry.</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47</a:t>
            </a:fld>
            <a:endParaRPr lang="en-US"/>
          </a:p>
        </p:txBody>
      </p:sp>
    </p:spTree>
    <p:extLst>
      <p:ext uri="{BB962C8B-B14F-4D97-AF65-F5344CB8AC3E}">
        <p14:creationId xmlns:p14="http://schemas.microsoft.com/office/powerpoint/2010/main" val="984516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core problems</a:t>
            </a:r>
            <a:r>
              <a:rPr lang="en-US" baseline="0" dirty="0" smtClean="0"/>
              <a:t> in this were much more localized to scalability than motion blur. We just wanted an algorithm that had visual consistency and we didn’t want to support and maintain two separate algorithms</a:t>
            </a:r>
          </a:p>
          <a:p>
            <a:r>
              <a:rPr lang="en-US" baseline="0" dirty="0" smtClean="0"/>
              <a:t>.</a:t>
            </a:r>
          </a:p>
        </p:txBody>
      </p:sp>
      <p:sp>
        <p:nvSpPr>
          <p:cNvPr id="4" name="Slide Number Placeholder 3"/>
          <p:cNvSpPr>
            <a:spLocks noGrp="1"/>
          </p:cNvSpPr>
          <p:nvPr>
            <p:ph type="sldNum" sz="quarter" idx="10"/>
          </p:nvPr>
        </p:nvSpPr>
        <p:spPr/>
        <p:txBody>
          <a:bodyPr/>
          <a:lstStyle/>
          <a:p>
            <a:fld id="{706F8D69-B00F-F44E-9B61-4DC184CA17F8}" type="slidenum">
              <a:rPr lang="en-US" smtClean="0"/>
              <a:pPr/>
              <a:t>48</a:t>
            </a:fld>
            <a:endParaRPr lang="en-US"/>
          </a:p>
        </p:txBody>
      </p:sp>
    </p:spTree>
    <p:extLst>
      <p:ext uri="{BB962C8B-B14F-4D97-AF65-F5344CB8AC3E}">
        <p14:creationId xmlns:p14="http://schemas.microsoft.com/office/powerpoint/2010/main" val="2691948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decided</a:t>
            </a:r>
            <a:r>
              <a:rPr lang="en-US" baseline="0" dirty="0" smtClean="0"/>
              <a:t> that to keep up in terms of speed with our existing algorithm we would take less samples but make them higher quality</a:t>
            </a:r>
          </a:p>
          <a:p>
            <a:endParaRPr lang="en-US" baseline="0" dirty="0" smtClean="0"/>
          </a:p>
          <a:p>
            <a:r>
              <a:rPr lang="en-US" baseline="0" dirty="0" smtClean="0"/>
              <a:t>We would base the contributions on the normal of the surface being shaded to get better surface aware behavior </a:t>
            </a:r>
          </a:p>
          <a:p>
            <a:endParaRPr lang="en-US" baseline="0" dirty="0" smtClean="0"/>
          </a:p>
          <a:p>
            <a:r>
              <a:rPr lang="en-US" baseline="0" dirty="0" smtClean="0"/>
              <a:t>Finally we wanted to get it to a point where we could start manipulating the fall off function to get the exact look we wanted.</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49</a:t>
            </a:fld>
            <a:endParaRPr lang="en-US"/>
          </a:p>
        </p:txBody>
      </p:sp>
    </p:spTree>
    <p:extLst>
      <p:ext uri="{BB962C8B-B14F-4D97-AF65-F5344CB8AC3E}">
        <p14:creationId xmlns:p14="http://schemas.microsoft.com/office/powerpoint/2010/main" val="20446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5</a:t>
            </a:fld>
            <a:endParaRPr lang="en-US"/>
          </a:p>
        </p:txBody>
      </p:sp>
    </p:spTree>
    <p:extLst>
      <p:ext uri="{BB962C8B-B14F-4D97-AF65-F5344CB8AC3E}">
        <p14:creationId xmlns:p14="http://schemas.microsoft.com/office/powerpoint/2010/main" val="30494680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50</a:t>
            </a:fld>
            <a:endParaRPr lang="en-US"/>
          </a:p>
        </p:txBody>
      </p:sp>
    </p:spTree>
    <p:extLst>
      <p:ext uri="{BB962C8B-B14F-4D97-AF65-F5344CB8AC3E}">
        <p14:creationId xmlns:p14="http://schemas.microsoft.com/office/powerpoint/2010/main" val="32741052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center sample we simply reconstruct the position and normal</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51</a:t>
            </a:fld>
            <a:endParaRPr lang="en-US"/>
          </a:p>
        </p:txBody>
      </p:sp>
    </p:spTree>
    <p:extLst>
      <p:ext uri="{BB962C8B-B14F-4D97-AF65-F5344CB8AC3E}">
        <p14:creationId xmlns:p14="http://schemas.microsoft.com/office/powerpoint/2010/main" val="11784717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gather sample</a:t>
            </a:r>
            <a:r>
              <a:rPr lang="en-US" baseline="0" dirty="0" smtClean="0"/>
              <a:t> properties we chose to just reconstruct the position of the sample.</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52</a:t>
            </a:fld>
            <a:endParaRPr lang="en-US"/>
          </a:p>
        </p:txBody>
      </p:sp>
    </p:spTree>
    <p:extLst>
      <p:ext uri="{BB962C8B-B14F-4D97-AF65-F5344CB8AC3E}">
        <p14:creationId xmlns:p14="http://schemas.microsoft.com/office/powerpoint/2010/main" val="18052607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then </a:t>
            </a:r>
            <a:r>
              <a:rPr lang="en-US" dirty="0" smtClean="0"/>
              <a:t>calculate</a:t>
            </a:r>
            <a:r>
              <a:rPr lang="en-US" baseline="0" dirty="0" smtClean="0"/>
              <a:t> the vector between the center and sample points.</a:t>
            </a:r>
          </a:p>
          <a:p>
            <a:endParaRPr lang="en-US" baseline="0" dirty="0" smtClean="0"/>
          </a:p>
          <a:p>
            <a:r>
              <a:rPr lang="en-US" baseline="0" dirty="0" smtClean="0"/>
              <a:t>We gather information that we can apply in fall off functions by projecting the vector onto the surface normal and getting the length of the vector.</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53</a:t>
            </a:fld>
            <a:endParaRPr lang="en-US"/>
          </a:p>
        </p:txBody>
      </p:sp>
    </p:spTree>
    <p:extLst>
      <p:ext uri="{BB962C8B-B14F-4D97-AF65-F5344CB8AC3E}">
        <p14:creationId xmlns:p14="http://schemas.microsoft.com/office/powerpoint/2010/main" val="42236817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part for the sample is figuring out the contributions of the various parameters. We experimented a lot with this phase and determined that we liked the following function the most. </a:t>
            </a:r>
          </a:p>
          <a:p>
            <a:endParaRPr lang="en-US" baseline="0" dirty="0" smtClean="0"/>
          </a:p>
          <a:p>
            <a:r>
              <a:rPr lang="en-US" baseline="0" dirty="0" smtClean="0"/>
              <a:t>The distance portion of it is simply a linear fall off</a:t>
            </a:r>
          </a:p>
          <a:p>
            <a:endParaRPr lang="en-US" baseline="0" dirty="0" smtClean="0"/>
          </a:p>
          <a:p>
            <a:r>
              <a:rPr lang="en-US" baseline="0" dirty="0" smtClean="0"/>
              <a:t>The angular portion is really just a dot product but before normalizing the vector we apply a small bias to avoid self shadowing</a:t>
            </a:r>
          </a:p>
          <a:p>
            <a:endParaRPr lang="en-US" baseline="0" dirty="0" smtClean="0"/>
          </a:p>
          <a:p>
            <a:r>
              <a:rPr lang="en-US" baseline="0" dirty="0" smtClean="0"/>
              <a:t>You can check out the follow up paper for more falloff options.</a:t>
            </a:r>
          </a:p>
          <a:p>
            <a:endParaRPr lang="en-US" baseline="0" dirty="0" smtClean="0"/>
          </a:p>
          <a:p>
            <a:r>
              <a:rPr lang="en-US" baseline="0" dirty="0" smtClean="0"/>
              <a:t>The important thing here is that you should try some of your own function here to get the exact look you are going for.</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54</a:t>
            </a:fld>
            <a:endParaRPr lang="en-US"/>
          </a:p>
        </p:txBody>
      </p:sp>
    </p:spTree>
    <p:extLst>
      <p:ext uri="{BB962C8B-B14F-4D97-AF65-F5344CB8AC3E}">
        <p14:creationId xmlns:p14="http://schemas.microsoft.com/office/powerpoint/2010/main" val="1872015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step</a:t>
            </a:r>
            <a:r>
              <a:rPr lang="en-US" baseline="0" dirty="0" smtClean="0"/>
              <a:t> is to accumulate all the samples and introduce any artistic controls you want before normalizing the contribution.</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55</a:t>
            </a:fld>
            <a:endParaRPr lang="en-US"/>
          </a:p>
        </p:txBody>
      </p:sp>
    </p:spTree>
    <p:extLst>
      <p:ext uri="{BB962C8B-B14F-4D97-AF65-F5344CB8AC3E}">
        <p14:creationId xmlns:p14="http://schemas.microsoft.com/office/powerpoint/2010/main" val="17616735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a:t>
            </a:r>
            <a:r>
              <a:rPr lang="en-US" dirty="0" err="1" smtClean="0"/>
              <a:t>normals</a:t>
            </a:r>
            <a:r>
              <a:rPr lang="en-US" baseline="0" dirty="0" smtClean="0"/>
              <a:t> you have a couple options, the first is that you use g-buffer </a:t>
            </a:r>
            <a:r>
              <a:rPr lang="en-US" baseline="0" dirty="0" err="1" smtClean="0"/>
              <a:t>normals</a:t>
            </a:r>
            <a:r>
              <a:rPr lang="en-US" baseline="0" dirty="0" smtClean="0"/>
              <a:t>. Obviously this only works if you have a g-buffer, if you have a forward rendered engine then you might consider using derived </a:t>
            </a:r>
            <a:r>
              <a:rPr lang="en-US" baseline="0" dirty="0" err="1" smtClean="0"/>
              <a:t>normals</a:t>
            </a:r>
            <a:r>
              <a:rPr lang="en-US" baseline="0" dirty="0" smtClean="0"/>
              <a:t> from the depth buffer. You get some artifacts but they are lessened when you put the contributions through a blur.</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56</a:t>
            </a:fld>
            <a:endParaRPr lang="en-US"/>
          </a:p>
        </p:txBody>
      </p:sp>
    </p:spTree>
    <p:extLst>
      <p:ext uri="{BB962C8B-B14F-4D97-AF65-F5344CB8AC3E}">
        <p14:creationId xmlns:p14="http://schemas.microsoft.com/office/powerpoint/2010/main" val="18966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57</a:t>
            </a:fld>
            <a:endParaRPr lang="en-US"/>
          </a:p>
        </p:txBody>
      </p:sp>
    </p:spTree>
    <p:extLst>
      <p:ext uri="{BB962C8B-B14F-4D97-AF65-F5344CB8AC3E}">
        <p14:creationId xmlns:p14="http://schemas.microsoft.com/office/powerpoint/2010/main" val="3929120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58</a:t>
            </a:fld>
            <a:endParaRPr lang="en-US"/>
          </a:p>
        </p:txBody>
      </p:sp>
    </p:spTree>
    <p:extLst>
      <p:ext uri="{BB962C8B-B14F-4D97-AF65-F5344CB8AC3E}">
        <p14:creationId xmlns:p14="http://schemas.microsoft.com/office/powerpoint/2010/main" val="23576570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make the </a:t>
            </a:r>
            <a:r>
              <a:rPr lang="en-US" baseline="0" dirty="0" err="1" smtClean="0"/>
              <a:t>ao</a:t>
            </a:r>
            <a:r>
              <a:rPr lang="en-US" baseline="0" dirty="0" smtClean="0"/>
              <a:t> contribution silky smooth push it through a depth aware bilateral blur. You should make the filter fairly wide to avoid patterns. Even if you pack the depth in the same buffer as the AO you still have an extra channel so you should use it to soften some of your shadows.</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59</a:t>
            </a:fld>
            <a:endParaRPr lang="en-US"/>
          </a:p>
        </p:txBody>
      </p:sp>
    </p:spTree>
    <p:extLst>
      <p:ext uri="{BB962C8B-B14F-4D97-AF65-F5344CB8AC3E}">
        <p14:creationId xmlns:p14="http://schemas.microsoft.com/office/powerpoint/2010/main" val="352543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Vicarious</a:t>
            </a:r>
            <a:r>
              <a:rPr lang="en-US" baseline="0" dirty="0" smtClean="0"/>
              <a:t> Visions we develop on platforms ranging from mobile through console to dx11. </a:t>
            </a:r>
          </a:p>
          <a:p>
            <a:r>
              <a:rPr lang="en-US" baseline="0" dirty="0" smtClean="0"/>
              <a:t>Since we often have two or three projects running at the same time, each on multiple platforms, it is important that we invest in shared technologies.</a:t>
            </a:r>
          </a:p>
          <a:p>
            <a:r>
              <a:rPr lang="en-US" baseline="0" dirty="0" smtClean="0"/>
              <a:t>Just as import as being able to scale in performance, our techniques must also scale in design, giving them the ability to compliment multiple art styles.</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6</a:t>
            </a:fld>
            <a:endParaRPr lang="en-US"/>
          </a:p>
        </p:txBody>
      </p:sp>
    </p:spTree>
    <p:extLst>
      <p:ext uri="{BB962C8B-B14F-4D97-AF65-F5344CB8AC3E}">
        <p14:creationId xmlns:p14="http://schemas.microsoft.com/office/powerpoint/2010/main" val="13849828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60</a:t>
            </a:fld>
            <a:endParaRPr lang="en-US"/>
          </a:p>
        </p:txBody>
      </p:sp>
    </p:spTree>
    <p:extLst>
      <p:ext uri="{BB962C8B-B14F-4D97-AF65-F5344CB8AC3E}">
        <p14:creationId xmlns:p14="http://schemas.microsoft.com/office/powerpoint/2010/main" val="2015640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61</a:t>
            </a:fld>
            <a:endParaRPr lang="en-US"/>
          </a:p>
        </p:txBody>
      </p:sp>
    </p:spTree>
    <p:extLst>
      <p:ext uri="{BB962C8B-B14F-4D97-AF65-F5344CB8AC3E}">
        <p14:creationId xmlns:p14="http://schemas.microsoft.com/office/powerpoint/2010/main" val="1032362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biggest one here is the fall off functions</a:t>
            </a:r>
            <a:endParaRPr lang="en-US" baseline="0" dirty="0" smtClean="0"/>
          </a:p>
          <a:p>
            <a:endParaRPr lang="en-US" baseline="0" dirty="0" smtClean="0"/>
          </a:p>
          <a:p>
            <a:r>
              <a:rPr lang="en-US" baseline="0" dirty="0" smtClean="0"/>
              <a:t>Depending on your falloff functions you can favor contact shadows or larger influence and everything </a:t>
            </a:r>
            <a:r>
              <a:rPr lang="en-US" baseline="0" dirty="0" err="1" smtClean="0"/>
              <a:t>inbetween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62</a:t>
            </a:fld>
            <a:endParaRPr lang="en-US"/>
          </a:p>
        </p:txBody>
      </p:sp>
    </p:spTree>
    <p:extLst>
      <p:ext uri="{BB962C8B-B14F-4D97-AF65-F5344CB8AC3E}">
        <p14:creationId xmlns:p14="http://schemas.microsoft.com/office/powerpoint/2010/main" val="21790013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we can apply the same fall off functions just on less samples to the different platforms the quality scalability is really good for this approach. Depending on how wide your blur is it might be more worth it to blur the results better.</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63</a:t>
            </a:fld>
            <a:endParaRPr lang="en-US"/>
          </a:p>
        </p:txBody>
      </p:sp>
    </p:spTree>
    <p:extLst>
      <p:ext uri="{BB962C8B-B14F-4D97-AF65-F5344CB8AC3E}">
        <p14:creationId xmlns:p14="http://schemas.microsoft.com/office/powerpoint/2010/main" val="4027837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get</a:t>
            </a:r>
            <a:r>
              <a:rPr lang="en-US" baseline="0" dirty="0" smtClean="0"/>
              <a:t> pretty great results using only 4 taps at full resolution, to make it fast we use mirrored taps and transpose all the math to compute the 4 samples all at once. Our final </a:t>
            </a:r>
            <a:r>
              <a:rPr lang="en-US" baseline="0" dirty="0" err="1" smtClean="0"/>
              <a:t>shader</a:t>
            </a:r>
            <a:r>
              <a:rPr lang="en-US" baseline="0" dirty="0" smtClean="0"/>
              <a:t> is about 56 instructions, very comparable with VO.</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64</a:t>
            </a:fld>
            <a:endParaRPr lang="en-US"/>
          </a:p>
        </p:txBody>
      </p:sp>
    </p:spTree>
    <p:extLst>
      <p:ext uri="{BB962C8B-B14F-4D97-AF65-F5344CB8AC3E}">
        <p14:creationId xmlns:p14="http://schemas.microsoft.com/office/powerpoint/2010/main" val="35593212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dx11 we up the samples and sample patterns. We also employ the depth </a:t>
            </a:r>
            <a:r>
              <a:rPr lang="en-US" baseline="0" dirty="0" err="1" smtClean="0"/>
              <a:t>mip</a:t>
            </a:r>
            <a:r>
              <a:rPr lang="en-US" baseline="0" dirty="0" smtClean="0"/>
              <a:t> trick outline in Morgan et al. to effectively remove the screen space velocity constraint.</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65</a:t>
            </a:fld>
            <a:endParaRPr lang="en-US"/>
          </a:p>
        </p:txBody>
      </p:sp>
    </p:spTree>
    <p:extLst>
      <p:ext uri="{BB962C8B-B14F-4D97-AF65-F5344CB8AC3E}">
        <p14:creationId xmlns:p14="http://schemas.microsoft.com/office/powerpoint/2010/main" val="1760919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66</a:t>
            </a:fld>
            <a:endParaRPr lang="en-US"/>
          </a:p>
        </p:txBody>
      </p:sp>
    </p:spTree>
    <p:extLst>
      <p:ext uri="{BB962C8B-B14F-4D97-AF65-F5344CB8AC3E}">
        <p14:creationId xmlns:p14="http://schemas.microsoft.com/office/powerpoint/2010/main" val="13756684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67</a:t>
            </a:fld>
            <a:endParaRPr lang="en-US"/>
          </a:p>
        </p:txBody>
      </p:sp>
    </p:spTree>
    <p:extLst>
      <p:ext uri="{BB962C8B-B14F-4D97-AF65-F5344CB8AC3E}">
        <p14:creationId xmlns:p14="http://schemas.microsoft.com/office/powerpoint/2010/main" val="34282421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68</a:t>
            </a:fld>
            <a:endParaRPr lang="en-US"/>
          </a:p>
        </p:txBody>
      </p:sp>
    </p:spTree>
    <p:extLst>
      <p:ext uri="{BB962C8B-B14F-4D97-AF65-F5344CB8AC3E}">
        <p14:creationId xmlns:p14="http://schemas.microsoft.com/office/powerpoint/2010/main" val="28891262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69</a:t>
            </a:fld>
            <a:endParaRPr lang="en-US"/>
          </a:p>
        </p:txBody>
      </p:sp>
    </p:spTree>
    <p:extLst>
      <p:ext uri="{BB962C8B-B14F-4D97-AF65-F5344CB8AC3E}">
        <p14:creationId xmlns:p14="http://schemas.microsoft.com/office/powerpoint/2010/main" val="1527887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talking about scalable effects in the context of one project there are a number of benefits we get:</a:t>
            </a:r>
          </a:p>
          <a:p>
            <a:endParaRPr lang="en-US" baseline="0" dirty="0" smtClean="0"/>
          </a:p>
          <a:p>
            <a:pPr marL="181240" indent="-181240">
              <a:buFont typeface="Arial" pitchFamily="34" charset="0"/>
              <a:buChar char="•"/>
            </a:pPr>
            <a:r>
              <a:rPr lang="en-US" baseline="0" dirty="0" smtClean="0"/>
              <a:t>Visual Consistency – Using the same algorithm on every platform results in similar contributions</a:t>
            </a:r>
          </a:p>
          <a:p>
            <a:pPr marL="567213" lvl="1" indent="-181240">
              <a:buFont typeface="Arial" pitchFamily="34" charset="0"/>
              <a:buChar char="•"/>
            </a:pPr>
            <a:r>
              <a:rPr lang="en-US" baseline="0" dirty="0" smtClean="0"/>
              <a:t>The visual consistency means that our artists will get the same results on each platform, saving them the time choice of which platform to optimize for.</a:t>
            </a:r>
          </a:p>
          <a:p>
            <a:pPr marL="181240" indent="-181240">
              <a:buFont typeface="Arial" pitchFamily="34" charset="0"/>
              <a:buChar char="•"/>
            </a:pPr>
            <a:r>
              <a:rPr lang="en-US" baseline="0" dirty="0" smtClean="0"/>
              <a:t>Development time savings  - designing and implementing robust algorithms take time and effort, we have found that it is worth it to spend more time upfront designing for scalability than to implement 2 algorithms</a:t>
            </a:r>
          </a:p>
          <a:p>
            <a:pPr marL="181240" indent="-181240">
              <a:buFont typeface="Arial" pitchFamily="34" charset="0"/>
              <a:buChar char="•"/>
            </a:pPr>
            <a:r>
              <a:rPr lang="en-US" baseline="0" dirty="0" smtClean="0"/>
              <a:t>Consistent Content Requirements – if we find that we need to make some requirements on how assets are authored do support an algorithm we don’t want to have multiple requirements for different platforms</a:t>
            </a:r>
          </a:p>
          <a:p>
            <a:pPr marL="181240" indent="-181240">
              <a:buFont typeface="Arial" pitchFamily="34" charset="0"/>
              <a:buChar char="•"/>
            </a:pPr>
            <a:r>
              <a:rPr lang="en-US" baseline="0" dirty="0" smtClean="0"/>
              <a:t>“Free” quality gains – When you have scalability designed into an algorithm you can maintain visual consistency but increase quality as you move to new platforms and performance restrictions are lifted.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7</a:t>
            </a:fld>
            <a:endParaRPr lang="en-US"/>
          </a:p>
        </p:txBody>
      </p:sp>
    </p:spTree>
    <p:extLst>
      <p:ext uri="{BB962C8B-B14F-4D97-AF65-F5344CB8AC3E}">
        <p14:creationId xmlns:p14="http://schemas.microsoft.com/office/powerpoint/2010/main" val="19416654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70</a:t>
            </a:fld>
            <a:endParaRPr lang="en-US"/>
          </a:p>
        </p:txBody>
      </p:sp>
    </p:spTree>
    <p:extLst>
      <p:ext uri="{BB962C8B-B14F-4D97-AF65-F5344CB8AC3E}">
        <p14:creationId xmlns:p14="http://schemas.microsoft.com/office/powerpoint/2010/main" val="16957471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71</a:t>
            </a:fld>
            <a:endParaRPr lang="en-US"/>
          </a:p>
        </p:txBody>
      </p:sp>
    </p:spTree>
    <p:extLst>
      <p:ext uri="{BB962C8B-B14F-4D97-AF65-F5344CB8AC3E}">
        <p14:creationId xmlns:p14="http://schemas.microsoft.com/office/powerpoint/2010/main" val="38388276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72</a:t>
            </a:fld>
            <a:endParaRPr lang="en-US"/>
          </a:p>
        </p:txBody>
      </p:sp>
    </p:spTree>
    <p:extLst>
      <p:ext uri="{BB962C8B-B14F-4D97-AF65-F5344CB8AC3E}">
        <p14:creationId xmlns:p14="http://schemas.microsoft.com/office/powerpoint/2010/main" val="35157630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73</a:t>
            </a:fld>
            <a:endParaRPr lang="en-US"/>
          </a:p>
        </p:txBody>
      </p:sp>
    </p:spTree>
    <p:extLst>
      <p:ext uri="{BB962C8B-B14F-4D97-AF65-F5344CB8AC3E}">
        <p14:creationId xmlns:p14="http://schemas.microsoft.com/office/powerpoint/2010/main" val="29830991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74</a:t>
            </a:fld>
            <a:endParaRPr lang="en-US"/>
          </a:p>
        </p:txBody>
      </p:sp>
    </p:spTree>
    <p:extLst>
      <p:ext uri="{BB962C8B-B14F-4D97-AF65-F5344CB8AC3E}">
        <p14:creationId xmlns:p14="http://schemas.microsoft.com/office/powerpoint/2010/main" val="16333393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75</a:t>
            </a:fld>
            <a:endParaRPr lang="en-US"/>
          </a:p>
        </p:txBody>
      </p:sp>
    </p:spTree>
    <p:extLst>
      <p:ext uri="{BB962C8B-B14F-4D97-AF65-F5344CB8AC3E}">
        <p14:creationId xmlns:p14="http://schemas.microsoft.com/office/powerpoint/2010/main" val="9233119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76</a:t>
            </a:fld>
            <a:endParaRPr lang="en-US"/>
          </a:p>
        </p:txBody>
      </p:sp>
    </p:spTree>
    <p:extLst>
      <p:ext uri="{BB962C8B-B14F-4D97-AF65-F5344CB8AC3E}">
        <p14:creationId xmlns:p14="http://schemas.microsoft.com/office/powerpoint/2010/main" val="38236020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77</a:t>
            </a:fld>
            <a:endParaRPr lang="en-US"/>
          </a:p>
        </p:txBody>
      </p:sp>
    </p:spTree>
    <p:extLst>
      <p:ext uri="{BB962C8B-B14F-4D97-AF65-F5344CB8AC3E}">
        <p14:creationId xmlns:p14="http://schemas.microsoft.com/office/powerpoint/2010/main" val="8739315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78</a:t>
            </a:fld>
            <a:endParaRPr lang="en-US"/>
          </a:p>
        </p:txBody>
      </p:sp>
    </p:spTree>
    <p:extLst>
      <p:ext uri="{BB962C8B-B14F-4D97-AF65-F5344CB8AC3E}">
        <p14:creationId xmlns:p14="http://schemas.microsoft.com/office/powerpoint/2010/main" val="14095789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79</a:t>
            </a:fld>
            <a:endParaRPr lang="en-US"/>
          </a:p>
        </p:txBody>
      </p:sp>
    </p:spTree>
    <p:extLst>
      <p:ext uri="{BB962C8B-B14F-4D97-AF65-F5344CB8AC3E}">
        <p14:creationId xmlns:p14="http://schemas.microsoft.com/office/powerpoint/2010/main" val="4036158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start working on an algorithm we have a mental checklist that we continually measure or ideas against.</a:t>
            </a:r>
          </a:p>
          <a:p>
            <a:endParaRPr lang="en-US" baseline="0" dirty="0" smtClean="0"/>
          </a:p>
          <a:p>
            <a:r>
              <a:rPr lang="en-US" baseline="0" dirty="0" smtClean="0"/>
              <a:t>An interesting exercise is to think about some algorithms that you currently have in your engine and ask these questions.</a:t>
            </a:r>
          </a:p>
          <a:p>
            <a:endParaRPr lang="en-US" baseline="0" dirty="0" smtClean="0"/>
          </a:p>
          <a:p>
            <a:r>
              <a:rPr lang="en-US" baseline="0" dirty="0" smtClean="0"/>
              <a:t>If you are a multi-project studio or part of a central tech group the most important of the questions here in terms of scalability is “Does it dictate an art style?” since this will limit the application of the approach.</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8</a:t>
            </a:fld>
            <a:endParaRPr lang="en-US"/>
          </a:p>
        </p:txBody>
      </p:sp>
    </p:spTree>
    <p:extLst>
      <p:ext uri="{BB962C8B-B14F-4D97-AF65-F5344CB8AC3E}">
        <p14:creationId xmlns:p14="http://schemas.microsoft.com/office/powerpoint/2010/main" val="27160979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80</a:t>
            </a:fld>
            <a:endParaRPr lang="en-US"/>
          </a:p>
        </p:txBody>
      </p:sp>
    </p:spTree>
    <p:extLst>
      <p:ext uri="{BB962C8B-B14F-4D97-AF65-F5344CB8AC3E}">
        <p14:creationId xmlns:p14="http://schemas.microsoft.com/office/powerpoint/2010/main" val="5394418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8D69-B00F-F44E-9B61-4DC184CA17F8}" type="slidenum">
              <a:rPr lang="en-US" smtClean="0"/>
              <a:pPr/>
              <a:t>81</a:t>
            </a:fld>
            <a:endParaRPr lang="en-US"/>
          </a:p>
        </p:txBody>
      </p:sp>
    </p:spTree>
    <p:extLst>
      <p:ext uri="{BB962C8B-B14F-4D97-AF65-F5344CB8AC3E}">
        <p14:creationId xmlns:p14="http://schemas.microsoft.com/office/powerpoint/2010/main" val="65211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of the common elements we considered when designing the algorithms were:</a:t>
            </a:r>
          </a:p>
          <a:p>
            <a:pPr marL="181240" indent="-181240">
              <a:buFont typeface="Arial" pitchFamily="34" charset="0"/>
              <a:buChar char="•"/>
            </a:pPr>
            <a:r>
              <a:rPr lang="en-US" baseline="0" dirty="0" smtClean="0"/>
              <a:t>Quality knobs – these are simply adjustable parameters that can yield higher quality. All your usual suspects are here like radius, sample counts, adjusting restrictions like clamps</a:t>
            </a:r>
          </a:p>
          <a:p>
            <a:pPr marL="181240" indent="-181240">
              <a:buFont typeface="Arial" pitchFamily="34" charset="0"/>
              <a:buChar char="•"/>
            </a:pPr>
            <a:r>
              <a:rPr lang="en-US" baseline="0" dirty="0" smtClean="0"/>
              <a:t>Resolution independence – pretty self explanatory, this one can be hard to do if you perform a lot of bilateral blurs or nearest neighbor sampling</a:t>
            </a:r>
          </a:p>
          <a:p>
            <a:pPr marL="181240" indent="-181240">
              <a:buFont typeface="Arial" pitchFamily="34" charset="0"/>
              <a:buChar char="•"/>
            </a:pPr>
            <a:r>
              <a:rPr lang="en-US" baseline="0" dirty="0" smtClean="0"/>
              <a:t>Modular Functions – Especially for lower end hardware we often have to replace some function with and approximation for performance reasons, for the quality improvements it is important to leave the option of going back to the full formula on platforms where you have some cycles to spare.</a:t>
            </a:r>
          </a:p>
          <a:p>
            <a:pPr marL="181240" indent="-181240">
              <a:buFont typeface="Arial" pitchFamily="34" charset="0"/>
              <a:buChar char="•"/>
            </a:pPr>
            <a:r>
              <a:rPr lang="en-US" baseline="0" dirty="0" smtClean="0"/>
              <a:t>Additional Processing – This is probably one that hasn’t got much thought on the real-time side of things, but this could give you lots of quality gains if for instance you change a random seed and re-run an algorithm to reduce aliasing or if you design a function that converges on the correct solution each iteration.</a:t>
            </a:r>
          </a:p>
          <a:p>
            <a:endParaRPr lang="en-US" baseline="0" dirty="0" smtClean="0"/>
          </a:p>
        </p:txBody>
      </p:sp>
      <p:sp>
        <p:nvSpPr>
          <p:cNvPr id="4" name="Slide Number Placeholder 3"/>
          <p:cNvSpPr>
            <a:spLocks noGrp="1"/>
          </p:cNvSpPr>
          <p:nvPr>
            <p:ph type="sldNum" sz="quarter" idx="10"/>
          </p:nvPr>
        </p:nvSpPr>
        <p:spPr/>
        <p:txBody>
          <a:bodyPr/>
          <a:lstStyle/>
          <a:p>
            <a:fld id="{706F8D69-B00F-F44E-9B61-4DC184CA17F8}" type="slidenum">
              <a:rPr lang="en-US" smtClean="0"/>
              <a:pPr/>
              <a:t>9</a:t>
            </a:fld>
            <a:endParaRPr lang="en-US"/>
          </a:p>
        </p:txBody>
      </p:sp>
    </p:spTree>
    <p:extLst>
      <p:ext uri="{BB962C8B-B14F-4D97-AF65-F5344CB8AC3E}">
        <p14:creationId xmlns:p14="http://schemas.microsoft.com/office/powerpoint/2010/main" val="30143966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3_Footer.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1_Main.jpg"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2_End.jpg" TargetMode="Externa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4_Header.jpg"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3_Footer.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3_Footer.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0"/>
            <a:ext cx="7315200" cy="4114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49275" y="685800"/>
            <a:ext cx="6216650" cy="882650"/>
          </a:xfrm>
        </p:spPr>
        <p:txBody>
          <a:bodyPr/>
          <a:lstStyle>
            <a:lvl1pPr algn="ctr">
              <a:defRPr sz="2900"/>
            </a:lvl1pPr>
          </a:lstStyle>
          <a:p>
            <a:r>
              <a:rPr lang="en-US" dirty="0" smtClean="0"/>
              <a:t>Click to edit Master title style</a:t>
            </a:r>
            <a:endParaRPr lang="en-US" dirty="0"/>
          </a:p>
        </p:txBody>
      </p:sp>
      <p:sp>
        <p:nvSpPr>
          <p:cNvPr id="3" name="Subtitle 2"/>
          <p:cNvSpPr>
            <a:spLocks noGrp="1"/>
          </p:cNvSpPr>
          <p:nvPr>
            <p:ph type="subTitle" idx="1"/>
          </p:nvPr>
        </p:nvSpPr>
        <p:spPr>
          <a:xfrm>
            <a:off x="1096962" y="1676400"/>
            <a:ext cx="5121275" cy="1050925"/>
          </a:xfrm>
          <a:prstGeom prst="rect">
            <a:avLst/>
          </a:prstGeom>
        </p:spPr>
        <p:txBody>
          <a:bodyPr>
            <a:normAutofit/>
          </a:bodyPr>
          <a:lstStyle>
            <a:lvl1pPr marL="0" indent="0" algn="ctr">
              <a:buNone/>
              <a:defRPr sz="2200">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P_03_Footer.jpg" descr="/Volumes/eGo/S2012/PowerPoint:Keynote/S2012 PPT:KEY/PP_Files/PP_03_Footer.jpg"/>
          <p:cNvPicPr>
            <a:picLocks noChangeAspect="1"/>
          </p:cNvPicPr>
          <p:nvPr userDrawn="1"/>
        </p:nvPicPr>
        <p:blipFill rotWithShape="1">
          <a:blip r:embed="rId2" r:link="rId3"/>
          <a:srcRect r="1042"/>
          <a:stretch/>
        </p:blipFill>
        <p:spPr>
          <a:xfrm>
            <a:off x="76200" y="3429000"/>
            <a:ext cx="7239000" cy="582930"/>
          </a:xfrm>
          <a:prstGeom prst="rect">
            <a:avLst/>
          </a:prstGeom>
        </p:spPr>
      </p:pic>
      <p:sp>
        <p:nvSpPr>
          <p:cNvPr id="11" name="Text Box 10"/>
          <p:cNvSpPr txBox="1">
            <a:spLocks noChangeArrowheads="1"/>
          </p:cNvSpPr>
          <p:nvPr userDrawn="1"/>
        </p:nvSpPr>
        <p:spPr bwMode="auto">
          <a:xfrm>
            <a:off x="533400" y="2743200"/>
            <a:ext cx="634365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en-US" sz="2400" b="0" i="0" dirty="0" smtClean="0">
                <a:solidFill>
                  <a:srgbClr val="787972"/>
                </a:solidFill>
                <a:effectLst>
                  <a:outerShdw blurRad="38100" dist="38100" dir="2700000" algn="tl">
                    <a:srgbClr val="000000">
                      <a:alpha val="43137"/>
                    </a:srgbClr>
                  </a:outerShdw>
                </a:effectLst>
                <a:latin typeface="Centaur" pitchFamily="18" charset="0"/>
              </a:rPr>
              <a:t>Advances in Real-Time Rendering</a:t>
            </a:r>
            <a:r>
              <a:rPr lang="en-US" sz="2400" b="0" i="0" baseline="0" dirty="0" smtClean="0">
                <a:solidFill>
                  <a:srgbClr val="787972"/>
                </a:solidFill>
                <a:effectLst>
                  <a:outerShdw blurRad="38100" dist="38100" dir="2700000" algn="tl">
                    <a:srgbClr val="000000">
                      <a:alpha val="43137"/>
                    </a:srgbClr>
                  </a:outerShdw>
                </a:effectLst>
                <a:latin typeface="Centaur" pitchFamily="18" charset="0"/>
              </a:rPr>
              <a:t> in </a:t>
            </a:r>
            <a:br>
              <a:rPr lang="en-US" sz="2400" b="0" i="0" baseline="0" dirty="0" smtClean="0">
                <a:solidFill>
                  <a:srgbClr val="787972"/>
                </a:solidFill>
                <a:effectLst>
                  <a:outerShdw blurRad="38100" dist="38100" dir="2700000" algn="tl">
                    <a:srgbClr val="000000">
                      <a:alpha val="43137"/>
                    </a:srgbClr>
                  </a:outerShdw>
                </a:effectLst>
                <a:latin typeface="Centaur" pitchFamily="18" charset="0"/>
              </a:rPr>
            </a:br>
            <a:r>
              <a:rPr lang="en-US" sz="2400" b="0" i="0" baseline="0" dirty="0" smtClean="0">
                <a:solidFill>
                  <a:srgbClr val="787972"/>
                </a:solidFill>
                <a:effectLst>
                  <a:outerShdw blurRad="38100" dist="38100" dir="2700000" algn="tl">
                    <a:srgbClr val="000000">
                      <a:alpha val="43137"/>
                    </a:srgbClr>
                  </a:outerShdw>
                </a:effectLst>
                <a:latin typeface="Centaur" pitchFamily="18" charset="0"/>
              </a:rPr>
              <a:t>3D Graphics and Games Course</a:t>
            </a:r>
            <a:endParaRPr lang="en-US" sz="2400" b="0" i="0" dirty="0">
              <a:solidFill>
                <a:srgbClr val="787972"/>
              </a:solidFill>
              <a:effectLst>
                <a:outerShdw blurRad="38100" dist="38100" dir="2700000" algn="tl">
                  <a:srgbClr val="000000">
                    <a:alpha val="43137"/>
                  </a:srgbClr>
                </a:outerShdw>
              </a:effectLst>
              <a:latin typeface="Centaur" pitchFamily="18" charset="0"/>
            </a:endParaRPr>
          </a:p>
        </p:txBody>
      </p:sp>
    </p:spTree>
    <p:extLst>
      <p:ext uri="{BB962C8B-B14F-4D97-AF65-F5344CB8AC3E}">
        <p14:creationId xmlns:p14="http://schemas.microsoft.com/office/powerpoint/2010/main" val="6347903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No Titl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62000" y="685800"/>
            <a:ext cx="5715000" cy="3048000"/>
          </a:xfrm>
        </p:spPr>
        <p:txBody>
          <a:bodyPr/>
          <a:lstStyle>
            <a:lvl1pPr>
              <a:defRPr>
                <a:latin typeface="+mn-lt"/>
              </a:defRPr>
            </a:lvl1pPr>
          </a:lstStyle>
          <a:p>
            <a:endParaRPr lang="en-US" dirty="0"/>
          </a:p>
        </p:txBody>
      </p:sp>
    </p:spTree>
    <p:extLst>
      <p:ext uri="{BB962C8B-B14F-4D97-AF65-F5344CB8AC3E}">
        <p14:creationId xmlns:p14="http://schemas.microsoft.com/office/powerpoint/2010/main" val="3310396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0675" y="609599"/>
            <a:ext cx="4089400" cy="3065463"/>
          </a:xfrm>
          <a:prstGeom prst="rect">
            <a:avLst/>
          </a:prstGeom>
        </p:spPr>
        <p:txBody>
          <a:bodyPr anchor="ctr">
            <a:normAutofit/>
          </a:bodyPr>
          <a:lstStyle>
            <a:lvl1pPr>
              <a:defRPr sz="2000"/>
            </a:lvl1pPr>
            <a:lvl2pPr>
              <a:defRPr sz="1700"/>
            </a:lvl2pPr>
            <a:lvl3pPr>
              <a:defRPr sz="1700"/>
            </a:lvl3pPr>
            <a:lvl4pPr>
              <a:defRPr sz="1700"/>
            </a:lvl4pPr>
            <a:lvl5pPr>
              <a:defRPr sz="17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6200" y="685800"/>
            <a:ext cx="2695575" cy="2989263"/>
          </a:xfrm>
          <a:prstGeom prst="rect">
            <a:avLst/>
          </a:prstGeo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76200" y="152400"/>
            <a:ext cx="6584950" cy="520700"/>
          </a:xfrm>
        </p:spPr>
        <p:txBody>
          <a:bodyPr/>
          <a:lstStyle/>
          <a:p>
            <a:r>
              <a:rPr lang="en-US" smtClean="0"/>
              <a:t>Click to edit Master title style</a:t>
            </a:r>
            <a:endParaRPr lang="en-US"/>
          </a:p>
        </p:txBody>
      </p:sp>
    </p:spTree>
    <p:extLst>
      <p:ext uri="{BB962C8B-B14F-4D97-AF65-F5344CB8AC3E}">
        <p14:creationId xmlns:p14="http://schemas.microsoft.com/office/powerpoint/2010/main" val="25753484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7800" y="3008771"/>
            <a:ext cx="4389437" cy="364667"/>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447800" y="609600"/>
            <a:ext cx="4389437" cy="23796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447800" y="3340416"/>
            <a:ext cx="4389437" cy="515622"/>
          </a:xfrm>
          <a:prstGeom prst="rect">
            <a:avLst/>
          </a:prstGeo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222000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Short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447800" y="609600"/>
            <a:ext cx="4389437" cy="2743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447800" y="3340416"/>
            <a:ext cx="4389437" cy="51562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430255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pic>
        <p:nvPicPr>
          <p:cNvPr id="3" name="PP_01_Main.jpg" descr="/Volumes/eGo/S2012/PowerPoint:Keynote/S2012 PPT:KEY/PP_Files/PP_01_Main.jpg"/>
          <p:cNvPicPr>
            <a:picLocks noChangeAspect="1"/>
          </p:cNvPicPr>
          <p:nvPr userDrawn="1"/>
        </p:nvPicPr>
        <p:blipFill>
          <a:blip r:embed="rId2" r:link="rId3"/>
          <a:stretch>
            <a:fillRect/>
          </a:stretch>
        </p:blipFill>
        <p:spPr>
          <a:xfrm>
            <a:off x="0" y="0"/>
            <a:ext cx="7315200" cy="4114800"/>
          </a:xfrm>
          <a:prstGeom prst="rect">
            <a:avLst/>
          </a:prstGeom>
        </p:spPr>
      </p:pic>
    </p:spTree>
    <p:extLst>
      <p:ext uri="{BB962C8B-B14F-4D97-AF65-F5344CB8AC3E}">
        <p14:creationId xmlns:p14="http://schemas.microsoft.com/office/powerpoint/2010/main" val="3880224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pic>
        <p:nvPicPr>
          <p:cNvPr id="4" name="PP_02_End.jpg" descr="/Volumes/eGo/S2012/PowerPoint:Keynote/S2012 PPT:KEY/PP_Files/PP_02_End.jpg"/>
          <p:cNvPicPr>
            <a:picLocks noChangeAspect="1"/>
          </p:cNvPicPr>
          <p:nvPr userDrawn="1"/>
        </p:nvPicPr>
        <p:blipFill>
          <a:blip r:embed="rId2" r:link="rId3"/>
          <a:stretch>
            <a:fillRect/>
          </a:stretch>
        </p:blipFill>
        <p:spPr>
          <a:xfrm>
            <a:off x="0" y="0"/>
            <a:ext cx="7315200" cy="4114800"/>
          </a:xfrm>
          <a:prstGeom prst="rect">
            <a:avLst/>
          </a:prstGeom>
        </p:spPr>
      </p:pic>
    </p:spTree>
    <p:extLst>
      <p:ext uri="{BB962C8B-B14F-4D97-AF65-F5344CB8AC3E}">
        <p14:creationId xmlns:p14="http://schemas.microsoft.com/office/powerpoint/2010/main" val="92961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P_04_Header.jpg" descr="/Volumes/eGo/S2012/PowerPoint:Keynote/S2012 PPT:KEY/PP_Files/PP_04_Header.jpg"/>
          <p:cNvPicPr>
            <a:picLocks noChangeAspect="1"/>
          </p:cNvPicPr>
          <p:nvPr userDrawn="1"/>
        </p:nvPicPr>
        <p:blipFill>
          <a:blip r:embed="rId2" r:link="rId3"/>
          <a:stretch>
            <a:fillRect/>
          </a:stretch>
        </p:blipFill>
        <p:spPr>
          <a:xfrm>
            <a:off x="0" y="0"/>
            <a:ext cx="7315200" cy="58293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0"/>
          </p:nvPr>
        </p:nvSpPr>
        <p:spPr>
          <a:xfrm>
            <a:off x="152400" y="685800"/>
            <a:ext cx="6934200" cy="3124200"/>
          </a:xfrm>
        </p:spPr>
        <p:txBody>
          <a:bodyPr ancho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87588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7315200" cy="3733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644775"/>
            <a:ext cx="7315200" cy="815975"/>
          </a:xfrm>
        </p:spPr>
        <p:txBody>
          <a:bodyPr anchor="t"/>
          <a:lstStyle>
            <a:lvl1pPr algn="l">
              <a:defRPr sz="29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577850" y="1744663"/>
            <a:ext cx="6218238" cy="900112"/>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8" name="PP_03_Footer.jpg" descr="/Volumes/eGo/S2012/PowerPoint:Keynote/S2012 PPT:KEY/PP_Files/PP_03_Footer.jpg"/>
          <p:cNvPicPr>
            <a:picLocks noChangeAspect="1"/>
          </p:cNvPicPr>
          <p:nvPr userDrawn="1"/>
        </p:nvPicPr>
        <p:blipFill rotWithShape="1">
          <a:blip r:embed="rId2" r:link="rId3"/>
          <a:srcRect r="1693"/>
          <a:stretch/>
        </p:blipFill>
        <p:spPr>
          <a:xfrm>
            <a:off x="123825" y="3312795"/>
            <a:ext cx="7191375" cy="582930"/>
          </a:xfrm>
          <a:prstGeom prst="rect">
            <a:avLst/>
          </a:prstGeom>
        </p:spPr>
      </p:pic>
    </p:spTree>
    <p:extLst>
      <p:ext uri="{BB962C8B-B14F-4D97-AF65-F5344CB8AC3E}">
        <p14:creationId xmlns:p14="http://schemas.microsoft.com/office/powerpoint/2010/main" val="3939614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ub Section Header">
    <p:spTree>
      <p:nvGrpSpPr>
        <p:cNvPr id="1" name=""/>
        <p:cNvGrpSpPr/>
        <p:nvPr/>
      </p:nvGrpSpPr>
      <p:grpSpPr>
        <a:xfrm>
          <a:off x="0" y="0"/>
          <a:ext cx="0" cy="0"/>
          <a:chOff x="0" y="0"/>
          <a:chExt cx="0" cy="0"/>
        </a:xfrm>
      </p:grpSpPr>
      <p:sp>
        <p:nvSpPr>
          <p:cNvPr id="7" name="Rectangle 6"/>
          <p:cNvSpPr/>
          <p:nvPr userDrawn="1"/>
        </p:nvSpPr>
        <p:spPr>
          <a:xfrm>
            <a:off x="0" y="0"/>
            <a:ext cx="7315200" cy="3733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38200"/>
            <a:ext cx="7315200" cy="555625"/>
          </a:xfrm>
        </p:spPr>
        <p:txBody>
          <a:bodyPr anchor="t"/>
          <a:lstStyle>
            <a:lvl1pPr algn="r">
              <a:defRPr sz="24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1087437" y="1416844"/>
            <a:ext cx="6218238" cy="900112"/>
          </a:xfrm>
          <a:prstGeom prst="rect">
            <a:avLst/>
          </a:prstGeom>
        </p:spPr>
        <p:txBody>
          <a:bodyPr anchor="t"/>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8" name="PP_03_Footer.jpg" descr="/Volumes/eGo/S2012/PowerPoint:Keynote/S2012 PPT:KEY/PP_Files/PP_03_Footer.jpg"/>
          <p:cNvPicPr>
            <a:picLocks noChangeAspect="1"/>
          </p:cNvPicPr>
          <p:nvPr userDrawn="1"/>
        </p:nvPicPr>
        <p:blipFill rotWithShape="1">
          <a:blip r:embed="rId2" r:link="rId3"/>
          <a:srcRect r="1693"/>
          <a:stretch/>
        </p:blipFill>
        <p:spPr>
          <a:xfrm>
            <a:off x="123825" y="3312795"/>
            <a:ext cx="7191375" cy="582930"/>
          </a:xfrm>
          <a:prstGeom prst="rect">
            <a:avLst/>
          </a:prstGeom>
        </p:spPr>
      </p:pic>
    </p:spTree>
    <p:extLst>
      <p:ext uri="{BB962C8B-B14F-4D97-AF65-F5344CB8AC3E}">
        <p14:creationId xmlns:p14="http://schemas.microsoft.com/office/powerpoint/2010/main" val="42134718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685800"/>
            <a:ext cx="3216275" cy="2989263"/>
          </a:xfrm>
          <a:prstGeom prst="rect">
            <a:avLst/>
          </a:prstGeom>
        </p:spPr>
        <p:txBody>
          <a:bodyPr anchor="t">
            <a:normAutofit/>
          </a:bodyPr>
          <a:lstStyle>
            <a:lvl1pPr marL="342900" indent="-342900">
              <a:buFont typeface="Wingdings" pitchFamily="2" charset="2"/>
              <a:buChar char="§"/>
              <a:defRPr sz="2100">
                <a:latin typeface="+mn-lt"/>
              </a:defRPr>
            </a:lvl1pPr>
            <a:lvl2pPr>
              <a:defRPr sz="2100"/>
            </a:lvl2pPr>
            <a:lvl3pPr>
              <a:defRPr sz="2100"/>
            </a:lvl3pPr>
            <a:lvl4pPr>
              <a:defRPr sz="2100"/>
            </a:lvl4pPr>
            <a:lvl5pPr>
              <a:defRPr sz="2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733800" y="685800"/>
            <a:ext cx="3216275" cy="2989263"/>
          </a:xfrm>
          <a:prstGeom prst="rect">
            <a:avLst/>
          </a:prstGeom>
        </p:spPr>
        <p:txBody>
          <a:bodyPr anchor="t">
            <a:normAutofit/>
          </a:bodyPr>
          <a:lstStyle>
            <a:lvl1pPr>
              <a:defRPr sz="2100">
                <a:latin typeface="+mn-lt"/>
              </a:defRPr>
            </a:lvl1pPr>
            <a:lvl2pPr>
              <a:defRPr sz="2100"/>
            </a:lvl2pPr>
            <a:lvl3pPr>
              <a:defRPr sz="2100"/>
            </a:lvl3pPr>
            <a:lvl4pPr>
              <a:defRPr sz="2100"/>
            </a:lvl4pPr>
            <a:lvl5pPr>
              <a:defRPr sz="2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842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65125" y="920750"/>
            <a:ext cx="3232150" cy="384175"/>
          </a:xfrm>
          <a:prstGeom prst="rect">
            <a:avLst/>
          </a:prstGeom>
        </p:spPr>
        <p:txBody>
          <a:bodyPr anchor="b">
            <a:noAutofit/>
          </a:bodyPr>
          <a:lstStyle>
            <a:lvl1pPr marL="0" indent="0">
              <a:buNone/>
              <a:defRPr sz="21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125" y="1304925"/>
            <a:ext cx="3232150" cy="2370138"/>
          </a:xfrm>
          <a:prstGeom prst="rect">
            <a:avLst/>
          </a:prstGeom>
        </p:spPr>
        <p:txBody>
          <a:bodyPr anchor="t">
            <a:noAutofit/>
          </a:bodyPr>
          <a:lstStyle>
            <a:lvl1pPr>
              <a:defRPr sz="2100">
                <a:latin typeface="+mn-lt"/>
              </a:defRPr>
            </a:lvl1pPr>
            <a:lvl2pPr>
              <a:defRPr sz="2100">
                <a:latin typeface="+mn-lt"/>
              </a:defRPr>
            </a:lvl2pPr>
            <a:lvl3pPr>
              <a:defRPr sz="2100">
                <a:latin typeface="+mn-lt"/>
              </a:defRPr>
            </a:lvl3pPr>
            <a:lvl4pPr>
              <a:defRPr sz="2100">
                <a:latin typeface="+mn-lt"/>
              </a:defRPr>
            </a:lvl4pPr>
            <a:lvl5pPr>
              <a:defRPr sz="210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3716338" y="920750"/>
            <a:ext cx="3233737" cy="384175"/>
          </a:xfrm>
          <a:prstGeom prst="rect">
            <a:avLst/>
          </a:prstGeom>
        </p:spPr>
        <p:txBody>
          <a:bodyPr anchor="b">
            <a:noAutofit/>
          </a:bodyPr>
          <a:lstStyle>
            <a:lvl1pPr marL="0" indent="0">
              <a:buNone/>
              <a:defRPr sz="21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716338" y="1304925"/>
            <a:ext cx="3233737" cy="2370138"/>
          </a:xfrm>
          <a:prstGeom prst="rect">
            <a:avLst/>
          </a:prstGeom>
        </p:spPr>
        <p:txBody>
          <a:bodyPr anchor="t">
            <a:noAutofit/>
          </a:bodyPr>
          <a:lstStyle>
            <a:lvl1pPr>
              <a:defRPr sz="2100">
                <a:latin typeface="+mn-lt"/>
              </a:defRPr>
            </a:lvl1pPr>
            <a:lvl2pPr>
              <a:defRPr sz="2100">
                <a:latin typeface="+mn-lt"/>
              </a:defRPr>
            </a:lvl2pPr>
            <a:lvl3pPr>
              <a:defRPr sz="2100">
                <a:latin typeface="+mn-lt"/>
              </a:defRPr>
            </a:lvl3pPr>
            <a:lvl4pPr>
              <a:defRPr sz="2100">
                <a:latin typeface="+mn-lt"/>
              </a:defRPr>
            </a:lvl4pPr>
            <a:lvl5pPr>
              <a:defRPr sz="210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328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4342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Res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icture Placeholder 2"/>
          <p:cNvSpPr>
            <a:spLocks noGrp="1"/>
          </p:cNvSpPr>
          <p:nvPr>
            <p:ph type="pic" sz="quarter" idx="10"/>
          </p:nvPr>
        </p:nvSpPr>
        <p:spPr>
          <a:xfrm>
            <a:off x="762000" y="685800"/>
            <a:ext cx="5715000" cy="3048000"/>
          </a:xfrm>
        </p:spPr>
        <p:txBody>
          <a:bodyPr/>
          <a:lstStyle>
            <a:lvl1pPr>
              <a:defRPr>
                <a:latin typeface="+mn-lt"/>
              </a:defRPr>
            </a:lvl1pPr>
          </a:lstStyle>
          <a:p>
            <a:endParaRPr lang="en-US" dirty="0"/>
          </a:p>
        </p:txBody>
      </p:sp>
    </p:spTree>
    <p:extLst>
      <p:ext uri="{BB962C8B-B14F-4D97-AF65-F5344CB8AC3E}">
        <p14:creationId xmlns:p14="http://schemas.microsoft.com/office/powerpoint/2010/main" val="3460626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975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file://localhost/Volumes/eGo/S2012/PowerPoint:Keynote/S2012%20PPT:KEY/PP_Files/PP_04_Header.jp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P_04_Header.jpg" descr="/Volumes/eGo/S2012/PowerPoint:Keynote/S2012 PPT:KEY/PP_Files/PP_04_Header.jpg"/>
          <p:cNvPicPr>
            <a:picLocks noChangeAspect="1"/>
          </p:cNvPicPr>
          <p:nvPr userDrawn="1"/>
        </p:nvPicPr>
        <p:blipFill>
          <a:blip r:embed="rId17" r:link="rId18"/>
          <a:stretch>
            <a:fillRect/>
          </a:stretch>
        </p:blipFill>
        <p:spPr>
          <a:xfrm>
            <a:off x="0" y="0"/>
            <a:ext cx="7315200" cy="582930"/>
          </a:xfrm>
          <a:prstGeom prst="rect">
            <a:avLst/>
          </a:prstGeom>
        </p:spPr>
      </p:pic>
      <p:sp>
        <p:nvSpPr>
          <p:cNvPr id="2" name="Title Placeholder 1"/>
          <p:cNvSpPr>
            <a:spLocks noGrp="1"/>
          </p:cNvSpPr>
          <p:nvPr>
            <p:ph type="title"/>
          </p:nvPr>
        </p:nvSpPr>
        <p:spPr>
          <a:xfrm>
            <a:off x="76200" y="152400"/>
            <a:ext cx="6584950" cy="520700"/>
          </a:xfrm>
          <a:prstGeom prst="rect">
            <a:avLst/>
          </a:prstGeom>
          <a:effectLst/>
        </p:spPr>
        <p:txBody>
          <a:bodyPr vert="horz" lIns="91440" tIns="45720" rIns="91440" bIns="45720" rtlCol="0" anchor="ctr">
            <a:noAutofit/>
          </a:bodyPr>
          <a:lstStyle/>
          <a:p>
            <a:r>
              <a:rPr lang="en-US" dirty="0" smtClean="0"/>
              <a:t>Click to edit Master title style</a:t>
            </a:r>
            <a:endParaRPr lang="en-US" dirty="0"/>
          </a:p>
        </p:txBody>
      </p:sp>
      <p:sp>
        <p:nvSpPr>
          <p:cNvPr id="8" name="Text Placeholder 7"/>
          <p:cNvSpPr>
            <a:spLocks noGrp="1"/>
          </p:cNvSpPr>
          <p:nvPr>
            <p:ph type="body" idx="1"/>
          </p:nvPr>
        </p:nvSpPr>
        <p:spPr>
          <a:xfrm>
            <a:off x="365125" y="685800"/>
            <a:ext cx="6584950" cy="29892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Box 11"/>
          <p:cNvSpPr txBox="1"/>
          <p:nvPr userDrawn="1"/>
        </p:nvSpPr>
        <p:spPr>
          <a:xfrm>
            <a:off x="1219200" y="3886200"/>
            <a:ext cx="5181600" cy="261610"/>
          </a:xfrm>
          <a:prstGeom prst="rect">
            <a:avLst/>
          </a:prstGeom>
          <a:noFill/>
        </p:spPr>
        <p:txBody>
          <a:bodyPr wrap="square" rtlCol="0">
            <a:spAutoFit/>
          </a:bodyPr>
          <a:lstStyle/>
          <a:p>
            <a:pPr algn="ctr"/>
            <a:r>
              <a:rPr lang="en-US" sz="1100" b="0" dirty="0" smtClean="0">
                <a:solidFill>
                  <a:srgbClr val="787972"/>
                </a:solidFill>
                <a:effectLst>
                  <a:outerShdw blurRad="38100" dist="38100" dir="2700000" algn="tl">
                    <a:srgbClr val="000000">
                      <a:alpha val="43137"/>
                    </a:srgbClr>
                  </a:outerShdw>
                </a:effectLst>
                <a:latin typeface="Centaur" pitchFamily="18" charset="0"/>
              </a:rPr>
              <a:t>Advances in Real-Time Rendering</a:t>
            </a:r>
            <a:r>
              <a:rPr lang="en-US" sz="1100" b="0" baseline="0" dirty="0" smtClean="0">
                <a:solidFill>
                  <a:srgbClr val="787972"/>
                </a:solidFill>
                <a:effectLst>
                  <a:outerShdw blurRad="38100" dist="38100" dir="2700000" algn="tl">
                    <a:srgbClr val="000000">
                      <a:alpha val="43137"/>
                    </a:srgbClr>
                  </a:outerShdw>
                </a:effectLst>
                <a:latin typeface="Centaur" pitchFamily="18" charset="0"/>
              </a:rPr>
              <a:t> in 3D Graphics and Games </a:t>
            </a:r>
            <a:endParaRPr lang="en-US" sz="1100" b="0" dirty="0">
              <a:solidFill>
                <a:srgbClr val="787972"/>
              </a:solidFill>
              <a:effectLst>
                <a:outerShdw blurRad="38100" dist="38100" dir="2700000" algn="tl">
                  <a:srgbClr val="000000">
                    <a:alpha val="43137"/>
                  </a:srgbClr>
                </a:outerShdw>
              </a:effectLst>
              <a:latin typeface="Centaur" pitchFamily="18" charset="0"/>
            </a:endParaRPr>
          </a:p>
        </p:txBody>
      </p:sp>
    </p:spTree>
    <p:extLst>
      <p:ext uri="{BB962C8B-B14F-4D97-AF65-F5344CB8AC3E}">
        <p14:creationId xmlns:p14="http://schemas.microsoft.com/office/powerpoint/2010/main" val="292130323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69" r:id="rId4"/>
    <p:sldLayoutId id="2147483658" r:id="rId5"/>
    <p:sldLayoutId id="2147483659" r:id="rId6"/>
    <p:sldLayoutId id="2147483660" r:id="rId7"/>
    <p:sldLayoutId id="2147483666" r:id="rId8"/>
    <p:sldLayoutId id="2147483661" r:id="rId9"/>
    <p:sldLayoutId id="2147483665" r:id="rId10"/>
    <p:sldLayoutId id="2147483662" r:id="rId11"/>
    <p:sldLayoutId id="2147483663" r:id="rId12"/>
    <p:sldLayoutId id="2147483668" r:id="rId13"/>
    <p:sldLayoutId id="2147483664" r:id="rId14"/>
    <p:sldLayoutId id="2147483667" r:id="rId15"/>
  </p:sldLayoutIdLst>
  <p:txStyles>
    <p:titleStyle>
      <a:lvl1pPr algn="l" defTabSz="914400" rtl="0" eaLnBrk="1" latinLnBrk="0" hangingPunct="1">
        <a:spcBef>
          <a:spcPct val="0"/>
        </a:spcBef>
        <a:buNone/>
        <a:defRPr sz="2000" b="1" kern="1200">
          <a:solidFill>
            <a:schemeClr val="tx1"/>
          </a:solidFill>
          <a:effectLst>
            <a:outerShdw blurRad="38100" dist="38100" dir="2700000" algn="tl">
              <a:schemeClr val="bg2">
                <a:alpha val="43000"/>
              </a:schemeClr>
            </a:outerShdw>
          </a:effectLst>
          <a:latin typeface="+mj-lt"/>
          <a:ea typeface="+mj-ea"/>
          <a:cs typeface="Arial Bold" pitchFamily="34" charset="0"/>
        </a:defRPr>
      </a:lvl1pPr>
    </p:titleStyle>
    <p:bodyStyle>
      <a:lvl1pPr marL="342900" indent="-342900" algn="l" defTabSz="914400" rtl="0" eaLnBrk="1" latinLnBrk="0" hangingPunct="1">
        <a:lnSpc>
          <a:spcPct val="110000"/>
        </a:lnSpc>
        <a:spcBef>
          <a:spcPts val="200"/>
        </a:spcBef>
        <a:spcAft>
          <a:spcPts val="200"/>
        </a:spcAft>
        <a:buClr>
          <a:srgbClr val="D84820"/>
        </a:buClr>
        <a:buSzPct val="110000"/>
        <a:buFont typeface="Wingdings" pitchFamily="2" charset="2"/>
        <a:buChar char="§"/>
        <a:defRPr sz="2000" kern="1200">
          <a:solidFill>
            <a:srgbClr val="787972"/>
          </a:solidFill>
          <a:latin typeface="Arial" pitchFamily="34" charset="0"/>
          <a:ea typeface="+mn-ea"/>
          <a:cs typeface="Arial" pitchFamily="34" charset="0"/>
        </a:defRPr>
      </a:lvl1pPr>
      <a:lvl2pPr marL="742950" indent="-285750" algn="l" defTabSz="914400" rtl="0" eaLnBrk="1" latinLnBrk="0" hangingPunct="1">
        <a:lnSpc>
          <a:spcPct val="110000"/>
        </a:lnSpc>
        <a:spcBef>
          <a:spcPts val="200"/>
        </a:spcBef>
        <a:spcAft>
          <a:spcPts val="200"/>
        </a:spcAft>
        <a:buClr>
          <a:srgbClr val="D84820"/>
        </a:buClr>
        <a:buSzPct val="110000"/>
        <a:buFont typeface="Wingdings" pitchFamily="2" charset="2"/>
        <a:buChar char="§"/>
        <a:defRPr sz="1700" kern="1200">
          <a:solidFill>
            <a:srgbClr val="787972"/>
          </a:solidFill>
          <a:latin typeface="+mn-lt"/>
          <a:ea typeface="+mn-ea"/>
          <a:cs typeface="+mn-cs"/>
        </a:defRPr>
      </a:lvl2pPr>
      <a:lvl3pPr marL="1143000" indent="-228600" algn="l" defTabSz="914400" rtl="0" eaLnBrk="1" latinLnBrk="0" hangingPunct="1">
        <a:lnSpc>
          <a:spcPct val="110000"/>
        </a:lnSpc>
        <a:spcBef>
          <a:spcPts val="200"/>
        </a:spcBef>
        <a:spcAft>
          <a:spcPts val="200"/>
        </a:spcAft>
        <a:buClr>
          <a:srgbClr val="D84820"/>
        </a:buClr>
        <a:buSzPct val="110000"/>
        <a:buFont typeface="Wingdings" pitchFamily="2" charset="2"/>
        <a:buChar char="§"/>
        <a:defRPr sz="1700" kern="1200">
          <a:solidFill>
            <a:srgbClr val="787972"/>
          </a:solidFill>
          <a:latin typeface="+mn-lt"/>
          <a:ea typeface="+mn-ea"/>
          <a:cs typeface="+mn-cs"/>
        </a:defRPr>
      </a:lvl3pPr>
      <a:lvl4pPr marL="1600200" indent="-228600" algn="l" defTabSz="914400" rtl="0" eaLnBrk="1" latinLnBrk="0" hangingPunct="1">
        <a:lnSpc>
          <a:spcPct val="110000"/>
        </a:lnSpc>
        <a:spcBef>
          <a:spcPts val="200"/>
        </a:spcBef>
        <a:spcAft>
          <a:spcPts val="200"/>
        </a:spcAft>
        <a:buClr>
          <a:srgbClr val="D84820"/>
        </a:buClr>
        <a:buSzPct val="110000"/>
        <a:buFont typeface="Wingdings" pitchFamily="2" charset="2"/>
        <a:buChar char="§"/>
        <a:defRPr sz="1700" kern="1200">
          <a:solidFill>
            <a:srgbClr val="787972"/>
          </a:solidFill>
          <a:latin typeface="+mn-lt"/>
          <a:ea typeface="+mn-ea"/>
          <a:cs typeface="+mn-cs"/>
        </a:defRPr>
      </a:lvl4pPr>
      <a:lvl5pPr marL="2057400" indent="-228600" algn="l" defTabSz="914400" rtl="0" eaLnBrk="1" latinLnBrk="0" hangingPunct="1">
        <a:lnSpc>
          <a:spcPct val="110000"/>
        </a:lnSpc>
        <a:spcBef>
          <a:spcPts val="200"/>
        </a:spcBef>
        <a:spcAft>
          <a:spcPts val="200"/>
        </a:spcAft>
        <a:buClr>
          <a:srgbClr val="D84820"/>
        </a:buClr>
        <a:buSzPct val="110000"/>
        <a:buFont typeface="Wingdings" pitchFamily="2" charset="2"/>
        <a:buChar char="§"/>
        <a:defRPr sz="1700" kern="1200">
          <a:solidFill>
            <a:srgbClr val="78797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vvisions.com/research/whitepapers.cfm"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hyperlink" Target="http://graphics.cs.williams.edu/papers/SAOHPG12/" TargetMode="External"/><Relationship Id="rId4" Type="http://schemas.openxmlformats.org/officeDocument/2006/relationships/hyperlink" Target="http://graphics.cs.williams.edu/paper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hyperlink" Target="http://www.vvisions.com/work_for_us/" TargetMode="External"/><Relationship Id="rId4" Type="http://schemas.openxmlformats.org/officeDocument/2006/relationships/image" Target="../media/image6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711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Process</a:t>
            </a:r>
            <a:endParaRPr lang="en-US" dirty="0"/>
          </a:p>
        </p:txBody>
      </p:sp>
      <p:sp>
        <p:nvSpPr>
          <p:cNvPr id="3" name="Content Placeholder 2"/>
          <p:cNvSpPr>
            <a:spLocks noGrp="1"/>
          </p:cNvSpPr>
          <p:nvPr>
            <p:ph sz="half" idx="1"/>
          </p:nvPr>
        </p:nvSpPr>
        <p:spPr/>
        <p:txBody>
          <a:bodyPr>
            <a:normAutofit/>
          </a:bodyPr>
          <a:lstStyle/>
          <a:p>
            <a:r>
              <a:rPr lang="en-US" dirty="0" smtClean="0"/>
              <a:t>Design for quality on low end</a:t>
            </a:r>
          </a:p>
          <a:p>
            <a:r>
              <a:rPr lang="en-US" baseline="0" dirty="0" smtClean="0"/>
              <a:t>Extend to high end</a:t>
            </a:r>
          </a:p>
          <a:p>
            <a:r>
              <a:rPr lang="en-US" baseline="0" dirty="0" smtClean="0"/>
              <a:t>Iterate on quality and performance</a:t>
            </a:r>
          </a:p>
          <a:p>
            <a:r>
              <a:rPr lang="en-US" dirty="0" smtClean="0"/>
              <a:t>Ample time between iterations</a:t>
            </a:r>
            <a:endParaRPr lang="en-US" baseline="0" dirty="0" smtClean="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842431838"/>
              </p:ext>
            </p:extLst>
          </p:nvPr>
        </p:nvGraphicFramePr>
        <p:xfrm>
          <a:off x="3733800" y="685800"/>
          <a:ext cx="3216275" cy="2989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2343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0"/>
          </p:nvPr>
        </p:nvSpPr>
        <p:spPr/>
        <p:txBody>
          <a:bodyPr anchor="t"/>
          <a:lstStyle/>
          <a:p>
            <a:r>
              <a:rPr lang="en-US" strike="sngStrike" dirty="0" smtClean="0"/>
              <a:t>Designing Scalable Algorithms</a:t>
            </a:r>
            <a:endParaRPr lang="en-US" strike="sngStrike" dirty="0"/>
          </a:p>
          <a:p>
            <a:r>
              <a:rPr lang="en-US" dirty="0" smtClean="0"/>
              <a:t>Examples</a:t>
            </a:r>
          </a:p>
          <a:p>
            <a:pPr lvl="1"/>
            <a:r>
              <a:rPr lang="en-US" dirty="0" smtClean="0"/>
              <a:t>Motion Blur</a:t>
            </a:r>
          </a:p>
          <a:p>
            <a:pPr lvl="1"/>
            <a:r>
              <a:rPr lang="en-US" dirty="0" smtClean="0"/>
              <a:t>Ambient Occlusion</a:t>
            </a:r>
          </a:p>
          <a:p>
            <a:r>
              <a:rPr lang="en-US" dirty="0" smtClean="0"/>
              <a:t>Closing</a:t>
            </a:r>
            <a:endParaRPr lang="en-US" dirty="0"/>
          </a:p>
        </p:txBody>
      </p:sp>
    </p:spTree>
    <p:extLst>
      <p:ext uri="{BB962C8B-B14F-4D97-AF65-F5344CB8AC3E}">
        <p14:creationId xmlns:p14="http://schemas.microsoft.com/office/powerpoint/2010/main" val="412260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a:t>
            </a:r>
            <a:r>
              <a:rPr lang="en-US" baseline="0" dirty="0" smtClean="0"/>
              <a:t> Blur</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591519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0"/>
          </p:nvPr>
        </p:nvSpPr>
        <p:spPr/>
        <p:txBody>
          <a:bodyPr/>
          <a:lstStyle/>
          <a:p>
            <a:r>
              <a:rPr lang="en-US" dirty="0" smtClean="0"/>
              <a:t>Convey sense of speed</a:t>
            </a:r>
          </a:p>
          <a:p>
            <a:r>
              <a:rPr lang="en-US" dirty="0" smtClean="0"/>
              <a:t>Reduces strobe artifacts</a:t>
            </a:r>
          </a:p>
          <a:p>
            <a:pPr lvl="1"/>
            <a:r>
              <a:rPr lang="en-US" dirty="0" smtClean="0"/>
              <a:t>Especially important @ 30 fps</a:t>
            </a:r>
            <a:endParaRPr lang="en-US" dirty="0"/>
          </a:p>
          <a:p>
            <a:r>
              <a:rPr lang="en-US" baseline="0" dirty="0" smtClean="0"/>
              <a:t>Giv</a:t>
            </a:r>
            <a:r>
              <a:rPr lang="en-US" dirty="0" smtClean="0"/>
              <a:t>e cinematic feel of a real camera</a:t>
            </a:r>
            <a:endParaRPr lang="en-US" baseline="0" dirty="0" smtClean="0"/>
          </a:p>
        </p:txBody>
      </p:sp>
    </p:spTree>
    <p:extLst>
      <p:ext uri="{BB962C8B-B14F-4D97-AF65-F5344CB8AC3E}">
        <p14:creationId xmlns:p14="http://schemas.microsoft.com/office/powerpoint/2010/main" val="4199031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smtClean="0"/>
              <a:t>Project Motivations</a:t>
            </a:r>
            <a:endParaRPr lang="en-US" dirty="0"/>
          </a:p>
        </p:txBody>
      </p:sp>
      <p:sp>
        <p:nvSpPr>
          <p:cNvPr id="3" name="Content Placeholder 2"/>
          <p:cNvSpPr>
            <a:spLocks noGrp="1"/>
          </p:cNvSpPr>
          <p:nvPr>
            <p:ph sz="half" idx="1"/>
          </p:nvPr>
        </p:nvSpPr>
        <p:spPr/>
        <p:txBody>
          <a:bodyPr/>
          <a:lstStyle/>
          <a:p>
            <a:r>
              <a:rPr lang="en-US" dirty="0" smtClean="0"/>
              <a:t>Highly</a:t>
            </a:r>
            <a:r>
              <a:rPr lang="en-US" baseline="0" dirty="0" smtClean="0"/>
              <a:t> dynamic </a:t>
            </a:r>
            <a:r>
              <a:rPr lang="en-US" dirty="0"/>
              <a:t>c</a:t>
            </a:r>
            <a:r>
              <a:rPr lang="en-US" baseline="0" dirty="0" smtClean="0"/>
              <a:t>haracters</a:t>
            </a:r>
          </a:p>
          <a:p>
            <a:r>
              <a:rPr lang="en-US" baseline="0" dirty="0" smtClean="0"/>
              <a:t>Dense organic environments</a:t>
            </a:r>
          </a:p>
          <a:p>
            <a:r>
              <a:rPr lang="en-US" baseline="0" dirty="0" smtClean="0"/>
              <a:t>Lots of scene motion</a:t>
            </a:r>
            <a:endParaRPr lang="en-US" dirty="0"/>
          </a:p>
        </p:txBody>
      </p:sp>
      <p:sp>
        <p:nvSpPr>
          <p:cNvPr id="5" name="Content Placeholder 4"/>
          <p:cNvSpPr>
            <a:spLocks noGrp="1"/>
          </p:cNvSpPr>
          <p:nvPr>
            <p:ph sz="half" idx="2"/>
          </p:nvPr>
        </p:nvSpPr>
        <p:spPr/>
        <p:txBody>
          <a:bodyPr/>
          <a:lstStyle/>
          <a:p>
            <a:endParaRPr lang="en-US"/>
          </a:p>
        </p:txBody>
      </p:sp>
      <p:pic>
        <p:nvPicPr>
          <p:cNvPr id="7" name="Picture 2" descr="http://farm8.staticflickr.com/7148/6443391051_a5178b2330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650" y="685800"/>
            <a:ext cx="3310128" cy="30224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419600" y="1901824"/>
            <a:ext cx="381000" cy="381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84443" y="2282824"/>
            <a:ext cx="381000" cy="381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53000" y="1520824"/>
            <a:ext cx="381000" cy="381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62400" y="2590800"/>
            <a:ext cx="381000" cy="381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477000" y="3109118"/>
            <a:ext cx="381000" cy="381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096000" y="1410181"/>
            <a:ext cx="482499" cy="48249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30470" y="2057400"/>
            <a:ext cx="482499" cy="48249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867400" y="685800"/>
            <a:ext cx="381000" cy="381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868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842433" y="685800"/>
            <a:ext cx="5554133" cy="3124200"/>
          </a:xfrm>
        </p:spPr>
      </p:pic>
    </p:spTree>
    <p:extLst>
      <p:ext uri="{BB962C8B-B14F-4D97-AF65-F5344CB8AC3E}">
        <p14:creationId xmlns:p14="http://schemas.microsoft.com/office/powerpoint/2010/main" val="1887907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a:t>
            </a:r>
            <a:r>
              <a:rPr lang="en-US" baseline="0" dirty="0" smtClean="0"/>
              <a:t> Constraints</a:t>
            </a:r>
            <a:endParaRPr lang="en-US" dirty="0"/>
          </a:p>
        </p:txBody>
      </p:sp>
      <p:sp>
        <p:nvSpPr>
          <p:cNvPr id="3" name="Content Placeholder 2"/>
          <p:cNvSpPr>
            <a:spLocks noGrp="1"/>
          </p:cNvSpPr>
          <p:nvPr>
            <p:ph sz="quarter" idx="10"/>
          </p:nvPr>
        </p:nvSpPr>
        <p:spPr/>
        <p:txBody>
          <a:bodyPr>
            <a:normAutofit/>
          </a:bodyPr>
          <a:lstStyle/>
          <a:p>
            <a:r>
              <a:rPr lang="en-US" dirty="0" smtClean="0"/>
              <a:t>No asset requirements</a:t>
            </a:r>
          </a:p>
          <a:p>
            <a:r>
              <a:rPr lang="en-US" dirty="0"/>
              <a:t>Consistent for all geometry </a:t>
            </a:r>
            <a:r>
              <a:rPr lang="en-US" dirty="0" smtClean="0"/>
              <a:t>types</a:t>
            </a:r>
            <a:endParaRPr lang="en-US" baseline="0" dirty="0" smtClean="0"/>
          </a:p>
          <a:p>
            <a:r>
              <a:rPr lang="en-US" dirty="0" smtClean="0"/>
              <a:t>Independent of scene complexity</a:t>
            </a:r>
          </a:p>
          <a:p>
            <a:r>
              <a:rPr lang="en-US" baseline="0" dirty="0" smtClean="0"/>
              <a:t>Minimal G-buffer encoding</a:t>
            </a:r>
          </a:p>
          <a:p>
            <a:pPr marL="0" indent="0">
              <a:buNone/>
            </a:pPr>
            <a:endParaRPr lang="en-US" dirty="0"/>
          </a:p>
          <a:p>
            <a:pPr marL="0" indent="0">
              <a:buNone/>
            </a:pPr>
            <a:endParaRPr lang="en-US" baseline="0" dirty="0" smtClean="0"/>
          </a:p>
          <a:p>
            <a:pPr marL="0" indent="0">
              <a:buNone/>
            </a:pPr>
            <a:r>
              <a:rPr lang="en-US" baseline="0" dirty="0" smtClean="0"/>
              <a:t>These constraints</a:t>
            </a:r>
            <a:r>
              <a:rPr lang="en-US" dirty="0" smtClean="0"/>
              <a:t> </a:t>
            </a:r>
            <a:r>
              <a:rPr lang="en-US" baseline="0" dirty="0" smtClean="0"/>
              <a:t>eliminated most existing techniques</a:t>
            </a:r>
          </a:p>
        </p:txBody>
      </p:sp>
    </p:spTree>
    <p:extLst>
      <p:ext uri="{BB962C8B-B14F-4D97-AF65-F5344CB8AC3E}">
        <p14:creationId xmlns:p14="http://schemas.microsoft.com/office/powerpoint/2010/main" val="3637133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Closer Look At Motion Blur</a:t>
            </a: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78" y="609600"/>
            <a:ext cx="592604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77800" y="3352800"/>
            <a:ext cx="5687839" cy="369332"/>
          </a:xfrm>
          <a:prstGeom prst="rect">
            <a:avLst/>
          </a:prstGeom>
          <a:noFill/>
        </p:spPr>
        <p:txBody>
          <a:bodyPr wrap="none" rtlCol="0">
            <a:spAutoFit/>
          </a:bodyPr>
          <a:lstStyle/>
          <a:p>
            <a:r>
              <a:rPr lang="en-US" dirty="0" smtClean="0">
                <a:solidFill>
                  <a:srgbClr val="787972"/>
                </a:solidFill>
              </a:rPr>
              <a:t>Input Image     +     Input Velocity   </a:t>
            </a:r>
            <a:r>
              <a:rPr lang="en-US" dirty="0" smtClean="0">
                <a:solidFill>
                  <a:srgbClr val="787972"/>
                </a:solidFill>
                <a:sym typeface="Wingdings" pitchFamily="2" charset="2"/>
              </a:rPr>
              <a:t>       Final Image</a:t>
            </a:r>
            <a:endParaRPr lang="en-US" dirty="0">
              <a:solidFill>
                <a:srgbClr val="787972"/>
              </a:solidFill>
            </a:endParaRPr>
          </a:p>
        </p:txBody>
      </p:sp>
    </p:spTree>
    <p:extLst>
      <p:ext uri="{BB962C8B-B14F-4D97-AF65-F5344CB8AC3E}">
        <p14:creationId xmlns:p14="http://schemas.microsoft.com/office/powerpoint/2010/main" val="1680165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Problems</a:t>
            </a:r>
            <a:endParaRPr lang="en-US" dirty="0"/>
          </a:p>
        </p:txBody>
      </p:sp>
      <p:sp>
        <p:nvSpPr>
          <p:cNvPr id="3" name="Content Placeholder 2"/>
          <p:cNvSpPr>
            <a:spLocks noGrp="1"/>
          </p:cNvSpPr>
          <p:nvPr>
            <p:ph sz="half" idx="1"/>
          </p:nvPr>
        </p:nvSpPr>
        <p:spPr/>
        <p:txBody>
          <a:bodyPr>
            <a:normAutofit/>
          </a:bodyPr>
          <a:lstStyle/>
          <a:p>
            <a:r>
              <a:rPr lang="en-US" dirty="0" smtClean="0"/>
              <a:t>Naturally scatter effect</a:t>
            </a:r>
          </a:p>
          <a:p>
            <a:r>
              <a:rPr lang="en-US" dirty="0" smtClean="0"/>
              <a:t>Need to represent</a:t>
            </a:r>
            <a:r>
              <a:rPr lang="en-US" baseline="0" dirty="0" smtClean="0"/>
              <a:t> as gather</a:t>
            </a:r>
          </a:p>
          <a:p>
            <a:r>
              <a:rPr lang="en-US" dirty="0"/>
              <a:t>Objects blur outside their extents</a:t>
            </a:r>
          </a:p>
          <a:p>
            <a:r>
              <a:rPr lang="en-US" dirty="0" smtClean="0"/>
              <a:t>Results in transparent like effect</a:t>
            </a:r>
            <a:endParaRPr lang="en-US" dirty="0"/>
          </a:p>
        </p:txBody>
      </p:sp>
      <p:pic>
        <p:nvPicPr>
          <p:cNvPr id="206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609600"/>
            <a:ext cx="2294121" cy="331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127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a:t>
            </a:r>
            <a:r>
              <a:rPr lang="en-US" baseline="0" dirty="0" smtClean="0"/>
              <a:t> Approach</a:t>
            </a:r>
            <a:endParaRPr lang="en-US" dirty="0"/>
          </a:p>
        </p:txBody>
      </p:sp>
      <p:sp>
        <p:nvSpPr>
          <p:cNvPr id="3" name="Content Placeholder 2"/>
          <p:cNvSpPr>
            <a:spLocks noGrp="1"/>
          </p:cNvSpPr>
          <p:nvPr>
            <p:ph sz="quarter" idx="10"/>
          </p:nvPr>
        </p:nvSpPr>
        <p:spPr/>
        <p:txBody>
          <a:bodyPr>
            <a:noAutofit/>
          </a:bodyPr>
          <a:lstStyle/>
          <a:p>
            <a:r>
              <a:rPr lang="en-US" sz="2400" baseline="0" dirty="0" smtClean="0"/>
              <a:t>Dilate velocity</a:t>
            </a:r>
            <a:r>
              <a:rPr lang="en-US" sz="2400" dirty="0" smtClean="0"/>
              <a:t> using tiles</a:t>
            </a:r>
          </a:p>
          <a:p>
            <a:pPr lvl="1"/>
            <a:r>
              <a:rPr lang="en-US" sz="1800" dirty="0" smtClean="0"/>
              <a:t>Allowing blurring outside of object boundaries</a:t>
            </a:r>
          </a:p>
          <a:p>
            <a:r>
              <a:rPr lang="en-US" sz="2400" baseline="0" dirty="0" smtClean="0"/>
              <a:t>Sample</a:t>
            </a:r>
            <a:r>
              <a:rPr lang="en-US" sz="2400" dirty="0" smtClean="0"/>
              <a:t> along dilated velocity</a:t>
            </a:r>
          </a:p>
          <a:p>
            <a:pPr lvl="1"/>
            <a:r>
              <a:rPr lang="en-US" sz="1800" dirty="0" smtClean="0"/>
              <a:t>Scatter </a:t>
            </a:r>
            <a:r>
              <a:rPr lang="en-US" sz="1800" dirty="0" smtClean="0">
                <a:sym typeface="Wingdings" pitchFamily="2" charset="2"/>
              </a:rPr>
              <a:t> Gather</a:t>
            </a:r>
            <a:endParaRPr lang="en-US" sz="1800" dirty="0" smtClean="0"/>
          </a:p>
          <a:p>
            <a:r>
              <a:rPr lang="en-US" sz="2400" baseline="0" dirty="0" smtClean="0"/>
              <a:t>Mix</a:t>
            </a:r>
            <a:r>
              <a:rPr lang="en-US" sz="2400" dirty="0" smtClean="0"/>
              <a:t> samples based on velocity and depth</a:t>
            </a:r>
          </a:p>
          <a:p>
            <a:pPr lvl="1"/>
            <a:r>
              <a:rPr lang="en-US" sz="1800" dirty="0" smtClean="0"/>
              <a:t>Background estimation</a:t>
            </a:r>
          </a:p>
        </p:txBody>
      </p:sp>
    </p:spTree>
    <p:extLst>
      <p:ext uri="{BB962C8B-B14F-4D97-AF65-F5344CB8AC3E}">
        <p14:creationId xmlns:p14="http://schemas.microsoft.com/office/powerpoint/2010/main" val="2136645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Scalable High Quality Motion Blur and Ambient Occlusion</a:t>
            </a:r>
            <a:endParaRPr lang="en-US" dirty="0"/>
          </a:p>
        </p:txBody>
      </p:sp>
      <p:sp>
        <p:nvSpPr>
          <p:cNvPr id="3" name="Subtitle 2"/>
          <p:cNvSpPr>
            <a:spLocks noGrp="1"/>
          </p:cNvSpPr>
          <p:nvPr>
            <p:ph type="subTitle" idx="1"/>
          </p:nvPr>
        </p:nvSpPr>
        <p:spPr/>
        <p:txBody>
          <a:bodyPr>
            <a:normAutofit fontScale="62500" lnSpcReduction="20000"/>
          </a:bodyPr>
          <a:lstStyle/>
          <a:p>
            <a:r>
              <a:rPr lang="en-US" dirty="0"/>
              <a:t>Michael Bukowski – Vicarious Visions</a:t>
            </a:r>
          </a:p>
          <a:p>
            <a:r>
              <a:rPr lang="en-US" dirty="0"/>
              <a:t>Padraic Hennessy – Vicarious Visions</a:t>
            </a:r>
          </a:p>
          <a:p>
            <a:r>
              <a:rPr lang="en-US" dirty="0"/>
              <a:t>Morgan McGuire – Vicarious Visions / Williams College</a:t>
            </a:r>
          </a:p>
          <a:p>
            <a:r>
              <a:rPr lang="en-US" dirty="0"/>
              <a:t>Brian Osman – Vicarious Visions</a:t>
            </a:r>
            <a:endParaRPr lang="en-US" dirty="0"/>
          </a:p>
        </p:txBody>
      </p:sp>
    </p:spTree>
    <p:extLst>
      <p:ext uri="{BB962C8B-B14F-4D97-AF65-F5344CB8AC3E}">
        <p14:creationId xmlns:p14="http://schemas.microsoft.com/office/powerpoint/2010/main" val="3695480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Walkthrough</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2605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smtClean="0"/>
              <a:t>Render Velocity</a:t>
            </a:r>
            <a:endParaRPr lang="en-US" dirty="0"/>
          </a:p>
        </p:txBody>
      </p:sp>
      <p:sp>
        <p:nvSpPr>
          <p:cNvPr id="3" name="Content Placeholder 2"/>
          <p:cNvSpPr>
            <a:spLocks noGrp="1"/>
          </p:cNvSpPr>
          <p:nvPr>
            <p:ph sz="half" idx="1"/>
          </p:nvPr>
        </p:nvSpPr>
        <p:spPr/>
        <p:txBody>
          <a:bodyPr/>
          <a:lstStyle/>
          <a:p>
            <a:r>
              <a:rPr lang="en-US" dirty="0" smtClean="0">
                <a:sym typeface="Wingdings" pitchFamily="2" charset="2"/>
              </a:rPr>
              <a:t>Calculate velocity in screen space</a:t>
            </a:r>
          </a:p>
          <a:p>
            <a:r>
              <a:rPr lang="en-US" dirty="0" smtClean="0">
                <a:sym typeface="Wingdings" pitchFamily="2" charset="2"/>
              </a:rPr>
              <a:t>Clamp to max </a:t>
            </a:r>
            <a:r>
              <a:rPr lang="en-US" dirty="0">
                <a:sym typeface="Wingdings" pitchFamily="2" charset="2"/>
              </a:rPr>
              <a:t>b</a:t>
            </a:r>
            <a:r>
              <a:rPr lang="en-US" dirty="0" smtClean="0">
                <a:sym typeface="Wingdings" pitchFamily="2" charset="2"/>
              </a:rPr>
              <a:t>lur</a:t>
            </a:r>
            <a:endParaRPr lang="en-US" dirty="0">
              <a:sym typeface="Wingdings" pitchFamily="2" charset="2"/>
            </a:endParaRPr>
          </a:p>
          <a:p>
            <a:r>
              <a:rPr lang="en-US" dirty="0" smtClean="0">
                <a:sym typeface="Wingdings" pitchFamily="2" charset="2"/>
              </a:rPr>
              <a:t>Rescale to 01</a:t>
            </a:r>
          </a:p>
        </p:txBody>
      </p:sp>
      <p:grpSp>
        <p:nvGrpSpPr>
          <p:cNvPr id="6" name="Group 5"/>
          <p:cNvGrpSpPr/>
          <p:nvPr/>
        </p:nvGrpSpPr>
        <p:grpSpPr>
          <a:xfrm>
            <a:off x="3657600" y="823570"/>
            <a:ext cx="3276600" cy="3048000"/>
            <a:chOff x="2019300" y="685800"/>
            <a:chExt cx="3276600" cy="3048000"/>
          </a:xfrm>
        </p:grpSpPr>
        <p:grpSp>
          <p:nvGrpSpPr>
            <p:cNvPr id="7" name="Group 6"/>
            <p:cNvGrpSpPr/>
            <p:nvPr/>
          </p:nvGrpSpPr>
          <p:grpSpPr>
            <a:xfrm>
              <a:off x="2019300" y="685800"/>
              <a:ext cx="3276600" cy="3048000"/>
              <a:chOff x="2019300" y="685800"/>
              <a:chExt cx="3276600" cy="3048000"/>
            </a:xfrm>
          </p:grpSpPr>
          <p:sp>
            <p:nvSpPr>
              <p:cNvPr id="19" name="Rectangle 18"/>
              <p:cNvSpPr/>
              <p:nvPr/>
            </p:nvSpPr>
            <p:spPr>
              <a:xfrm>
                <a:off x="2019300" y="685800"/>
                <a:ext cx="3276600" cy="3048000"/>
              </a:xfrm>
              <a:prstGeom prst="rect">
                <a:avLst/>
              </a:prstGeo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0" name="Straight Connector 19"/>
              <p:cNvCxnSpPr>
                <a:stCxn id="19" idx="0"/>
                <a:endCxn id="19" idx="2"/>
              </p:cNvCxnSpPr>
              <p:nvPr/>
            </p:nvCxnSpPr>
            <p:spPr>
              <a:xfrm>
                <a:off x="36576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28194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44958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a:stCxn id="19" idx="3"/>
                <a:endCxn id="19" idx="1"/>
              </p:cNvCxnSpPr>
              <p:nvPr/>
            </p:nvCxnSpPr>
            <p:spPr>
              <a:xfrm flipH="1">
                <a:off x="2019300" y="2209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flipH="1">
                <a:off x="2019300" y="1447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flipH="1">
                <a:off x="2019300" y="2971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grpSp>
        <p:cxnSp>
          <p:nvCxnSpPr>
            <p:cNvPr id="8" name="Straight Arrow Connector 7"/>
            <p:cNvCxnSpPr/>
            <p:nvPr/>
          </p:nvCxnSpPr>
          <p:spPr>
            <a:xfrm>
              <a:off x="2438400" y="1066800"/>
              <a:ext cx="209550" cy="76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3276600" y="1066800"/>
              <a:ext cx="228600" cy="76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4114800" y="685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4914900" y="685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V="1">
              <a:off x="4914900" y="1447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4914900" y="2209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flipV="1">
              <a:off x="4724400" y="3162300"/>
              <a:ext cx="200026" cy="1905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2438400" y="1828800"/>
              <a:ext cx="209550" cy="76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3276600" y="1828800"/>
              <a:ext cx="228600" cy="76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V="1">
              <a:off x="4114800" y="1447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4114800" y="2209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grpSp>
      <p:cxnSp>
        <p:nvCxnSpPr>
          <p:cNvPr id="26" name="Straight Arrow Connector 25"/>
          <p:cNvCxnSpPr/>
          <p:nvPr/>
        </p:nvCxnSpPr>
        <p:spPr>
          <a:xfrm flipH="1" flipV="1">
            <a:off x="5526370" y="3309595"/>
            <a:ext cx="228600" cy="1905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87026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Tile Maximum Velocity</a:t>
            </a:r>
            <a:endParaRPr lang="en-US" dirty="0"/>
          </a:p>
        </p:txBody>
      </p:sp>
      <p:sp>
        <p:nvSpPr>
          <p:cNvPr id="3" name="Content Placeholder 2"/>
          <p:cNvSpPr>
            <a:spLocks noGrp="1"/>
          </p:cNvSpPr>
          <p:nvPr>
            <p:ph sz="half" idx="1"/>
          </p:nvPr>
        </p:nvSpPr>
        <p:spPr/>
        <p:txBody>
          <a:bodyPr/>
          <a:lstStyle/>
          <a:p>
            <a:r>
              <a:rPr lang="en-US" baseline="0" dirty="0" err="1" smtClean="0"/>
              <a:t>NxN</a:t>
            </a:r>
            <a:r>
              <a:rPr lang="en-US" baseline="0" dirty="0" smtClean="0"/>
              <a:t> Down-sample</a:t>
            </a:r>
          </a:p>
          <a:p>
            <a:pPr lvl="1"/>
            <a:r>
              <a:rPr lang="en-US" baseline="0" dirty="0" smtClean="0"/>
              <a:t>N </a:t>
            </a:r>
            <a:r>
              <a:rPr lang="en-US" dirty="0" smtClean="0"/>
              <a:t>= </a:t>
            </a:r>
            <a:r>
              <a:rPr lang="en-US" dirty="0"/>
              <a:t>m</a:t>
            </a:r>
            <a:r>
              <a:rPr lang="en-US" dirty="0" smtClean="0"/>
              <a:t>ax blur radius</a:t>
            </a:r>
            <a:endParaRPr lang="en-US" baseline="0" dirty="0" smtClean="0"/>
          </a:p>
          <a:p>
            <a:r>
              <a:rPr lang="en-US" baseline="0" dirty="0" smtClean="0"/>
              <a:t>Record maximum by magnitude</a:t>
            </a:r>
          </a:p>
        </p:txBody>
      </p:sp>
      <p:grpSp>
        <p:nvGrpSpPr>
          <p:cNvPr id="6" name="Group 5"/>
          <p:cNvGrpSpPr/>
          <p:nvPr/>
        </p:nvGrpSpPr>
        <p:grpSpPr>
          <a:xfrm>
            <a:off x="3659043" y="823570"/>
            <a:ext cx="3276600" cy="3048000"/>
            <a:chOff x="2019300" y="685800"/>
            <a:chExt cx="3276600" cy="3048000"/>
          </a:xfrm>
        </p:grpSpPr>
        <p:sp>
          <p:nvSpPr>
            <p:cNvPr id="7" name="Rectangle 6"/>
            <p:cNvSpPr/>
            <p:nvPr/>
          </p:nvSpPr>
          <p:spPr>
            <a:xfrm>
              <a:off x="2019300" y="685800"/>
              <a:ext cx="3276600" cy="3048000"/>
            </a:xfrm>
            <a:prstGeom prst="rect">
              <a:avLst/>
            </a:prstGeo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Connector 7"/>
            <p:cNvCxnSpPr>
              <a:stCxn id="7" idx="0"/>
              <a:endCxn id="7" idx="2"/>
            </p:cNvCxnSpPr>
            <p:nvPr/>
          </p:nvCxnSpPr>
          <p:spPr>
            <a:xfrm>
              <a:off x="36576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28194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44958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11" name="Straight Connector 10"/>
            <p:cNvCxnSpPr>
              <a:stCxn id="7" idx="3"/>
              <a:endCxn id="7" idx="1"/>
            </p:cNvCxnSpPr>
            <p:nvPr/>
          </p:nvCxnSpPr>
          <p:spPr>
            <a:xfrm flipH="1">
              <a:off x="2019300" y="2209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flipH="1">
              <a:off x="2019300" y="1447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2019300" y="2971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grpSp>
      <p:sp>
        <p:nvSpPr>
          <p:cNvPr id="39" name="Rectangle 38"/>
          <p:cNvSpPr/>
          <p:nvPr/>
        </p:nvSpPr>
        <p:spPr>
          <a:xfrm>
            <a:off x="3657600" y="824179"/>
            <a:ext cx="3276600" cy="3048000"/>
          </a:xfrm>
          <a:prstGeom prst="rect">
            <a:avLst/>
          </a:prstGeom>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4" name="Straight Arrow Connector 13"/>
          <p:cNvCxnSpPr/>
          <p:nvPr/>
        </p:nvCxnSpPr>
        <p:spPr>
          <a:xfrm flipV="1">
            <a:off x="5146813" y="20574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68083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Neighborhood</a:t>
            </a:r>
            <a:r>
              <a:rPr lang="en-US" baseline="0" dirty="0" smtClean="0"/>
              <a:t> Maximum Velocity</a:t>
            </a:r>
            <a:endParaRPr lang="en-US" dirty="0"/>
          </a:p>
        </p:txBody>
      </p:sp>
      <p:sp>
        <p:nvSpPr>
          <p:cNvPr id="3" name="Content Placeholder 2"/>
          <p:cNvSpPr>
            <a:spLocks noGrp="1"/>
          </p:cNvSpPr>
          <p:nvPr>
            <p:ph sz="half" idx="1"/>
          </p:nvPr>
        </p:nvSpPr>
        <p:spPr/>
        <p:txBody>
          <a:bodyPr/>
          <a:lstStyle/>
          <a:p>
            <a:r>
              <a:rPr lang="en-US" dirty="0" smtClean="0"/>
              <a:t>Input tile maximum results</a:t>
            </a:r>
          </a:p>
          <a:p>
            <a:r>
              <a:rPr lang="en-US" dirty="0" smtClean="0"/>
              <a:t>Apply 3x3 box filter</a:t>
            </a:r>
            <a:endParaRPr lang="en-US" baseline="0" dirty="0" smtClean="0"/>
          </a:p>
          <a:p>
            <a:r>
              <a:rPr lang="en-US" baseline="0" dirty="0" smtClean="0"/>
              <a:t>Find the maximum by magnitude of center and surrounding tiles</a:t>
            </a:r>
          </a:p>
        </p:txBody>
      </p:sp>
      <p:grpSp>
        <p:nvGrpSpPr>
          <p:cNvPr id="5" name="Group 4"/>
          <p:cNvGrpSpPr/>
          <p:nvPr/>
        </p:nvGrpSpPr>
        <p:grpSpPr>
          <a:xfrm>
            <a:off x="3657600" y="828148"/>
            <a:ext cx="3251200" cy="3044952"/>
            <a:chOff x="2019300" y="685800"/>
            <a:chExt cx="2438400" cy="2286000"/>
          </a:xfrm>
        </p:grpSpPr>
        <p:sp>
          <p:nvSpPr>
            <p:cNvPr id="6" name="Rectangle 5"/>
            <p:cNvSpPr/>
            <p:nvPr/>
          </p:nvSpPr>
          <p:spPr>
            <a:xfrm>
              <a:off x="2019300" y="685800"/>
              <a:ext cx="2438400" cy="2286000"/>
            </a:xfrm>
            <a:prstGeom prst="rect">
              <a:avLst/>
            </a:prstGeo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 name="Straight Connector 6"/>
            <p:cNvCxnSpPr/>
            <p:nvPr/>
          </p:nvCxnSpPr>
          <p:spPr>
            <a:xfrm>
              <a:off x="2838450" y="697502"/>
              <a:ext cx="0" cy="2274298"/>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3659937" y="685800"/>
              <a:ext cx="0" cy="2286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H="1">
              <a:off x="2019300" y="1447800"/>
              <a:ext cx="243840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flipH="1">
              <a:off x="2019300" y="2209800"/>
              <a:ext cx="2438400" cy="0"/>
            </a:xfrm>
            <a:prstGeom prst="line">
              <a:avLst/>
            </a:prstGeom>
            <a:effectLst/>
          </p:spPr>
          <p:style>
            <a:lnRef idx="2">
              <a:schemeClr val="accent2"/>
            </a:lnRef>
            <a:fillRef idx="0">
              <a:schemeClr val="accent2"/>
            </a:fillRef>
            <a:effectRef idx="1">
              <a:schemeClr val="accent2"/>
            </a:effectRef>
            <a:fontRef idx="minor">
              <a:schemeClr val="tx1"/>
            </a:fontRef>
          </p:style>
        </p:cxnSp>
      </p:grpSp>
      <p:cxnSp>
        <p:nvCxnSpPr>
          <p:cNvPr id="11" name="Straight Arrow Connector 10"/>
          <p:cNvCxnSpPr/>
          <p:nvPr/>
        </p:nvCxnSpPr>
        <p:spPr>
          <a:xfrm flipV="1">
            <a:off x="3986398" y="1120326"/>
            <a:ext cx="457200" cy="457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a:off x="6235700" y="1158426"/>
            <a:ext cx="2286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6219806" y="2174562"/>
            <a:ext cx="2286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a:off x="6235700" y="3089751"/>
            <a:ext cx="2286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4053014" y="3123673"/>
            <a:ext cx="2286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grpSp>
        <p:nvGrpSpPr>
          <p:cNvPr id="16" name="Group 15"/>
          <p:cNvGrpSpPr/>
          <p:nvPr/>
        </p:nvGrpSpPr>
        <p:grpSpPr>
          <a:xfrm>
            <a:off x="4167314" y="1272726"/>
            <a:ext cx="1385858" cy="2209274"/>
            <a:chOff x="2541714" y="1130378"/>
            <a:chExt cx="1385858" cy="2209274"/>
          </a:xfrm>
        </p:grpSpPr>
        <p:cxnSp>
          <p:nvCxnSpPr>
            <p:cNvPr id="17" name="Straight Arrow Connector 16"/>
            <p:cNvCxnSpPr/>
            <p:nvPr/>
          </p:nvCxnSpPr>
          <p:spPr>
            <a:xfrm>
              <a:off x="3467100" y="1130378"/>
              <a:ext cx="460472" cy="1524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3701777" y="2032214"/>
              <a:ext cx="0" cy="403497"/>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3695700" y="2936155"/>
              <a:ext cx="0" cy="403497"/>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2541714" y="2124862"/>
              <a:ext cx="0" cy="403497"/>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332779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Neighborhood</a:t>
            </a:r>
            <a:r>
              <a:rPr lang="en-US" baseline="0" dirty="0" smtClean="0"/>
              <a:t> Maximum Velocity</a:t>
            </a:r>
            <a:endParaRPr lang="en-US" dirty="0"/>
          </a:p>
        </p:txBody>
      </p:sp>
      <p:sp>
        <p:nvSpPr>
          <p:cNvPr id="3" name="Content Placeholder 2"/>
          <p:cNvSpPr>
            <a:spLocks noGrp="1"/>
          </p:cNvSpPr>
          <p:nvPr>
            <p:ph sz="half" idx="1"/>
          </p:nvPr>
        </p:nvSpPr>
        <p:spPr/>
        <p:txBody>
          <a:bodyPr/>
          <a:lstStyle/>
          <a:p>
            <a:r>
              <a:rPr lang="en-US" dirty="0" smtClean="0"/>
              <a:t>Input tile maximum results</a:t>
            </a:r>
          </a:p>
          <a:p>
            <a:r>
              <a:rPr lang="en-US" dirty="0" smtClean="0"/>
              <a:t>Apply 3x3 box filter</a:t>
            </a:r>
            <a:endParaRPr lang="en-US" baseline="0" dirty="0" smtClean="0"/>
          </a:p>
          <a:p>
            <a:r>
              <a:rPr lang="en-US" baseline="0" dirty="0" smtClean="0"/>
              <a:t>Find the maximum by magnitude of center and surrounding tiles</a:t>
            </a:r>
          </a:p>
        </p:txBody>
      </p:sp>
      <p:grpSp>
        <p:nvGrpSpPr>
          <p:cNvPr id="5" name="Group 4"/>
          <p:cNvGrpSpPr/>
          <p:nvPr/>
        </p:nvGrpSpPr>
        <p:grpSpPr>
          <a:xfrm>
            <a:off x="3657600" y="828148"/>
            <a:ext cx="3251200" cy="3044952"/>
            <a:chOff x="2019300" y="685800"/>
            <a:chExt cx="2438400" cy="2286000"/>
          </a:xfrm>
        </p:grpSpPr>
        <p:sp>
          <p:nvSpPr>
            <p:cNvPr id="6" name="Rectangle 5"/>
            <p:cNvSpPr/>
            <p:nvPr/>
          </p:nvSpPr>
          <p:spPr>
            <a:xfrm>
              <a:off x="2019300" y="685800"/>
              <a:ext cx="2438400" cy="2286000"/>
            </a:xfrm>
            <a:prstGeom prst="rect">
              <a:avLst/>
            </a:prstGeo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 name="Straight Connector 6"/>
            <p:cNvCxnSpPr/>
            <p:nvPr/>
          </p:nvCxnSpPr>
          <p:spPr>
            <a:xfrm>
              <a:off x="2838450" y="697502"/>
              <a:ext cx="0" cy="2274298"/>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3659937" y="685800"/>
              <a:ext cx="0" cy="2286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H="1">
              <a:off x="2019300" y="1447800"/>
              <a:ext cx="243840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flipH="1">
              <a:off x="2019300" y="2209800"/>
              <a:ext cx="2438400" cy="0"/>
            </a:xfrm>
            <a:prstGeom prst="line">
              <a:avLst/>
            </a:prstGeom>
            <a:effectLst/>
          </p:spPr>
          <p:style>
            <a:lnRef idx="2">
              <a:schemeClr val="accent2"/>
            </a:lnRef>
            <a:fillRef idx="0">
              <a:schemeClr val="accent2"/>
            </a:fillRef>
            <a:effectRef idx="1">
              <a:schemeClr val="accent2"/>
            </a:effectRef>
            <a:fontRef idx="minor">
              <a:schemeClr val="tx1"/>
            </a:fontRef>
          </p:style>
        </p:cxnSp>
      </p:grpSp>
      <p:cxnSp>
        <p:nvCxnSpPr>
          <p:cNvPr id="11" name="Straight Arrow Connector 10"/>
          <p:cNvCxnSpPr/>
          <p:nvPr/>
        </p:nvCxnSpPr>
        <p:spPr>
          <a:xfrm flipV="1">
            <a:off x="3986398" y="1120326"/>
            <a:ext cx="457200" cy="457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a:off x="6235700" y="1158426"/>
            <a:ext cx="2286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6219806" y="2174562"/>
            <a:ext cx="2286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a:off x="6235700" y="3089751"/>
            <a:ext cx="2286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4053014" y="3123673"/>
            <a:ext cx="2286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grpSp>
        <p:nvGrpSpPr>
          <p:cNvPr id="22" name="Group 21"/>
          <p:cNvGrpSpPr/>
          <p:nvPr/>
        </p:nvGrpSpPr>
        <p:grpSpPr>
          <a:xfrm>
            <a:off x="3938714" y="1101860"/>
            <a:ext cx="1617263" cy="2429398"/>
            <a:chOff x="2313114" y="959512"/>
            <a:chExt cx="1617263" cy="2429398"/>
          </a:xfrm>
        </p:grpSpPr>
        <p:cxnSp>
          <p:nvCxnSpPr>
            <p:cNvPr id="23" name="Straight Arrow Connector 22"/>
            <p:cNvCxnSpPr/>
            <p:nvPr/>
          </p:nvCxnSpPr>
          <p:spPr>
            <a:xfrm flipV="1">
              <a:off x="3467100" y="959512"/>
              <a:ext cx="457200" cy="457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flipV="1">
              <a:off x="3473177" y="1981200"/>
              <a:ext cx="457200" cy="457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V="1">
              <a:off x="2313114" y="2005362"/>
              <a:ext cx="457200" cy="457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H="1">
              <a:off x="3581400" y="3007910"/>
              <a:ext cx="2286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551212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Reconstruction</a:t>
            </a:r>
            <a:endParaRPr lang="en-US" dirty="0"/>
          </a:p>
        </p:txBody>
      </p:sp>
      <p:sp>
        <p:nvSpPr>
          <p:cNvPr id="3" name="Content Placeholder 2"/>
          <p:cNvSpPr>
            <a:spLocks noGrp="1"/>
          </p:cNvSpPr>
          <p:nvPr>
            <p:ph sz="quarter" idx="10"/>
          </p:nvPr>
        </p:nvSpPr>
        <p:spPr>
          <a:xfrm>
            <a:off x="152400" y="685800"/>
            <a:ext cx="3352800" cy="3124200"/>
          </a:xfrm>
        </p:spPr>
        <p:txBody>
          <a:bodyPr/>
          <a:lstStyle/>
          <a:p>
            <a:r>
              <a:rPr lang="en-US" dirty="0"/>
              <a:t>Center Depth &amp; </a:t>
            </a:r>
            <a:r>
              <a:rPr lang="en-US" dirty="0" smtClean="0"/>
              <a:t>Color</a:t>
            </a:r>
          </a:p>
          <a:p>
            <a:endParaRPr lang="en-US" dirty="0" smtClean="0"/>
          </a:p>
          <a:p>
            <a:r>
              <a:rPr lang="en-US" dirty="0" smtClean="0"/>
              <a:t>Center Velocity</a:t>
            </a:r>
          </a:p>
          <a:p>
            <a:endParaRPr lang="en-US" dirty="0" smtClean="0"/>
          </a:p>
          <a:p>
            <a:r>
              <a:rPr lang="en-US" dirty="0" smtClean="0"/>
              <a:t>Neighborhood </a:t>
            </a:r>
            <a:r>
              <a:rPr lang="en-US" dirty="0"/>
              <a:t>m</a:t>
            </a:r>
            <a:r>
              <a:rPr lang="en-US" dirty="0" smtClean="0"/>
              <a:t>aximum</a:t>
            </a:r>
          </a:p>
          <a:p>
            <a:endParaRPr lang="en-US" dirty="0"/>
          </a:p>
        </p:txBody>
      </p:sp>
      <p:grpSp>
        <p:nvGrpSpPr>
          <p:cNvPr id="4" name="Group 3"/>
          <p:cNvGrpSpPr/>
          <p:nvPr/>
        </p:nvGrpSpPr>
        <p:grpSpPr>
          <a:xfrm>
            <a:off x="3657746" y="820667"/>
            <a:ext cx="3276600" cy="3048000"/>
            <a:chOff x="2019300" y="685800"/>
            <a:chExt cx="3276600" cy="3048000"/>
          </a:xfrm>
          <a:effectLst>
            <a:outerShdw blurRad="63500" sx="102000" sy="102000" algn="ctr" rotWithShape="0">
              <a:prstClr val="black">
                <a:alpha val="40000"/>
              </a:prstClr>
            </a:outerShdw>
          </a:effectLst>
        </p:grpSpPr>
        <p:grpSp>
          <p:nvGrpSpPr>
            <p:cNvPr id="5" name="Group 4"/>
            <p:cNvGrpSpPr/>
            <p:nvPr/>
          </p:nvGrpSpPr>
          <p:grpSpPr>
            <a:xfrm>
              <a:off x="2019300" y="685800"/>
              <a:ext cx="3276600" cy="3048000"/>
              <a:chOff x="2019300" y="685800"/>
              <a:chExt cx="3276600" cy="3048000"/>
            </a:xfrm>
          </p:grpSpPr>
          <p:sp>
            <p:nvSpPr>
              <p:cNvPr id="17" name="Rectangle 16"/>
              <p:cNvSpPr/>
              <p:nvPr/>
            </p:nvSpPr>
            <p:spPr>
              <a:xfrm>
                <a:off x="2019300" y="685800"/>
                <a:ext cx="3276600" cy="3048000"/>
              </a:xfrm>
              <a:prstGeom prst="rect">
                <a:avLst/>
              </a:prstGeom>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8" name="Straight Connector 17"/>
              <p:cNvCxnSpPr>
                <a:stCxn id="17" idx="0"/>
                <a:endCxn id="17" idx="2"/>
              </p:cNvCxnSpPr>
              <p:nvPr/>
            </p:nvCxnSpPr>
            <p:spPr>
              <a:xfrm>
                <a:off x="36576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a:off x="28194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44958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1" name="Straight Connector 20"/>
              <p:cNvCxnSpPr>
                <a:stCxn id="17" idx="3"/>
                <a:endCxn id="17" idx="1"/>
              </p:cNvCxnSpPr>
              <p:nvPr/>
            </p:nvCxnSpPr>
            <p:spPr>
              <a:xfrm flipH="1">
                <a:off x="2019300" y="2209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flipH="1">
                <a:off x="2019300" y="1447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flipH="1">
                <a:off x="2019300" y="2971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grpSp>
        <p:cxnSp>
          <p:nvCxnSpPr>
            <p:cNvPr id="6" name="Straight Arrow Connector 5"/>
            <p:cNvCxnSpPr/>
            <p:nvPr/>
          </p:nvCxnSpPr>
          <p:spPr>
            <a:xfrm>
              <a:off x="2438400" y="1066800"/>
              <a:ext cx="209550" cy="76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3276600" y="1066800"/>
              <a:ext cx="228600" cy="76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flipV="1">
              <a:off x="4114800" y="685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V="1">
              <a:off x="4914900" y="685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4914900" y="1447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4914900" y="2209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flipV="1">
              <a:off x="4724400" y="3162300"/>
              <a:ext cx="200026" cy="1905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2438400" y="1828800"/>
              <a:ext cx="209550" cy="76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3276600" y="1828800"/>
              <a:ext cx="228600" cy="76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V="1">
              <a:off x="4114800" y="1447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V="1">
              <a:off x="4114800" y="2209800"/>
              <a:ext cx="381000" cy="3810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grpSp>
      <p:cxnSp>
        <p:nvCxnSpPr>
          <p:cNvPr id="24" name="Straight Arrow Connector 23"/>
          <p:cNvCxnSpPr/>
          <p:nvPr/>
        </p:nvCxnSpPr>
        <p:spPr>
          <a:xfrm>
            <a:off x="1054458" y="1981200"/>
            <a:ext cx="228600" cy="76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flipV="1">
            <a:off x="940158" y="2632433"/>
            <a:ext cx="457200" cy="4572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sp>
        <p:nvSpPr>
          <p:cNvPr id="25" name="Oval 24"/>
          <p:cNvSpPr/>
          <p:nvPr/>
        </p:nvSpPr>
        <p:spPr>
          <a:xfrm>
            <a:off x="4838846" y="1925567"/>
            <a:ext cx="76200" cy="76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1" name="TextBox 60"/>
          <p:cNvSpPr txBox="1"/>
          <p:nvPr/>
        </p:nvSpPr>
        <p:spPr>
          <a:xfrm>
            <a:off x="4585941" y="1981200"/>
            <a:ext cx="285656" cy="307777"/>
          </a:xfrm>
          <a:prstGeom prst="rect">
            <a:avLst/>
          </a:prstGeom>
          <a:noFill/>
        </p:spPr>
        <p:txBody>
          <a:bodyPr wrap="none" rtlCol="0">
            <a:spAutoFit/>
          </a:bodyPr>
          <a:lstStyle/>
          <a:p>
            <a:r>
              <a:rPr lang="en-US" sz="1400" i="1" dirty="0">
                <a:solidFill>
                  <a:srgbClr val="787972"/>
                </a:solidFill>
                <a:latin typeface="Cambria Math" pitchFamily="18" charset="0"/>
                <a:ea typeface="Cambria Math" pitchFamily="18" charset="0"/>
              </a:rPr>
              <a:t>C</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852" y="1833457"/>
            <a:ext cx="302387" cy="33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441" y="1092042"/>
            <a:ext cx="1290638" cy="3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636" y="2694771"/>
            <a:ext cx="381603" cy="39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8847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a:xfrm>
                <a:off x="152400" y="685800"/>
                <a:ext cx="3352800" cy="3124200"/>
              </a:xfrm>
            </p:spPr>
            <p:txBody>
              <a:bodyPr/>
              <a:lstStyle/>
              <a:p>
                <a:r>
                  <a:rPr lang="en-US" dirty="0" smtClean="0"/>
                  <a:t>Calculate samples along </a:t>
                </a:r>
                <a14:m>
                  <m:oMath xmlns:m="http://schemas.openxmlformats.org/officeDocument/2006/math">
                    <m:sSub>
                      <m:sSubPr>
                        <m:ctrlPr>
                          <a:rPr lang="en-US" i="1">
                            <a:latin typeface="Cambria Math"/>
                            <a:ea typeface="Cambria Math"/>
                          </a:rPr>
                        </m:ctrlPr>
                      </m:sSubPr>
                      <m:e>
                        <m:acc>
                          <m:accPr>
                            <m:chr m:val="⃗"/>
                            <m:ctrlPr>
                              <a:rPr lang="en-US" i="1">
                                <a:latin typeface="Cambria Math"/>
                                <a:ea typeface="Cambria Math"/>
                              </a:rPr>
                            </m:ctrlPr>
                          </m:accPr>
                          <m:e>
                            <m:r>
                              <a:rPr lang="en-US" i="1">
                                <a:latin typeface="Cambria Math"/>
                                <a:ea typeface="Cambria Math"/>
                              </a:rPr>
                              <m:t>𝑣</m:t>
                            </m:r>
                          </m:e>
                        </m:acc>
                      </m:e>
                      <m:sub>
                        <m:r>
                          <a:rPr lang="en-US" i="1">
                            <a:latin typeface="Cambria Math"/>
                            <a:ea typeface="Cambria Math"/>
                          </a:rPr>
                          <m:t>𝑁</m:t>
                        </m:r>
                      </m:sub>
                    </m:sSub>
                  </m:oMath>
                </a14:m>
                <a:r>
                  <a:rPr lang="en-US" dirty="0" smtClean="0"/>
                  <a:t> in both directions</a:t>
                </a:r>
              </a:p>
              <a:p>
                <a:r>
                  <a:rPr lang="en-US" dirty="0" smtClean="0"/>
                  <a:t>Sample</a:t>
                </a:r>
              </a:p>
              <a:p>
                <a:endParaRPr lang="en-US" dirty="0"/>
              </a:p>
              <a:p>
                <a:r>
                  <a:rPr lang="en-US" dirty="0" smtClean="0"/>
                  <a:t>Determine foreground or background</a:t>
                </a:r>
              </a:p>
              <a:p>
                <a:r>
                  <a:rPr lang="en-US" dirty="0" smtClean="0"/>
                  <a:t>Compare with center</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xfrm>
                <a:off x="152400" y="685800"/>
                <a:ext cx="3352800" cy="3124200"/>
              </a:xfrm>
              <a:blipFill rotWithShape="1">
                <a:blip r:embed="rId3"/>
                <a:stretch>
                  <a:fillRect l="-1818" t="-977" r="-2182"/>
                </a:stretch>
              </a:blipFill>
            </p:spPr>
            <p:txBody>
              <a:bodyPr/>
              <a:lstStyle/>
              <a:p>
                <a:r>
                  <a:rPr lang="en-US">
                    <a:noFill/>
                  </a:rPr>
                  <a:t> </a:t>
                </a:r>
              </a:p>
            </p:txBody>
          </p:sp>
        </mc:Fallback>
      </mc:AlternateContent>
      <p:grpSp>
        <p:nvGrpSpPr>
          <p:cNvPr id="5" name="Group 4"/>
          <p:cNvGrpSpPr/>
          <p:nvPr/>
        </p:nvGrpSpPr>
        <p:grpSpPr>
          <a:xfrm>
            <a:off x="3657600" y="823570"/>
            <a:ext cx="3276600" cy="3048000"/>
            <a:chOff x="2019300" y="685800"/>
            <a:chExt cx="3276600" cy="3048000"/>
          </a:xfrm>
        </p:grpSpPr>
        <p:sp>
          <p:nvSpPr>
            <p:cNvPr id="6" name="Rectangle 5"/>
            <p:cNvSpPr/>
            <p:nvPr/>
          </p:nvSpPr>
          <p:spPr>
            <a:xfrm>
              <a:off x="2019300" y="685800"/>
              <a:ext cx="3276600" cy="3048000"/>
            </a:xfrm>
            <a:prstGeom prst="rect">
              <a:avLst/>
            </a:prstGeom>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 name="Straight Connector 6"/>
            <p:cNvCxnSpPr>
              <a:stCxn id="6" idx="0"/>
              <a:endCxn id="6" idx="2"/>
            </p:cNvCxnSpPr>
            <p:nvPr/>
          </p:nvCxnSpPr>
          <p:spPr>
            <a:xfrm>
              <a:off x="36576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28194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4495800" y="685800"/>
              <a:ext cx="0" cy="304800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10" name="Straight Connector 9"/>
            <p:cNvCxnSpPr>
              <a:stCxn id="6" idx="3"/>
              <a:endCxn id="6" idx="1"/>
            </p:cNvCxnSpPr>
            <p:nvPr/>
          </p:nvCxnSpPr>
          <p:spPr>
            <a:xfrm flipH="1">
              <a:off x="2019300" y="2209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flipH="1">
              <a:off x="2019300" y="1447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flipH="1">
              <a:off x="2019300" y="2971800"/>
              <a:ext cx="3276600" cy="0"/>
            </a:xfrm>
            <a:prstGeom prst="line">
              <a:avLst/>
            </a:prstGeom>
            <a:effectLst/>
          </p:spPr>
          <p:style>
            <a:lnRef idx="2">
              <a:schemeClr val="accent2"/>
            </a:lnRef>
            <a:fillRef idx="0">
              <a:schemeClr val="accent2"/>
            </a:fillRef>
            <a:effectRef idx="1">
              <a:schemeClr val="accent2"/>
            </a:effectRef>
            <a:fontRef idx="minor">
              <a:schemeClr val="tx1"/>
            </a:fontRef>
          </p:style>
        </p:cxnSp>
      </p:grpSp>
      <p:cxnSp>
        <p:nvCxnSpPr>
          <p:cNvPr id="14" name="Straight Arrow Connector 13"/>
          <p:cNvCxnSpPr/>
          <p:nvPr/>
        </p:nvCxnSpPr>
        <p:spPr>
          <a:xfrm flipV="1">
            <a:off x="4876800" y="973067"/>
            <a:ext cx="1028700" cy="9906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H="1">
            <a:off x="3848100" y="1963667"/>
            <a:ext cx="1028700" cy="99060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sp>
        <p:nvSpPr>
          <p:cNvPr id="13" name="Oval 12"/>
          <p:cNvSpPr/>
          <p:nvPr/>
        </p:nvSpPr>
        <p:spPr>
          <a:xfrm>
            <a:off x="4838700" y="1925567"/>
            <a:ext cx="76200" cy="76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Oval 18"/>
          <p:cNvSpPr/>
          <p:nvPr/>
        </p:nvSpPr>
        <p:spPr>
          <a:xfrm>
            <a:off x="4006850" y="2719317"/>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76900" y="1125467"/>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22"/>
              <p:cNvSpPr/>
              <p:nvPr/>
            </p:nvSpPr>
            <p:spPr>
              <a:xfrm>
                <a:off x="736600" y="1779001"/>
                <a:ext cx="15921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87972"/>
                              </a:solidFill>
                              <a:latin typeface="Cambria Math"/>
                            </a:rPr>
                          </m:ctrlPr>
                        </m:sSubPr>
                        <m:e>
                          <m:r>
                            <a:rPr lang="en-US" i="1">
                              <a:solidFill>
                                <a:srgbClr val="787972"/>
                              </a:solidFill>
                              <a:latin typeface="Cambria Math"/>
                            </a:rPr>
                            <m:t>𝑧</m:t>
                          </m:r>
                        </m:e>
                        <m:sub>
                          <m:r>
                            <a:rPr lang="en-US" b="0" i="1" smtClean="0">
                              <a:solidFill>
                                <a:srgbClr val="787972"/>
                              </a:solidFill>
                              <a:latin typeface="Cambria Math"/>
                            </a:rPr>
                            <m:t>𝑆</m:t>
                          </m:r>
                        </m:sub>
                      </m:sSub>
                      <m:r>
                        <a:rPr lang="en-US" b="0" i="1" smtClean="0">
                          <a:solidFill>
                            <a:srgbClr val="787972"/>
                          </a:solidFill>
                          <a:latin typeface="Cambria Math"/>
                        </a:rPr>
                        <m:t> ,</m:t>
                      </m:r>
                      <m:sSub>
                        <m:sSubPr>
                          <m:ctrlPr>
                            <a:rPr lang="en-US" i="1">
                              <a:solidFill>
                                <a:srgbClr val="787972"/>
                              </a:solidFill>
                              <a:latin typeface="Cambria Math"/>
                            </a:rPr>
                          </m:ctrlPr>
                        </m:sSubPr>
                        <m:e>
                          <m:r>
                            <a:rPr lang="en-US" i="1">
                              <a:solidFill>
                                <a:srgbClr val="787972"/>
                              </a:solidFill>
                              <a:latin typeface="Cambria Math"/>
                            </a:rPr>
                            <m:t>𝐶𝑜𝑙𝑜𝑟</m:t>
                          </m:r>
                        </m:e>
                        <m:sub>
                          <m:r>
                            <a:rPr lang="en-US" b="0" i="1" smtClean="0">
                              <a:solidFill>
                                <a:srgbClr val="787972"/>
                              </a:solidFill>
                              <a:latin typeface="Cambria Math"/>
                            </a:rPr>
                            <m:t>𝑆</m:t>
                          </m:r>
                        </m:sub>
                      </m:sSub>
                      <m:r>
                        <a:rPr lang="en-US" b="0" i="1" smtClean="0">
                          <a:solidFill>
                            <a:srgbClr val="787972"/>
                          </a:solidFill>
                          <a:latin typeface="Cambria Math"/>
                        </a:rPr>
                        <m:t> ,</m:t>
                      </m:r>
                      <m:sSub>
                        <m:sSubPr>
                          <m:ctrlPr>
                            <a:rPr lang="en-US" i="1" smtClean="0">
                              <a:solidFill>
                                <a:srgbClr val="787972"/>
                              </a:solidFill>
                              <a:latin typeface="Cambria Math"/>
                              <a:ea typeface="Cambria Math"/>
                            </a:rPr>
                          </m:ctrlPr>
                        </m:sSubPr>
                        <m:e>
                          <m:acc>
                            <m:accPr>
                              <m:chr m:val="⃗"/>
                              <m:ctrlPr>
                                <a:rPr lang="en-US" i="1">
                                  <a:solidFill>
                                    <a:srgbClr val="787972"/>
                                  </a:solidFill>
                                  <a:latin typeface="Cambria Math"/>
                                  <a:ea typeface="Cambria Math"/>
                                </a:rPr>
                              </m:ctrlPr>
                            </m:accPr>
                            <m:e>
                              <m:r>
                                <a:rPr lang="en-US" i="1">
                                  <a:solidFill>
                                    <a:srgbClr val="787972"/>
                                  </a:solidFill>
                                  <a:latin typeface="Cambria Math"/>
                                  <a:ea typeface="Cambria Math"/>
                                </a:rPr>
                                <m:t>𝑣</m:t>
                              </m:r>
                            </m:e>
                          </m:acc>
                        </m:e>
                        <m:sub>
                          <m:r>
                            <a:rPr lang="en-US" b="0" i="1" smtClean="0">
                              <a:solidFill>
                                <a:srgbClr val="787972"/>
                              </a:solidFill>
                              <a:latin typeface="Cambria Math"/>
                              <a:ea typeface="Cambria Math"/>
                            </a:rPr>
                            <m:t>𝑆</m:t>
                          </m:r>
                        </m:sub>
                      </m:sSub>
                    </m:oMath>
                  </m:oMathPara>
                </a14:m>
                <a:endParaRPr lang="en-US" dirty="0">
                  <a:solidFill>
                    <a:srgbClr val="787972"/>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736600" y="1779001"/>
                <a:ext cx="1592103" cy="369332"/>
              </a:xfrm>
              <a:prstGeom prst="rect">
                <a:avLst/>
              </a:prstGeom>
              <a:blipFill rotWithShape="1">
                <a:blip r:embed="rId4"/>
                <a:stretch>
                  <a:fillRect t="-21667" r="-9962" b="-1667"/>
                </a:stretch>
              </a:blipFill>
            </p:spPr>
            <p:txBody>
              <a:bodyPr/>
              <a:lstStyle/>
              <a:p>
                <a:r>
                  <a:rPr lang="en-US">
                    <a:noFill/>
                  </a:rPr>
                  <a:t> </a:t>
                </a:r>
              </a:p>
            </p:txBody>
          </p:sp>
        </mc:Fallback>
      </mc:AlternateContent>
      <p:grpSp>
        <p:nvGrpSpPr>
          <p:cNvPr id="26" name="Group 25"/>
          <p:cNvGrpSpPr/>
          <p:nvPr/>
        </p:nvGrpSpPr>
        <p:grpSpPr>
          <a:xfrm>
            <a:off x="4006850" y="1125467"/>
            <a:ext cx="1950834" cy="1901626"/>
            <a:chOff x="4006850" y="1125467"/>
            <a:chExt cx="1950834" cy="1901626"/>
          </a:xfrm>
        </p:grpSpPr>
        <p:sp>
          <p:nvSpPr>
            <p:cNvPr id="24" name="TextBox 23"/>
            <p:cNvSpPr txBox="1"/>
            <p:nvPr/>
          </p:nvSpPr>
          <p:spPr>
            <a:xfrm>
              <a:off x="4006850" y="2719316"/>
              <a:ext cx="274434" cy="307777"/>
            </a:xfrm>
            <a:prstGeom prst="rect">
              <a:avLst/>
            </a:prstGeom>
            <a:noFill/>
          </p:spPr>
          <p:txBody>
            <a:bodyPr wrap="none" rtlCol="0">
              <a:spAutoFit/>
            </a:bodyPr>
            <a:lstStyle/>
            <a:p>
              <a:r>
                <a:rPr lang="en-US" sz="1400" i="1" dirty="0">
                  <a:solidFill>
                    <a:srgbClr val="787972"/>
                  </a:solidFill>
                  <a:latin typeface="Cambria Math" pitchFamily="18" charset="0"/>
                  <a:ea typeface="Cambria Math" pitchFamily="18" charset="0"/>
                </a:rPr>
                <a:t>S</a:t>
              </a:r>
            </a:p>
          </p:txBody>
        </p:sp>
        <p:sp>
          <p:nvSpPr>
            <p:cNvPr id="25" name="TextBox 24"/>
            <p:cNvSpPr txBox="1"/>
            <p:nvPr/>
          </p:nvSpPr>
          <p:spPr>
            <a:xfrm>
              <a:off x="5683250" y="1125467"/>
              <a:ext cx="274434" cy="307777"/>
            </a:xfrm>
            <a:prstGeom prst="rect">
              <a:avLst/>
            </a:prstGeom>
            <a:noFill/>
          </p:spPr>
          <p:txBody>
            <a:bodyPr wrap="none" rtlCol="0">
              <a:spAutoFit/>
            </a:bodyPr>
            <a:lstStyle/>
            <a:p>
              <a:r>
                <a:rPr lang="en-US" sz="1400" i="1" dirty="0">
                  <a:solidFill>
                    <a:srgbClr val="787972"/>
                  </a:solidFill>
                  <a:latin typeface="Cambria Math" pitchFamily="18" charset="0"/>
                  <a:ea typeface="Cambria Math" pitchFamily="18" charset="0"/>
                </a:rPr>
                <a:t>S</a:t>
              </a:r>
            </a:p>
          </p:txBody>
        </p:sp>
      </p:grpSp>
    </p:spTree>
    <p:extLst>
      <p:ext uri="{BB962C8B-B14F-4D97-AF65-F5344CB8AC3E}">
        <p14:creationId xmlns:p14="http://schemas.microsoft.com/office/powerpoint/2010/main" val="1383873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Foreground vs. Background</a:t>
            </a:r>
          </a:p>
        </p:txBody>
      </p:sp>
      <p:sp>
        <p:nvSpPr>
          <p:cNvPr id="3" name="Content Placeholder 2"/>
          <p:cNvSpPr>
            <a:spLocks noGrp="1"/>
          </p:cNvSpPr>
          <p:nvPr>
            <p:ph sz="quarter" idx="10"/>
          </p:nvPr>
        </p:nvSpPr>
        <p:spPr>
          <a:xfrm>
            <a:off x="2667000" y="685800"/>
            <a:ext cx="4419600" cy="3124200"/>
          </a:xfrm>
        </p:spPr>
        <p:txBody>
          <a:bodyPr>
            <a:normAutofit/>
          </a:bodyPr>
          <a:lstStyle/>
          <a:p>
            <a:pPr marL="0" indent="0">
              <a:buNone/>
            </a:pPr>
            <a:r>
              <a:rPr lang="en-US" dirty="0" smtClean="0"/>
              <a:t>Desired:</a:t>
            </a:r>
          </a:p>
          <a:p>
            <a:pPr marL="0" indent="0">
              <a:buNone/>
            </a:pPr>
            <a:endParaRPr lang="en-US" dirty="0" smtClean="0"/>
          </a:p>
          <a:p>
            <a:pPr marL="0" indent="0">
              <a:buNone/>
            </a:pPr>
            <a:endParaRPr lang="en-US" dirty="0" smtClean="0"/>
          </a:p>
          <a:p>
            <a:pPr marL="0" indent="0">
              <a:buNone/>
            </a:pPr>
            <a:endParaRPr lang="en-US" dirty="0" smtClean="0"/>
          </a:p>
          <a:p>
            <a:pPr marL="0" indent="0">
              <a:buNone/>
            </a:pPr>
            <a:r>
              <a:rPr lang="en-US" dirty="0" smtClean="0">
                <a:ea typeface="Cambria Math"/>
              </a:rPr>
              <a:t>Formula:</a:t>
            </a:r>
            <a:endParaRPr lang="en-US" dirty="0">
              <a:ea typeface="Cambria Math"/>
            </a:endParaRPr>
          </a:p>
          <a:p>
            <a:pPr marL="0" indent="0" algn="ctr">
              <a:buNone/>
            </a:pPr>
            <a:endParaRPr lang="en-US" dirty="0">
              <a:ea typeface="Cambria Math"/>
            </a:endParaRPr>
          </a:p>
          <a:p>
            <a:pPr marL="0" indent="0">
              <a:buNone/>
            </a:pPr>
            <a:endParaRPr lang="en-US" dirty="0" smtClean="0"/>
          </a:p>
          <a:p>
            <a:pPr marL="0" indent="0">
              <a:buNone/>
            </a:pPr>
            <a:endParaRPr lang="en-US" dirty="0">
              <a:ea typeface="Cambria Math"/>
            </a:endParaRPr>
          </a:p>
          <a:p>
            <a:pPr marL="0" indent="0">
              <a:buNone/>
            </a:pPr>
            <a:endParaRPr lang="en-US" b="0" dirty="0" smtClean="0">
              <a:ea typeface="Cambria Math"/>
            </a:endParaRPr>
          </a:p>
          <a:p>
            <a:pPr marL="0" indent="0">
              <a:buNone/>
            </a:pPr>
            <a:endParaRPr lang="en-US" b="0" dirty="0" smtClean="0">
              <a:ea typeface="Cambria Math"/>
            </a:endParaRPr>
          </a:p>
          <a:p>
            <a:pPr marL="0" indent="0">
              <a:buNone/>
            </a:pPr>
            <a:endParaRPr lang="en-US" dirty="0" smtClean="0"/>
          </a:p>
        </p:txBody>
      </p:sp>
      <p:grpSp>
        <p:nvGrpSpPr>
          <p:cNvPr id="7" name="Group 6"/>
          <p:cNvGrpSpPr/>
          <p:nvPr/>
        </p:nvGrpSpPr>
        <p:grpSpPr>
          <a:xfrm>
            <a:off x="760784" y="1220705"/>
            <a:ext cx="1676400" cy="838200"/>
            <a:chOff x="742950" y="1198007"/>
            <a:chExt cx="1676400" cy="838200"/>
          </a:xfrm>
        </p:grpSpPr>
        <p:sp>
          <p:nvSpPr>
            <p:cNvPr id="4" name="Rectangle 3"/>
            <p:cNvSpPr/>
            <p:nvPr/>
          </p:nvSpPr>
          <p:spPr>
            <a:xfrm>
              <a:off x="742950" y="1198007"/>
              <a:ext cx="838200" cy="8382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5" name="Rectangle 4"/>
            <p:cNvSpPr/>
            <p:nvPr/>
          </p:nvSpPr>
          <p:spPr>
            <a:xfrm>
              <a:off x="1581150" y="1198007"/>
              <a:ext cx="838200" cy="838200"/>
            </a:xfrm>
            <a:prstGeom prst="rect">
              <a:avLst/>
            </a:prstGeom>
            <a:solidFill>
              <a:schemeClr val="tx1">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84" y="2438400"/>
            <a:ext cx="1676400" cy="1247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106405"/>
            <a:ext cx="395807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688040"/>
            <a:ext cx="3224213" cy="96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969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r>
              <a:rPr lang="en-US" baseline="0" dirty="0" smtClean="0"/>
              <a:t> Details</a:t>
            </a:r>
            <a:endParaRPr lang="en-US" dirty="0"/>
          </a:p>
        </p:txBody>
      </p:sp>
      <p:sp>
        <p:nvSpPr>
          <p:cNvPr id="3" name="Content Placeholder 2"/>
          <p:cNvSpPr>
            <a:spLocks noGrp="1"/>
          </p:cNvSpPr>
          <p:nvPr>
            <p:ph sz="quarter" idx="10"/>
          </p:nvPr>
        </p:nvSpPr>
        <p:spPr/>
        <p:txBody>
          <a:bodyPr/>
          <a:lstStyle/>
          <a:p>
            <a:pPr marL="0" indent="0">
              <a:buNone/>
            </a:pPr>
            <a:r>
              <a:rPr lang="en-US" baseline="0" dirty="0" smtClean="0"/>
              <a:t>Interesting cases:</a:t>
            </a:r>
          </a:p>
          <a:p>
            <a:pPr marL="457200" indent="-457200">
              <a:buFont typeface="+mj-lt"/>
              <a:buAutoNum type="arabicPeriod"/>
            </a:pPr>
            <a:r>
              <a:rPr lang="en-US" dirty="0" smtClean="0"/>
              <a:t>Background sample </a:t>
            </a:r>
          </a:p>
          <a:p>
            <a:pPr marL="457200" indent="-457200">
              <a:buFont typeface="+mj-lt"/>
              <a:buAutoNum type="arabicPeriod"/>
            </a:pPr>
            <a:r>
              <a:rPr lang="en-US" dirty="0" smtClean="0"/>
              <a:t>Potential background estimation</a:t>
            </a:r>
          </a:p>
          <a:p>
            <a:pPr marL="457200" indent="-457200">
              <a:buFont typeface="+mj-lt"/>
              <a:buAutoNum type="arabicPeriod"/>
            </a:pPr>
            <a:r>
              <a:rPr lang="en-US" dirty="0" smtClean="0"/>
              <a:t>Foreground sample </a:t>
            </a:r>
          </a:p>
          <a:p>
            <a:pPr marL="457200" indent="-457200">
              <a:buFont typeface="+mj-lt"/>
              <a:buAutoNum type="arabicPeriod"/>
            </a:pPr>
            <a:r>
              <a:rPr lang="en-US" dirty="0" smtClean="0"/>
              <a:t>Potentially moving overtop of the center	</a:t>
            </a:r>
          </a:p>
          <a:p>
            <a:pPr marL="457200" indent="-457200">
              <a:buFont typeface="+mj-lt"/>
              <a:buAutoNum type="arabicPeriod"/>
            </a:pPr>
            <a:r>
              <a:rPr lang="en-US" dirty="0" smtClean="0"/>
              <a:t>Both </a:t>
            </a:r>
            <a:r>
              <a:rPr lang="en-US" dirty="0"/>
              <a:t>s</a:t>
            </a:r>
            <a:r>
              <a:rPr lang="en-US" dirty="0" smtClean="0"/>
              <a:t>amples are moving </a:t>
            </a:r>
          </a:p>
          <a:p>
            <a:pPr marL="857250" lvl="1" indent="-457200"/>
            <a:r>
              <a:rPr lang="en-US" dirty="0" smtClean="0">
                <a:ea typeface="Cambria Math"/>
              </a:rPr>
              <a:t>aka we want something blurry</a:t>
            </a:r>
            <a:endParaRPr lang="en-US" dirty="0">
              <a:ea typeface="Cambria Math"/>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112748"/>
            <a:ext cx="1221782"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1977" y="1853318"/>
            <a:ext cx="1101428" cy="37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691" y="2637499"/>
            <a:ext cx="3089001" cy="45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365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Sample</a:t>
            </a:r>
            <a:endParaRPr lang="en-US" dirty="0"/>
          </a:p>
        </p:txBody>
      </p:sp>
      <p:sp>
        <p:nvSpPr>
          <p:cNvPr id="3" name="Content Placeholder 2"/>
          <p:cNvSpPr>
            <a:spLocks noGrp="1"/>
          </p:cNvSpPr>
          <p:nvPr>
            <p:ph sz="quarter" idx="10"/>
          </p:nvPr>
        </p:nvSpPr>
        <p:spPr>
          <a:xfrm>
            <a:off x="2971800" y="685800"/>
            <a:ext cx="4114800" cy="3124200"/>
          </a:xfrm>
        </p:spPr>
        <p:txBody>
          <a:bodyPr>
            <a:normAutofit/>
          </a:bodyPr>
          <a:lstStyle/>
          <a:p>
            <a:pPr marL="0" indent="0">
              <a:buNone/>
            </a:pPr>
            <a:r>
              <a:rPr lang="en-US" dirty="0" smtClean="0"/>
              <a:t>Case:</a:t>
            </a:r>
            <a:endParaRPr lang="en-US" dirty="0" smtClean="0">
              <a:ea typeface="Cambria Math"/>
            </a:endParaRPr>
          </a:p>
          <a:p>
            <a:pPr marL="0" indent="0">
              <a:buNone/>
            </a:pPr>
            <a:r>
              <a:rPr lang="en-US" dirty="0" smtClean="0"/>
              <a:t>Desired:</a:t>
            </a:r>
          </a:p>
          <a:p>
            <a:pPr marL="0" indent="0">
              <a:buNone/>
            </a:pPr>
            <a:endParaRPr lang="en-US" dirty="0" smtClean="0">
              <a:ea typeface="Cambria Math"/>
            </a:endParaRPr>
          </a:p>
          <a:p>
            <a:pPr marL="0" indent="0">
              <a:buNone/>
            </a:pPr>
            <a:endParaRPr lang="en-US" dirty="0">
              <a:ea typeface="Cambria Math"/>
            </a:endParaRPr>
          </a:p>
          <a:p>
            <a:pPr marL="0" indent="0">
              <a:buNone/>
            </a:pPr>
            <a:endParaRPr lang="en-US" dirty="0" smtClean="0">
              <a:ea typeface="Cambria Math"/>
            </a:endParaRPr>
          </a:p>
          <a:p>
            <a:pPr marL="0" indent="0">
              <a:buNone/>
            </a:pPr>
            <a:r>
              <a:rPr lang="en-US" dirty="0" smtClean="0">
                <a:ea typeface="Cambria Math"/>
              </a:rPr>
              <a:t>Formula:</a:t>
            </a:r>
            <a:endParaRPr lang="en-US" dirty="0">
              <a:ea typeface="Cambria Math"/>
            </a:endParaRPr>
          </a:p>
          <a:p>
            <a:pPr marL="0" indent="0" algn="ctr">
              <a:buNone/>
            </a:pPr>
            <a:endParaRPr lang="en-US" i="1" dirty="0">
              <a:latin typeface="Cambria Math"/>
              <a:ea typeface="Cambria Math"/>
            </a:endParaRPr>
          </a:p>
          <a:p>
            <a:pPr marL="0" indent="0">
              <a:buNone/>
            </a:pPr>
            <a:endParaRPr lang="en-US" dirty="0">
              <a:ea typeface="Cambria Math"/>
            </a:endParaRPr>
          </a:p>
          <a:p>
            <a:pPr marL="0" indent="0">
              <a:buNone/>
            </a:pPr>
            <a:endParaRPr lang="en-US" dirty="0" smtClean="0"/>
          </a:p>
          <a:p>
            <a:pPr marL="0" indent="0">
              <a:buNone/>
            </a:pPr>
            <a:endParaRPr lang="en-US" dirty="0">
              <a:ea typeface="Cambria Math"/>
            </a:endParaRPr>
          </a:p>
          <a:p>
            <a:pPr marL="0" indent="0">
              <a:buNone/>
            </a:pPr>
            <a:endParaRPr lang="en-US" b="0" dirty="0" smtClean="0">
              <a:ea typeface="Cambria Math"/>
            </a:endParaRPr>
          </a:p>
          <a:p>
            <a:pPr marL="0" indent="0">
              <a:buNone/>
            </a:pPr>
            <a:endParaRPr lang="en-US" b="0" dirty="0" smtClean="0">
              <a:ea typeface="Cambria Math"/>
            </a:endParaRPr>
          </a:p>
          <a:p>
            <a:pPr marL="0" indent="0">
              <a:buNone/>
            </a:pPr>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61" y="2438400"/>
            <a:ext cx="1673878"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533401"/>
            <a:ext cx="3639342" cy="107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047999"/>
            <a:ext cx="2130427" cy="795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637" y="803230"/>
            <a:ext cx="2524125" cy="146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3538" y="830930"/>
            <a:ext cx="890588" cy="217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298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0"/>
          </p:nvPr>
        </p:nvSpPr>
        <p:spPr/>
        <p:txBody>
          <a:bodyPr anchor="t"/>
          <a:lstStyle/>
          <a:p>
            <a:r>
              <a:rPr lang="en-US" dirty="0" smtClean="0"/>
              <a:t>Designing scalable </a:t>
            </a:r>
            <a:r>
              <a:rPr lang="en-US" dirty="0"/>
              <a:t>a</a:t>
            </a:r>
            <a:r>
              <a:rPr lang="en-US" dirty="0" smtClean="0"/>
              <a:t>lgorithms</a:t>
            </a:r>
            <a:endParaRPr lang="en-US" dirty="0"/>
          </a:p>
          <a:p>
            <a:r>
              <a:rPr lang="en-US" dirty="0" smtClean="0"/>
              <a:t>Examples</a:t>
            </a:r>
          </a:p>
          <a:p>
            <a:pPr lvl="1"/>
            <a:r>
              <a:rPr lang="en-US" dirty="0" smtClean="0"/>
              <a:t>Motion blur</a:t>
            </a:r>
          </a:p>
          <a:p>
            <a:pPr lvl="1"/>
            <a:r>
              <a:rPr lang="en-US" dirty="0" smtClean="0"/>
              <a:t>Ambient </a:t>
            </a:r>
            <a:r>
              <a:rPr lang="en-US" dirty="0"/>
              <a:t>o</a:t>
            </a:r>
            <a:r>
              <a:rPr lang="en-US" dirty="0" smtClean="0"/>
              <a:t>cclusion</a:t>
            </a:r>
          </a:p>
          <a:p>
            <a:r>
              <a:rPr lang="en-US" dirty="0" smtClean="0"/>
              <a:t>Closing</a:t>
            </a:r>
            <a:endParaRPr lang="en-US" dirty="0"/>
          </a:p>
        </p:txBody>
      </p:sp>
    </p:spTree>
    <p:extLst>
      <p:ext uri="{BB962C8B-B14F-4D97-AF65-F5344CB8AC3E}">
        <p14:creationId xmlns:p14="http://schemas.microsoft.com/office/powerpoint/2010/main" val="310727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Foreground Sample</a:t>
            </a:r>
            <a:endParaRPr lang="en-US" dirty="0"/>
          </a:p>
        </p:txBody>
      </p:sp>
      <p:sp>
        <p:nvSpPr>
          <p:cNvPr id="3" name="Content Placeholder 2"/>
          <p:cNvSpPr>
            <a:spLocks noGrp="1"/>
          </p:cNvSpPr>
          <p:nvPr>
            <p:ph sz="quarter" idx="10"/>
          </p:nvPr>
        </p:nvSpPr>
        <p:spPr>
          <a:xfrm>
            <a:off x="2971800" y="685800"/>
            <a:ext cx="4114800" cy="3124200"/>
          </a:xfrm>
        </p:spPr>
        <p:txBody>
          <a:bodyPr>
            <a:normAutofit/>
          </a:bodyPr>
          <a:lstStyle/>
          <a:p>
            <a:pPr marL="0" indent="0">
              <a:buNone/>
            </a:pPr>
            <a:r>
              <a:rPr lang="en-US" dirty="0" smtClean="0"/>
              <a:t>Case:</a:t>
            </a:r>
            <a:endParaRPr lang="en-US" dirty="0" smtClean="0">
              <a:ea typeface="Cambria Math"/>
            </a:endParaRPr>
          </a:p>
          <a:p>
            <a:pPr marL="0" indent="0">
              <a:buNone/>
            </a:pPr>
            <a:r>
              <a:rPr lang="en-US" dirty="0" smtClean="0"/>
              <a:t>Desired:</a:t>
            </a:r>
          </a:p>
          <a:p>
            <a:pPr marL="0" indent="0">
              <a:buNone/>
            </a:pPr>
            <a:endParaRPr lang="en-US" dirty="0" smtClean="0">
              <a:ea typeface="Cambria Math"/>
            </a:endParaRPr>
          </a:p>
          <a:p>
            <a:pPr marL="0" indent="0">
              <a:buNone/>
            </a:pPr>
            <a:endParaRPr lang="en-US" dirty="0">
              <a:ea typeface="Cambria Math"/>
            </a:endParaRPr>
          </a:p>
          <a:p>
            <a:pPr marL="0" indent="0">
              <a:buNone/>
            </a:pPr>
            <a:r>
              <a:rPr lang="en-US" dirty="0" smtClean="0">
                <a:ea typeface="Cambria Math"/>
              </a:rPr>
              <a:t>Formula:</a:t>
            </a:r>
            <a:endParaRPr lang="en-US" dirty="0">
              <a:ea typeface="Cambria Math"/>
            </a:endParaRPr>
          </a:p>
          <a:p>
            <a:pPr marL="0" indent="0" algn="ctr">
              <a:buNone/>
            </a:pPr>
            <a:endParaRPr lang="en-US" i="1" dirty="0">
              <a:latin typeface="Cambria Math"/>
              <a:ea typeface="Cambria Math"/>
            </a:endParaRPr>
          </a:p>
          <a:p>
            <a:pPr marL="0" indent="0">
              <a:buNone/>
            </a:pPr>
            <a:endParaRPr lang="en-US" dirty="0">
              <a:ea typeface="Cambria Math"/>
            </a:endParaRPr>
          </a:p>
          <a:p>
            <a:pPr marL="0" indent="0">
              <a:buNone/>
            </a:pPr>
            <a:endParaRPr lang="en-US" dirty="0" smtClean="0"/>
          </a:p>
          <a:p>
            <a:pPr marL="0" indent="0">
              <a:buNone/>
            </a:pPr>
            <a:endParaRPr lang="en-US" dirty="0">
              <a:ea typeface="Cambria Math"/>
            </a:endParaRPr>
          </a:p>
          <a:p>
            <a:pPr marL="0" indent="0">
              <a:buNone/>
            </a:pPr>
            <a:endParaRPr lang="en-US" b="0" dirty="0" smtClean="0">
              <a:ea typeface="Cambria Math"/>
            </a:endParaRPr>
          </a:p>
          <a:p>
            <a:pPr marL="0" indent="0">
              <a:buNone/>
            </a:pPr>
            <a:endParaRPr lang="en-US" b="0" dirty="0" smtClean="0">
              <a:ea typeface="Cambria Math"/>
            </a:endParaRPr>
          </a:p>
          <a:p>
            <a:pPr marL="0" indent="0">
              <a:buNone/>
            </a:pPr>
            <a:endParaRPr lang="en-US" dirty="0" smtClean="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61" y="2438400"/>
            <a:ext cx="1673878"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419159"/>
            <a:ext cx="3348038" cy="82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764258"/>
            <a:ext cx="2114550" cy="77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2" y="764655"/>
            <a:ext cx="2509838" cy="159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4613" y="764655"/>
            <a:ext cx="908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750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Mutually Blurry Samples</a:t>
            </a:r>
            <a:endParaRPr lang="en-US" dirty="0"/>
          </a:p>
        </p:txBody>
      </p:sp>
      <p:sp>
        <p:nvSpPr>
          <p:cNvPr id="3" name="Content Placeholder 2"/>
          <p:cNvSpPr>
            <a:spLocks noGrp="1"/>
          </p:cNvSpPr>
          <p:nvPr>
            <p:ph sz="quarter" idx="10"/>
          </p:nvPr>
        </p:nvSpPr>
        <p:spPr>
          <a:xfrm>
            <a:off x="2971800" y="685800"/>
            <a:ext cx="4114800" cy="3124200"/>
          </a:xfrm>
        </p:spPr>
        <p:txBody>
          <a:bodyPr>
            <a:normAutofit/>
          </a:bodyPr>
          <a:lstStyle/>
          <a:p>
            <a:pPr marL="0" indent="0">
              <a:buNone/>
            </a:pPr>
            <a:endParaRPr lang="en-US" dirty="0">
              <a:ea typeface="Cambria Math"/>
            </a:endParaRPr>
          </a:p>
          <a:p>
            <a:pPr marL="0" indent="0">
              <a:buNone/>
            </a:pPr>
            <a:endParaRPr lang="en-US" dirty="0" smtClean="0"/>
          </a:p>
          <a:p>
            <a:pPr marL="0" indent="0">
              <a:buNone/>
            </a:pPr>
            <a:endParaRPr lang="en-US" dirty="0">
              <a:ea typeface="Cambria Math"/>
            </a:endParaRPr>
          </a:p>
          <a:p>
            <a:pPr marL="0" indent="0">
              <a:buNone/>
            </a:pPr>
            <a:endParaRPr lang="en-US" b="0" dirty="0" smtClean="0">
              <a:ea typeface="Cambria Math"/>
            </a:endParaRPr>
          </a:p>
          <a:p>
            <a:pPr marL="0" indent="0">
              <a:buNone/>
            </a:pPr>
            <a:endParaRPr lang="en-US" b="0" dirty="0" smtClean="0">
              <a:ea typeface="Cambria Math"/>
            </a:endParaRPr>
          </a:p>
          <a:p>
            <a:pPr marL="0" indent="0">
              <a:buNone/>
            </a:pPr>
            <a:endParaRPr 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84" y="2438400"/>
            <a:ext cx="1676400" cy="148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685800"/>
            <a:ext cx="3813220" cy="316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84" y="800450"/>
            <a:ext cx="2590800" cy="145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521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Details</a:t>
            </a:r>
            <a:endParaRPr lang="en-US" dirty="0"/>
          </a:p>
        </p:txBody>
      </p:sp>
      <p:sp>
        <p:nvSpPr>
          <p:cNvPr id="3" name="Content Placeholder 2"/>
          <p:cNvSpPr>
            <a:spLocks noGrp="1"/>
          </p:cNvSpPr>
          <p:nvPr>
            <p:ph sz="quarter" idx="10"/>
          </p:nvPr>
        </p:nvSpPr>
        <p:spPr/>
        <p:txBody>
          <a:bodyPr/>
          <a:lstStyle/>
          <a:p>
            <a:r>
              <a:rPr lang="en-US" dirty="0" smtClean="0"/>
              <a:t>Gather samples</a:t>
            </a:r>
          </a:p>
          <a:p>
            <a:r>
              <a:rPr lang="en-US" dirty="0" smtClean="0"/>
              <a:t>Sum weights from comparisons</a:t>
            </a:r>
          </a:p>
          <a:p>
            <a:r>
              <a:rPr lang="en-US" dirty="0" smtClean="0"/>
              <a:t>Sum color </a:t>
            </a:r>
            <a:r>
              <a:rPr lang="en-US" dirty="0"/>
              <a:t>c</a:t>
            </a:r>
            <a:r>
              <a:rPr lang="en-US" dirty="0" smtClean="0"/>
              <a:t>ontributions</a:t>
            </a:r>
          </a:p>
          <a:p>
            <a:r>
              <a:rPr lang="en-US" dirty="0" smtClean="0"/>
              <a:t>Normalize for result</a:t>
            </a:r>
            <a:endParaRPr lang="en-US" dirty="0"/>
          </a:p>
        </p:txBody>
      </p:sp>
    </p:spTree>
    <p:extLst>
      <p:ext uri="{BB962C8B-B14F-4D97-AF65-F5344CB8AC3E}">
        <p14:creationId xmlns:p14="http://schemas.microsoft.com/office/powerpoint/2010/main" val="3013448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ent-Up Arrow 2"/>
          <p:cNvSpPr/>
          <p:nvPr/>
        </p:nvSpPr>
        <p:spPr>
          <a:xfrm rot="5400000">
            <a:off x="2209651" y="815267"/>
            <a:ext cx="482038" cy="2966308"/>
          </a:xfrm>
          <a:prstGeom prst="bentUpArrow">
            <a:avLst>
              <a:gd name="adj1" fmla="val 34075"/>
              <a:gd name="adj2" fmla="val 40808"/>
              <a:gd name="adj3" fmla="val 3290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516732" y="1121740"/>
            <a:ext cx="551810" cy="304800"/>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124200" y="2800274"/>
            <a:ext cx="838200" cy="304800"/>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067050" y="1121740"/>
            <a:ext cx="895350" cy="304800"/>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General Flow</a:t>
            </a:r>
            <a:endParaRPr lang="en-US" dirty="0"/>
          </a:p>
        </p:txBody>
      </p:sp>
      <p:sp>
        <p:nvSpPr>
          <p:cNvPr id="14" name="TextBox 13"/>
          <p:cNvSpPr txBox="1"/>
          <p:nvPr/>
        </p:nvSpPr>
        <p:spPr>
          <a:xfrm>
            <a:off x="1717094" y="627975"/>
            <a:ext cx="1826206" cy="369332"/>
          </a:xfrm>
          <a:prstGeom prst="rect">
            <a:avLst/>
          </a:prstGeom>
          <a:noFill/>
        </p:spPr>
        <p:txBody>
          <a:bodyPr wrap="none" rtlCol="0">
            <a:spAutoFit/>
          </a:bodyPr>
          <a:lstStyle/>
          <a:p>
            <a:r>
              <a:rPr lang="en-US" dirty="0" smtClean="0">
                <a:solidFill>
                  <a:srgbClr val="787972"/>
                </a:solidFill>
              </a:rPr>
              <a:t>Dilated</a:t>
            </a:r>
            <a:r>
              <a:rPr lang="en-US" dirty="0" smtClean="0"/>
              <a:t> </a:t>
            </a:r>
            <a:r>
              <a:rPr lang="en-US" dirty="0" smtClean="0">
                <a:solidFill>
                  <a:srgbClr val="787972"/>
                </a:solidFill>
              </a:rPr>
              <a:t>Velocity</a:t>
            </a:r>
            <a:endParaRPr lang="en-US" dirty="0">
              <a:solidFill>
                <a:srgbClr val="787972"/>
              </a:solidFill>
            </a:endParaRPr>
          </a:p>
        </p:txBody>
      </p:sp>
      <p:sp>
        <p:nvSpPr>
          <p:cNvPr id="15" name="TextBox 14"/>
          <p:cNvSpPr txBox="1"/>
          <p:nvPr/>
        </p:nvSpPr>
        <p:spPr>
          <a:xfrm>
            <a:off x="376865" y="3541099"/>
            <a:ext cx="1415772" cy="369332"/>
          </a:xfrm>
          <a:prstGeom prst="rect">
            <a:avLst/>
          </a:prstGeom>
          <a:noFill/>
        </p:spPr>
        <p:txBody>
          <a:bodyPr wrap="none" rtlCol="0">
            <a:spAutoFit/>
          </a:bodyPr>
          <a:lstStyle/>
          <a:p>
            <a:r>
              <a:rPr lang="en-US" dirty="0" smtClean="0">
                <a:solidFill>
                  <a:srgbClr val="787972"/>
                </a:solidFill>
              </a:rPr>
              <a:t>Color/Depth</a:t>
            </a:r>
            <a:endParaRPr lang="en-US" dirty="0">
              <a:solidFill>
                <a:srgbClr val="787972"/>
              </a:solidFill>
            </a:endParaRPr>
          </a:p>
        </p:txBody>
      </p:sp>
      <p:sp>
        <p:nvSpPr>
          <p:cNvPr id="16" name="TextBox 15"/>
          <p:cNvSpPr txBox="1"/>
          <p:nvPr/>
        </p:nvSpPr>
        <p:spPr>
          <a:xfrm>
            <a:off x="477606" y="627975"/>
            <a:ext cx="979820" cy="369332"/>
          </a:xfrm>
          <a:prstGeom prst="rect">
            <a:avLst/>
          </a:prstGeom>
          <a:noFill/>
        </p:spPr>
        <p:txBody>
          <a:bodyPr wrap="none" rtlCol="0">
            <a:spAutoFit/>
          </a:bodyPr>
          <a:lstStyle/>
          <a:p>
            <a:r>
              <a:rPr lang="en-US" dirty="0" smtClean="0">
                <a:solidFill>
                  <a:srgbClr val="787972"/>
                </a:solidFill>
              </a:rPr>
              <a:t>Velocity</a:t>
            </a:r>
            <a:endParaRPr lang="en-US" dirty="0">
              <a:solidFill>
                <a:srgbClr val="787972"/>
              </a:solidFill>
            </a:endParaRPr>
          </a:p>
        </p:txBody>
      </p:sp>
      <p:sp>
        <p:nvSpPr>
          <p:cNvPr id="17" name="TextBox 16"/>
          <p:cNvSpPr txBox="1"/>
          <p:nvPr/>
        </p:nvSpPr>
        <p:spPr>
          <a:xfrm>
            <a:off x="4670626" y="3541099"/>
            <a:ext cx="1402948" cy="369332"/>
          </a:xfrm>
          <a:prstGeom prst="rect">
            <a:avLst/>
          </a:prstGeom>
          <a:noFill/>
        </p:spPr>
        <p:txBody>
          <a:bodyPr wrap="none" rtlCol="0">
            <a:spAutoFit/>
          </a:bodyPr>
          <a:lstStyle/>
          <a:p>
            <a:r>
              <a:rPr lang="en-US" dirty="0" smtClean="0">
                <a:solidFill>
                  <a:srgbClr val="787972"/>
                </a:solidFill>
              </a:rPr>
              <a:t>Final Result</a:t>
            </a:r>
            <a:endParaRPr lang="en-US" dirty="0">
              <a:solidFill>
                <a:srgbClr val="787972"/>
              </a:solidFill>
            </a:endParaRPr>
          </a:p>
        </p:txBody>
      </p:sp>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637" y="2582765"/>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067" y="2767431"/>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025" y="997307"/>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16" y="997307"/>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997307"/>
            <a:ext cx="2916860" cy="2916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117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Scalability and Implementation</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13785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Scale for Design</a:t>
            </a:r>
            <a:endParaRPr lang="en-US" dirty="0"/>
          </a:p>
        </p:txBody>
      </p:sp>
      <p:sp>
        <p:nvSpPr>
          <p:cNvPr id="5" name="Content Placeholder 4"/>
          <p:cNvSpPr>
            <a:spLocks noGrp="1"/>
          </p:cNvSpPr>
          <p:nvPr>
            <p:ph sz="quarter" idx="10"/>
          </p:nvPr>
        </p:nvSpPr>
        <p:spPr/>
        <p:txBody>
          <a:bodyPr/>
          <a:lstStyle/>
          <a:p>
            <a:r>
              <a:rPr lang="en-US" dirty="0" smtClean="0"/>
              <a:t>Tune relative weights of contributions</a:t>
            </a:r>
          </a:p>
          <a:p>
            <a:r>
              <a:rPr lang="en-US" dirty="0" smtClean="0"/>
              <a:t>Artificial velocity</a:t>
            </a:r>
          </a:p>
          <a:p>
            <a:pPr lvl="1"/>
            <a:r>
              <a:rPr lang="en-US" dirty="0" smtClean="0"/>
              <a:t>Particles</a:t>
            </a:r>
          </a:p>
          <a:p>
            <a:pPr lvl="1"/>
            <a:r>
              <a:rPr lang="en-US" dirty="0" smtClean="0"/>
              <a:t>Full screen masks</a:t>
            </a:r>
          </a:p>
          <a:p>
            <a:pPr lvl="1"/>
            <a:r>
              <a:rPr lang="en-US" dirty="0" smtClean="0"/>
              <a:t>Game events</a:t>
            </a:r>
          </a:p>
          <a:p>
            <a:pPr lvl="1"/>
            <a:r>
              <a:rPr lang="en-US" dirty="0" smtClean="0"/>
              <a:t>Special moves</a:t>
            </a:r>
          </a:p>
        </p:txBody>
      </p:sp>
    </p:spTree>
    <p:extLst>
      <p:ext uri="{BB962C8B-B14F-4D97-AF65-F5344CB8AC3E}">
        <p14:creationId xmlns:p14="http://schemas.microsoft.com/office/powerpoint/2010/main" val="239259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for Quality</a:t>
            </a:r>
            <a:endParaRPr lang="en-US" dirty="0"/>
          </a:p>
        </p:txBody>
      </p:sp>
      <p:sp>
        <p:nvSpPr>
          <p:cNvPr id="3" name="Content Placeholder 2"/>
          <p:cNvSpPr>
            <a:spLocks noGrp="1"/>
          </p:cNvSpPr>
          <p:nvPr>
            <p:ph sz="quarter" idx="10"/>
          </p:nvPr>
        </p:nvSpPr>
        <p:spPr/>
        <p:txBody>
          <a:bodyPr/>
          <a:lstStyle/>
          <a:p>
            <a:r>
              <a:rPr lang="en-US" dirty="0" smtClean="0"/>
              <a:t>Change max radius</a:t>
            </a:r>
            <a:endParaRPr lang="en-US" baseline="0" dirty="0" smtClean="0"/>
          </a:p>
          <a:p>
            <a:r>
              <a:rPr lang="en-US" dirty="0" smtClean="0"/>
              <a:t>Increase number</a:t>
            </a:r>
            <a:r>
              <a:rPr lang="en-US" baseline="0" dirty="0" smtClean="0"/>
              <a:t> of samples</a:t>
            </a:r>
          </a:p>
          <a:p>
            <a:r>
              <a:rPr lang="en-US" baseline="0" dirty="0" smtClean="0"/>
              <a:t>Change</a:t>
            </a:r>
            <a:r>
              <a:rPr lang="en-US" dirty="0" smtClean="0"/>
              <a:t> comparison functions</a:t>
            </a:r>
            <a:endParaRPr lang="en-US" baseline="0" dirty="0" smtClean="0"/>
          </a:p>
          <a:p>
            <a:r>
              <a:rPr lang="en-US" dirty="0" smtClean="0"/>
              <a:t>Mix in samples along tile max and center velocity</a:t>
            </a:r>
          </a:p>
          <a:p>
            <a:r>
              <a:rPr lang="en-US" dirty="0" smtClean="0"/>
              <a:t>More selective dilate</a:t>
            </a:r>
            <a:endParaRPr lang="en-US" dirty="0"/>
          </a:p>
        </p:txBody>
      </p:sp>
    </p:spTree>
    <p:extLst>
      <p:ext uri="{BB962C8B-B14F-4D97-AF65-F5344CB8AC3E}">
        <p14:creationId xmlns:p14="http://schemas.microsoft.com/office/powerpoint/2010/main" val="1534896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Gen Implementation</a:t>
            </a:r>
            <a:endParaRPr lang="en-US" dirty="0"/>
          </a:p>
        </p:txBody>
      </p:sp>
      <p:sp>
        <p:nvSpPr>
          <p:cNvPr id="3" name="Content Placeholder 2"/>
          <p:cNvSpPr>
            <a:spLocks noGrp="1"/>
          </p:cNvSpPr>
          <p:nvPr>
            <p:ph sz="quarter" idx="10"/>
          </p:nvPr>
        </p:nvSpPr>
        <p:spPr/>
        <p:txBody>
          <a:bodyPr/>
          <a:lstStyle/>
          <a:p>
            <a:r>
              <a:rPr lang="en-US" baseline="0" dirty="0" smtClean="0"/>
              <a:t>Branch</a:t>
            </a:r>
            <a:r>
              <a:rPr lang="en-US" dirty="0" smtClean="0"/>
              <a:t> on velocity</a:t>
            </a:r>
          </a:p>
          <a:p>
            <a:r>
              <a:rPr lang="en-US" dirty="0"/>
              <a:t>7</a:t>
            </a:r>
            <a:r>
              <a:rPr lang="en-US" baseline="0" dirty="0" smtClean="0"/>
              <a:t> </a:t>
            </a:r>
            <a:r>
              <a:rPr lang="en-US" dirty="0" smtClean="0"/>
              <a:t>taps </a:t>
            </a:r>
            <a:r>
              <a:rPr lang="en-US" baseline="0" dirty="0" smtClean="0"/>
              <a:t>(</a:t>
            </a:r>
            <a:r>
              <a:rPr lang="en-US" dirty="0" smtClean="0"/>
              <a:t>6 samples + </a:t>
            </a:r>
            <a:r>
              <a:rPr lang="en-US" dirty="0"/>
              <a:t>c</a:t>
            </a:r>
            <a:r>
              <a:rPr lang="en-US" dirty="0" smtClean="0"/>
              <a:t>enter)</a:t>
            </a:r>
            <a:endParaRPr lang="en-US" baseline="0" dirty="0" smtClean="0"/>
          </a:p>
          <a:p>
            <a:r>
              <a:rPr lang="en-US" baseline="0" dirty="0" smtClean="0"/>
              <a:t>Checkerboard jitter </a:t>
            </a:r>
          </a:p>
          <a:p>
            <a:r>
              <a:rPr lang="en-US" dirty="0" smtClean="0"/>
              <a:t>Packed depth ( velocity = </a:t>
            </a:r>
            <a:r>
              <a:rPr lang="en-US" dirty="0" err="1" smtClean="0"/>
              <a:t>xy</a:t>
            </a:r>
            <a:r>
              <a:rPr lang="en-US" dirty="0" smtClean="0"/>
              <a:t>, depth = </a:t>
            </a:r>
            <a:r>
              <a:rPr lang="en-US" dirty="0" err="1" smtClean="0"/>
              <a:t>zw</a:t>
            </a:r>
            <a:r>
              <a:rPr lang="en-US" dirty="0" smtClean="0"/>
              <a:t> )</a:t>
            </a:r>
          </a:p>
          <a:p>
            <a:r>
              <a:rPr lang="en-US" baseline="0" dirty="0" smtClean="0"/>
              <a:t>Max</a:t>
            </a:r>
            <a:r>
              <a:rPr lang="en-US" dirty="0" smtClean="0"/>
              <a:t> Blur Radius = 10px</a:t>
            </a:r>
          </a:p>
          <a:p>
            <a:r>
              <a:rPr lang="en-US" baseline="0" dirty="0" smtClean="0"/>
              <a:t>Alternate samples</a:t>
            </a:r>
            <a:r>
              <a:rPr lang="en-US" dirty="0" smtClean="0"/>
              <a:t> between </a:t>
            </a:r>
            <a:r>
              <a:rPr lang="en-US" dirty="0" err="1" smtClean="0"/>
              <a:t>Vc</a:t>
            </a:r>
            <a:r>
              <a:rPr lang="en-US" dirty="0" smtClean="0"/>
              <a:t> </a:t>
            </a:r>
            <a:r>
              <a:rPr lang="en-US" baseline="0" dirty="0" smtClean="0"/>
              <a:t>and</a:t>
            </a:r>
            <a:r>
              <a:rPr lang="en-US" dirty="0" smtClean="0"/>
              <a:t> </a:t>
            </a:r>
            <a:r>
              <a:rPr lang="en-US" dirty="0" err="1" smtClean="0"/>
              <a:t>Vn</a:t>
            </a:r>
            <a:endParaRPr lang="en-US" baseline="0" dirty="0" smtClean="0"/>
          </a:p>
        </p:txBody>
      </p:sp>
    </p:spTree>
    <p:extLst>
      <p:ext uri="{BB962C8B-B14F-4D97-AF65-F5344CB8AC3E}">
        <p14:creationId xmlns:p14="http://schemas.microsoft.com/office/powerpoint/2010/main" val="1340234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DX11 Implementation</a:t>
            </a:r>
            <a:endParaRPr lang="en-US" dirty="0"/>
          </a:p>
        </p:txBody>
      </p:sp>
      <p:sp>
        <p:nvSpPr>
          <p:cNvPr id="3" name="Content Placeholder 2"/>
          <p:cNvSpPr>
            <a:spLocks noGrp="1"/>
          </p:cNvSpPr>
          <p:nvPr>
            <p:ph sz="quarter" idx="10"/>
          </p:nvPr>
        </p:nvSpPr>
        <p:spPr/>
        <p:txBody>
          <a:bodyPr/>
          <a:lstStyle/>
          <a:p>
            <a:r>
              <a:rPr lang="en-US" baseline="0" dirty="0" smtClean="0"/>
              <a:t>Branch</a:t>
            </a:r>
            <a:r>
              <a:rPr lang="en-US" dirty="0" smtClean="0"/>
              <a:t> on velocity</a:t>
            </a:r>
          </a:p>
          <a:p>
            <a:r>
              <a:rPr lang="en-US" dirty="0"/>
              <a:t>9</a:t>
            </a:r>
            <a:r>
              <a:rPr lang="en-US" baseline="0" dirty="0" smtClean="0"/>
              <a:t> </a:t>
            </a:r>
            <a:r>
              <a:rPr lang="en-US" dirty="0" smtClean="0"/>
              <a:t>taps </a:t>
            </a:r>
            <a:r>
              <a:rPr lang="en-US" baseline="0" dirty="0" smtClean="0"/>
              <a:t>(</a:t>
            </a:r>
            <a:r>
              <a:rPr lang="en-US" dirty="0" smtClean="0"/>
              <a:t>6 samples + </a:t>
            </a:r>
            <a:r>
              <a:rPr lang="en-US" dirty="0"/>
              <a:t>c</a:t>
            </a:r>
            <a:r>
              <a:rPr lang="en-US" dirty="0" smtClean="0"/>
              <a:t>enter)</a:t>
            </a:r>
            <a:endParaRPr lang="en-US" baseline="0" dirty="0" smtClean="0"/>
          </a:p>
          <a:p>
            <a:r>
              <a:rPr lang="en-US" baseline="0" dirty="0" smtClean="0"/>
              <a:t>4x4 randomized jitter</a:t>
            </a:r>
          </a:p>
          <a:p>
            <a:r>
              <a:rPr lang="en-US" dirty="0" smtClean="0"/>
              <a:t>Packed depth ( velocity = </a:t>
            </a:r>
            <a:r>
              <a:rPr lang="en-US" dirty="0" err="1" smtClean="0"/>
              <a:t>xy</a:t>
            </a:r>
            <a:r>
              <a:rPr lang="en-US" dirty="0" smtClean="0"/>
              <a:t>, depth = </a:t>
            </a:r>
            <a:r>
              <a:rPr lang="en-US" dirty="0" err="1" smtClean="0"/>
              <a:t>zw</a:t>
            </a:r>
            <a:r>
              <a:rPr lang="en-US" dirty="0" smtClean="0"/>
              <a:t> )</a:t>
            </a:r>
          </a:p>
          <a:p>
            <a:r>
              <a:rPr lang="en-US" baseline="0" dirty="0" smtClean="0"/>
              <a:t>Max</a:t>
            </a:r>
            <a:r>
              <a:rPr lang="en-US" dirty="0" smtClean="0"/>
              <a:t> Blur Radius = 18px</a:t>
            </a:r>
          </a:p>
          <a:p>
            <a:r>
              <a:rPr lang="en-US" baseline="0" dirty="0" smtClean="0"/>
              <a:t>Alternate samples</a:t>
            </a:r>
            <a:r>
              <a:rPr lang="en-US" dirty="0" smtClean="0"/>
              <a:t> between </a:t>
            </a:r>
            <a:r>
              <a:rPr lang="en-US" dirty="0" err="1" smtClean="0"/>
              <a:t>Vc</a:t>
            </a:r>
            <a:r>
              <a:rPr lang="en-US" dirty="0" smtClean="0"/>
              <a:t> </a:t>
            </a:r>
            <a:r>
              <a:rPr lang="en-US" baseline="0" dirty="0" smtClean="0"/>
              <a:t>and</a:t>
            </a:r>
            <a:r>
              <a:rPr lang="en-US" dirty="0" smtClean="0"/>
              <a:t> </a:t>
            </a:r>
            <a:r>
              <a:rPr lang="en-US" dirty="0" err="1" smtClean="0"/>
              <a:t>Vn</a:t>
            </a:r>
            <a:endParaRPr lang="en-US" baseline="0" dirty="0" smtClean="0"/>
          </a:p>
        </p:txBody>
      </p:sp>
    </p:spTree>
    <p:extLst>
      <p:ext uri="{BB962C8B-B14F-4D97-AF65-F5344CB8AC3E}">
        <p14:creationId xmlns:p14="http://schemas.microsoft.com/office/powerpoint/2010/main" val="781721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Results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207154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71459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7" name="Motion Blur Charact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7315200" cy="4114800"/>
          </a:xfrm>
          <a:prstGeom prst="rect">
            <a:avLst/>
          </a:prstGeom>
        </p:spPr>
      </p:pic>
    </p:spTree>
    <p:extLst>
      <p:ext uri="{BB962C8B-B14F-4D97-AF65-F5344CB8AC3E}">
        <p14:creationId xmlns:p14="http://schemas.microsoft.com/office/powerpoint/2010/main" val="19155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Siggraph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7315199" cy="4114800"/>
          </a:xfrm>
          <a:prstGeom prst="rect">
            <a:avLst/>
          </a:prstGeom>
        </p:spPr>
      </p:pic>
    </p:spTree>
    <p:extLst>
      <p:ext uri="{BB962C8B-B14F-4D97-AF65-F5344CB8AC3E}">
        <p14:creationId xmlns:p14="http://schemas.microsoft.com/office/powerpoint/2010/main" val="366079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0"/>
          </p:nvPr>
        </p:nvSpPr>
        <p:spPr/>
        <p:txBody>
          <a:bodyPr anchor="t"/>
          <a:lstStyle/>
          <a:p>
            <a:r>
              <a:rPr lang="en-US" strike="sngStrike" dirty="0" smtClean="0"/>
              <a:t>Designing Scalable Algorithms</a:t>
            </a:r>
            <a:endParaRPr lang="en-US" strike="sngStrike" dirty="0"/>
          </a:p>
          <a:p>
            <a:r>
              <a:rPr lang="en-US" dirty="0" smtClean="0"/>
              <a:t>Examples</a:t>
            </a:r>
          </a:p>
          <a:p>
            <a:pPr lvl="1"/>
            <a:r>
              <a:rPr lang="en-US" strike="sngStrike" dirty="0" smtClean="0"/>
              <a:t>Motion Blur</a:t>
            </a:r>
          </a:p>
          <a:p>
            <a:pPr lvl="1"/>
            <a:r>
              <a:rPr lang="en-US" dirty="0" smtClean="0"/>
              <a:t>Ambient Occlusion</a:t>
            </a:r>
            <a:endParaRPr lang="en-US" dirty="0"/>
          </a:p>
        </p:txBody>
      </p:sp>
    </p:spTree>
    <p:extLst>
      <p:ext uri="{BB962C8B-B14F-4D97-AF65-F5344CB8AC3E}">
        <p14:creationId xmlns:p14="http://schemas.microsoft.com/office/powerpoint/2010/main" val="219045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a:t>
            </a:r>
            <a:r>
              <a:rPr lang="en-US" baseline="0" dirty="0" smtClean="0"/>
              <a:t> Ambient Occlusion</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646437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0"/>
          </p:nvPr>
        </p:nvSpPr>
        <p:spPr/>
        <p:txBody>
          <a:bodyPr/>
          <a:lstStyle/>
          <a:p>
            <a:r>
              <a:rPr lang="en-US" baseline="0" dirty="0" smtClean="0"/>
              <a:t>Greatly benefits lighting in shadow</a:t>
            </a:r>
          </a:p>
          <a:p>
            <a:r>
              <a:rPr lang="en-US" baseline="0" dirty="0" smtClean="0"/>
              <a:t>Contact and crease shadowing</a:t>
            </a:r>
          </a:p>
        </p:txBody>
      </p:sp>
    </p:spTree>
    <p:extLst>
      <p:ext uri="{BB962C8B-B14F-4D97-AF65-F5344CB8AC3E}">
        <p14:creationId xmlns:p14="http://schemas.microsoft.com/office/powerpoint/2010/main" val="1794367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842433" y="685800"/>
            <a:ext cx="5554133" cy="3124200"/>
          </a:xfr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7341670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Constraints</a:t>
            </a:r>
            <a:endParaRPr lang="en-US" dirty="0"/>
          </a:p>
        </p:txBody>
      </p:sp>
      <p:sp>
        <p:nvSpPr>
          <p:cNvPr id="3" name="Content Placeholder 2"/>
          <p:cNvSpPr>
            <a:spLocks noGrp="1"/>
          </p:cNvSpPr>
          <p:nvPr>
            <p:ph sz="quarter" idx="10"/>
          </p:nvPr>
        </p:nvSpPr>
        <p:spPr/>
        <p:txBody>
          <a:bodyPr/>
          <a:lstStyle/>
          <a:p>
            <a:r>
              <a:rPr lang="en-US" dirty="0" smtClean="0"/>
              <a:t>Fast</a:t>
            </a:r>
            <a:endParaRPr lang="en-US" baseline="0" dirty="0" smtClean="0"/>
          </a:p>
          <a:p>
            <a:r>
              <a:rPr lang="en-US" baseline="0" dirty="0" smtClean="0"/>
              <a:t>Surface awar</a:t>
            </a:r>
            <a:r>
              <a:rPr lang="en-US" dirty="0" smtClean="0"/>
              <a:t>e</a:t>
            </a:r>
            <a:endParaRPr lang="en-US" baseline="0" dirty="0" smtClean="0"/>
          </a:p>
          <a:p>
            <a:r>
              <a:rPr lang="en-US" baseline="0" dirty="0" smtClean="0"/>
              <a:t>Reduce</a:t>
            </a:r>
            <a:r>
              <a:rPr lang="en-US" dirty="0" smtClean="0"/>
              <a:t> </a:t>
            </a:r>
            <a:r>
              <a:rPr lang="en-US" baseline="0" dirty="0" smtClean="0"/>
              <a:t>aliasing</a:t>
            </a:r>
          </a:p>
        </p:txBody>
      </p:sp>
    </p:spTree>
    <p:extLst>
      <p:ext uri="{BB962C8B-B14F-4D97-AF65-F5344CB8AC3E}">
        <p14:creationId xmlns:p14="http://schemas.microsoft.com/office/powerpoint/2010/main" val="2665094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t>
            </a:r>
            <a:r>
              <a:rPr lang="en-US" baseline="0" dirty="0" smtClean="0"/>
              <a:t> closer look at AO</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0"/>
            <a:ext cx="5104714" cy="32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60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problem</a:t>
            </a:r>
            <a:endParaRPr lang="en-US" dirty="0"/>
          </a:p>
        </p:txBody>
      </p:sp>
      <p:sp>
        <p:nvSpPr>
          <p:cNvPr id="3" name="Content Placeholder 2"/>
          <p:cNvSpPr>
            <a:spLocks noGrp="1"/>
          </p:cNvSpPr>
          <p:nvPr>
            <p:ph sz="quarter" idx="10"/>
          </p:nvPr>
        </p:nvSpPr>
        <p:spPr/>
        <p:txBody>
          <a:bodyPr/>
          <a:lstStyle/>
          <a:p>
            <a:r>
              <a:rPr lang="en-US" baseline="0" dirty="0" smtClean="0"/>
              <a:t>Didn’t</a:t>
            </a:r>
            <a:r>
              <a:rPr lang="en-US" dirty="0" smtClean="0"/>
              <a:t> want two different algorithms</a:t>
            </a:r>
          </a:p>
          <a:p>
            <a:r>
              <a:rPr lang="en-US" baseline="0" dirty="0" smtClean="0"/>
              <a:t>Wanted visual consistency</a:t>
            </a:r>
          </a:p>
        </p:txBody>
      </p:sp>
    </p:spTree>
    <p:extLst>
      <p:ext uri="{BB962C8B-B14F-4D97-AF65-F5344CB8AC3E}">
        <p14:creationId xmlns:p14="http://schemas.microsoft.com/office/powerpoint/2010/main" val="1518685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3" name="Content Placeholder 2"/>
          <p:cNvSpPr>
            <a:spLocks noGrp="1"/>
          </p:cNvSpPr>
          <p:nvPr>
            <p:ph sz="quarter" idx="10"/>
          </p:nvPr>
        </p:nvSpPr>
        <p:spPr/>
        <p:txBody>
          <a:bodyPr/>
          <a:lstStyle/>
          <a:p>
            <a:r>
              <a:rPr lang="en-US" baseline="0" dirty="0" smtClean="0"/>
              <a:t>Less but</a:t>
            </a:r>
            <a:r>
              <a:rPr lang="en-US" dirty="0" smtClean="0"/>
              <a:t> higher quality samples</a:t>
            </a:r>
            <a:endParaRPr lang="en-US" baseline="0" dirty="0" smtClean="0"/>
          </a:p>
          <a:p>
            <a:r>
              <a:rPr lang="en-US" baseline="0" dirty="0" smtClean="0"/>
              <a:t>Base contribution</a:t>
            </a:r>
            <a:r>
              <a:rPr lang="en-US" dirty="0" smtClean="0"/>
              <a:t> on two things:</a:t>
            </a:r>
          </a:p>
          <a:p>
            <a:pPr lvl="1"/>
            <a:r>
              <a:rPr lang="en-US" baseline="0" dirty="0" smtClean="0"/>
              <a:t>Distance</a:t>
            </a:r>
            <a:r>
              <a:rPr lang="en-US" dirty="0" smtClean="0"/>
              <a:t> of point to center</a:t>
            </a:r>
          </a:p>
          <a:p>
            <a:pPr lvl="1"/>
            <a:r>
              <a:rPr lang="en-US" baseline="0" dirty="0" smtClean="0"/>
              <a:t>Projected</a:t>
            </a:r>
            <a:r>
              <a:rPr lang="en-US" dirty="0" smtClean="0"/>
              <a:t> length of the sample distance onto the normal</a:t>
            </a:r>
          </a:p>
          <a:p>
            <a:r>
              <a:rPr lang="en-US" baseline="0" dirty="0" smtClean="0"/>
              <a:t>Experiment</a:t>
            </a:r>
            <a:r>
              <a:rPr lang="en-US" dirty="0" smtClean="0"/>
              <a:t> with falloff function until we liked the results</a:t>
            </a:r>
            <a:endParaRPr lang="en-US" baseline="0" dirty="0" smtClean="0"/>
          </a:p>
        </p:txBody>
      </p:sp>
    </p:spTree>
    <p:extLst>
      <p:ext uri="{BB962C8B-B14F-4D97-AF65-F5344CB8AC3E}">
        <p14:creationId xmlns:p14="http://schemas.microsoft.com/office/powerpoint/2010/main" val="3587378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a:t>
            </a:r>
            <a:r>
              <a:rPr lang="en-US" baseline="0" dirty="0" smtClean="0"/>
              <a:t> Scalable Algorithms</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642284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Walkthrough</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143039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p:nvPr>
        </p:nvSpPr>
        <p:spPr/>
        <p:txBody>
          <a:bodyPr/>
          <a:lstStyle/>
          <a:p>
            <a:r>
              <a:rPr lang="en-US" dirty="0" smtClean="0"/>
              <a:t>Center</a:t>
            </a:r>
            <a:endParaRPr lang="en-US" dirty="0"/>
          </a:p>
        </p:txBody>
      </p:sp>
      <p:sp>
        <p:nvSpPr>
          <p:cNvPr id="49" name="Content Placeholder 48"/>
          <p:cNvSpPr>
            <a:spLocks noGrp="1"/>
          </p:cNvSpPr>
          <p:nvPr>
            <p:ph sz="half" idx="1"/>
          </p:nvPr>
        </p:nvSpPr>
        <p:spPr/>
        <p:txBody>
          <a:bodyPr/>
          <a:lstStyle/>
          <a:p>
            <a:r>
              <a:rPr lang="en-US" dirty="0" smtClean="0"/>
              <a:t>Sample Depth and Normal</a:t>
            </a:r>
          </a:p>
          <a:p>
            <a:r>
              <a:rPr lang="en-US" dirty="0" smtClean="0"/>
              <a:t>Reconstruct Position</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762000"/>
            <a:ext cx="3761946"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1881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p:nvPr>
        </p:nvSpPr>
        <p:spPr/>
        <p:txBody>
          <a:bodyPr/>
          <a:lstStyle/>
          <a:p>
            <a:r>
              <a:rPr lang="en-US" dirty="0" smtClean="0"/>
              <a:t>Sample Properties</a:t>
            </a:r>
            <a:endParaRPr lang="en-US" dirty="0"/>
          </a:p>
        </p:txBody>
      </p:sp>
      <p:sp>
        <p:nvSpPr>
          <p:cNvPr id="49" name="Content Placeholder 48"/>
          <p:cNvSpPr>
            <a:spLocks noGrp="1"/>
          </p:cNvSpPr>
          <p:nvPr>
            <p:ph sz="half" idx="1"/>
          </p:nvPr>
        </p:nvSpPr>
        <p:spPr/>
        <p:txBody>
          <a:bodyPr/>
          <a:lstStyle/>
          <a:p>
            <a:r>
              <a:rPr lang="en-US" dirty="0" smtClean="0"/>
              <a:t>Choose Sample Location</a:t>
            </a:r>
          </a:p>
          <a:p>
            <a:r>
              <a:rPr lang="en-US" dirty="0" smtClean="0"/>
              <a:t>Sample Depth</a:t>
            </a:r>
          </a:p>
          <a:p>
            <a:r>
              <a:rPr lang="en-US" dirty="0" smtClean="0"/>
              <a:t>Reconstruct Position</a:t>
            </a:r>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762000"/>
            <a:ext cx="3895725"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6818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p:nvPr>
        </p:nvSpPr>
        <p:spPr/>
        <p:txBody>
          <a:bodyPr/>
          <a:lstStyle/>
          <a:p>
            <a:r>
              <a:rPr lang="en-US" dirty="0" smtClean="0"/>
              <a:t>Sample Contribution</a:t>
            </a:r>
            <a:endParaRPr lang="en-US" dirty="0"/>
          </a:p>
        </p:txBody>
      </p:sp>
      <mc:AlternateContent xmlns:mc="http://schemas.openxmlformats.org/markup-compatibility/2006" xmlns:a14="http://schemas.microsoft.com/office/drawing/2010/main">
        <mc:Choice Requires="a14">
          <p:sp>
            <p:nvSpPr>
              <p:cNvPr id="49" name="Content Placeholder 48"/>
              <p:cNvSpPr>
                <a:spLocks noGrp="1"/>
              </p:cNvSpPr>
              <p:nvPr>
                <p:ph sz="half" idx="1"/>
              </p:nvPr>
            </p:nvSpPr>
            <p:spPr/>
            <p:txBody>
              <a:bodyPr/>
              <a:lstStyle/>
              <a:p>
                <a:r>
                  <a:rPr lang="en-US" dirty="0" smtClean="0"/>
                  <a:t>Calculate </a:t>
                </a:r>
                <a14:m>
                  <m:oMath xmlns:m="http://schemas.openxmlformats.org/officeDocument/2006/math">
                    <m:acc>
                      <m:accPr>
                        <m:chr m:val="⃗"/>
                        <m:ctrlPr>
                          <a:rPr lang="en-US" i="1">
                            <a:latin typeface="Cambria Math"/>
                          </a:rPr>
                        </m:ctrlPr>
                      </m:accPr>
                      <m:e>
                        <m:r>
                          <a:rPr lang="en-US" i="1">
                            <a:latin typeface="Cambria Math"/>
                          </a:rPr>
                          <m:t>𝑣</m:t>
                        </m:r>
                      </m:e>
                    </m:acc>
                  </m:oMath>
                </a14:m>
                <a:endParaRPr lang="en-US" dirty="0" smtClean="0"/>
              </a:p>
              <a:p>
                <a:r>
                  <a:rPr lang="en-US" dirty="0" smtClean="0"/>
                  <a:t>Calculate</a:t>
                </a:r>
                <a14:m>
                  <m:oMath xmlns:m="http://schemas.openxmlformats.org/officeDocument/2006/math">
                    <m:d>
                      <m:dPr>
                        <m:begChr m:val="‖"/>
                        <m:endChr m:val="‖"/>
                        <m:ctrlPr>
                          <a:rPr lang="en-US" i="1">
                            <a:latin typeface="Cambria Math"/>
                          </a:rPr>
                        </m:ctrlPr>
                      </m:dPr>
                      <m:e>
                        <m:acc>
                          <m:accPr>
                            <m:chr m:val="⃗"/>
                            <m:ctrlPr>
                              <a:rPr lang="en-US" i="1">
                                <a:latin typeface="Cambria Math"/>
                              </a:rPr>
                            </m:ctrlPr>
                          </m:accPr>
                          <m:e>
                            <m:r>
                              <a:rPr lang="en-US" i="1">
                                <a:latin typeface="Cambria Math"/>
                              </a:rPr>
                              <m:t>𝑣</m:t>
                            </m:r>
                          </m:e>
                        </m:acc>
                      </m:e>
                    </m:d>
                  </m:oMath>
                </a14:m>
                <a:endParaRPr lang="en-US" dirty="0" smtClean="0"/>
              </a:p>
              <a:p>
                <a:r>
                  <a:rPr lang="en-US" dirty="0" smtClean="0"/>
                  <a:t>Calculate </a:t>
                </a:r>
                <a14:m>
                  <m:oMath xmlns:m="http://schemas.openxmlformats.org/officeDocument/2006/math">
                    <m:acc>
                      <m:accPr>
                        <m:chr m:val="⃗"/>
                        <m:ctrlPr>
                          <a:rPr lang="en-US" i="1">
                            <a:latin typeface="Cambria Math"/>
                          </a:rPr>
                        </m:ctrlPr>
                      </m:accPr>
                      <m:e>
                        <m:r>
                          <a:rPr lang="en-US" i="1">
                            <a:latin typeface="Cambria Math"/>
                          </a:rPr>
                          <m:t>𝑣</m:t>
                        </m:r>
                      </m:e>
                    </m:acc>
                    <m:r>
                      <a:rPr lang="en-US" i="1">
                        <a:latin typeface="Cambria Math"/>
                        <a:ea typeface="Cambria Math"/>
                      </a:rPr>
                      <m:t>⋅</m:t>
                    </m:r>
                    <m:acc>
                      <m:accPr>
                        <m:chr m:val="̂"/>
                        <m:ctrlPr>
                          <a:rPr lang="en-US" i="1">
                            <a:latin typeface="Cambria Math"/>
                            <a:ea typeface="Cambria Math"/>
                          </a:rPr>
                        </m:ctrlPr>
                      </m:accPr>
                      <m:e>
                        <m:r>
                          <a:rPr lang="en-US" i="1">
                            <a:latin typeface="Cambria Math"/>
                            <a:ea typeface="Cambria Math"/>
                          </a:rPr>
                          <m:t>𝑛</m:t>
                        </m:r>
                      </m:e>
                    </m:acc>
                  </m:oMath>
                </a14:m>
                <a:endParaRPr lang="en-US" dirty="0" smtClean="0"/>
              </a:p>
              <a:p>
                <a:r>
                  <a:rPr lang="en-US" dirty="0" smtClean="0"/>
                  <a:t>Apply falloff based on radius </a:t>
                </a:r>
                <a:r>
                  <a:rPr lang="en-US" i="1" dirty="0" smtClean="0"/>
                  <a:t>r</a:t>
                </a:r>
                <a:endParaRPr lang="en-US" dirty="0"/>
              </a:p>
            </p:txBody>
          </p:sp>
        </mc:Choice>
        <mc:Fallback xmlns="">
          <p:sp>
            <p:nvSpPr>
              <p:cNvPr id="49" name="Content Placeholder 48"/>
              <p:cNvSpPr>
                <a:spLocks noGrp="1" noRot="1" noChangeAspect="1" noMove="1" noResize="1" noEditPoints="1" noAdjustHandles="1" noChangeArrowheads="1" noChangeShapeType="1" noTextEdit="1"/>
              </p:cNvSpPr>
              <p:nvPr>
                <p:ph sz="half" idx="1"/>
              </p:nvPr>
            </p:nvSpPr>
            <p:spPr>
              <a:blipFill rotWithShape="1">
                <a:blip r:embed="rId3"/>
                <a:stretch>
                  <a:fillRect l="-2273" t="-1837"/>
                </a:stretch>
              </a:blipFill>
            </p:spPr>
            <p:txBody>
              <a:bodyPr/>
              <a:lstStyle/>
              <a:p>
                <a:r>
                  <a:rPr lang="en-US">
                    <a:noFill/>
                  </a:rPr>
                  <a:t> </a:t>
                </a:r>
              </a:p>
            </p:txBody>
          </p:sp>
        </mc:Fallback>
      </mc:AlternateContent>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685800"/>
            <a:ext cx="39147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601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Falloff Function</a:t>
            </a:r>
            <a:endParaRPr lang="en-US" dirty="0"/>
          </a:p>
        </p:txBody>
      </p:sp>
      <p:sp>
        <p:nvSpPr>
          <p:cNvPr id="5" name="Content Placeholder 4"/>
          <p:cNvSpPr>
            <a:spLocks noGrp="1"/>
          </p:cNvSpPr>
          <p:nvPr>
            <p:ph sz="quarter" idx="10"/>
          </p:nvPr>
        </p:nvSpPr>
        <p:spPr/>
        <p:txBody>
          <a:bodyPr>
            <a:normAutofit/>
          </a:bodyPr>
          <a:lstStyle/>
          <a:p>
            <a:r>
              <a:rPr lang="en-US" dirty="0" smtClean="0"/>
              <a:t>We use</a:t>
            </a:r>
          </a:p>
          <a:p>
            <a:pPr marL="0" indent="0">
              <a:buNone/>
            </a:pPr>
            <a:endParaRPr lang="en-US" dirty="0" smtClean="0"/>
          </a:p>
          <a:p>
            <a:pPr marL="0" indent="0">
              <a:buNone/>
            </a:pPr>
            <a:endParaRPr lang="en-US" dirty="0" smtClean="0"/>
          </a:p>
          <a:p>
            <a:pPr marL="0" indent="0">
              <a:buNone/>
            </a:pPr>
            <a:endParaRPr lang="en-US" i="1" dirty="0" smtClean="0">
              <a:latin typeface="Cambria Math"/>
              <a:ea typeface="Cambria Math"/>
            </a:endParaRPr>
          </a:p>
          <a:p>
            <a:pPr marL="0" indent="0">
              <a:buNone/>
            </a:pPr>
            <a:endParaRPr lang="en-US" sz="1400" dirty="0"/>
          </a:p>
          <a:p>
            <a:pPr marL="0" indent="0">
              <a:buNone/>
            </a:pPr>
            <a:endParaRPr lang="en-US" dirty="0"/>
          </a:p>
          <a:p>
            <a:r>
              <a:rPr lang="en-US" dirty="0" smtClean="0"/>
              <a:t>Try some of your own here!</a:t>
            </a:r>
          </a:p>
        </p:txBody>
      </p:sp>
      <p:sp>
        <p:nvSpPr>
          <p:cNvPr id="11" name="TextBox 10"/>
          <p:cNvSpPr txBox="1"/>
          <p:nvPr/>
        </p:nvSpPr>
        <p:spPr>
          <a:xfrm>
            <a:off x="3352800" y="3581400"/>
            <a:ext cx="3732047" cy="584775"/>
          </a:xfrm>
          <a:prstGeom prst="rect">
            <a:avLst/>
          </a:prstGeom>
          <a:noFill/>
        </p:spPr>
        <p:txBody>
          <a:bodyPr wrap="none" rtlCol="0">
            <a:spAutoFit/>
          </a:bodyPr>
          <a:lstStyle/>
          <a:p>
            <a:r>
              <a:rPr lang="en-US" sz="1400" dirty="0" smtClean="0">
                <a:solidFill>
                  <a:srgbClr val="787972"/>
                </a:solidFill>
              </a:rPr>
              <a:t>*</a:t>
            </a:r>
            <a:r>
              <a:rPr lang="en-US" sz="1400" dirty="0">
                <a:solidFill>
                  <a:srgbClr val="787972"/>
                </a:solidFill>
              </a:rPr>
              <a:t>See Morgan et </a:t>
            </a:r>
            <a:r>
              <a:rPr lang="en-US" sz="1400" dirty="0" smtClean="0">
                <a:solidFill>
                  <a:srgbClr val="787972"/>
                </a:solidFill>
              </a:rPr>
              <a:t>al. 12 </a:t>
            </a:r>
            <a:r>
              <a:rPr lang="en-US" sz="1400" dirty="0">
                <a:solidFill>
                  <a:srgbClr val="787972"/>
                </a:solidFill>
              </a:rPr>
              <a:t>for more falloff options</a:t>
            </a:r>
          </a:p>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6515100" cy="196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8034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Occlusion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p:txBody>
              <a:bodyPr>
                <a:normAutofit/>
              </a:bodyPr>
              <a:lstStyle/>
              <a:p>
                <a:r>
                  <a:rPr lang="en-US" dirty="0" smtClean="0"/>
                  <a:t>Sum Contributions and Normalize</a:t>
                </a:r>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14:m>
                  <m:oMath xmlns:m="http://schemas.openxmlformats.org/officeDocument/2006/math">
                    <m:r>
                      <a:rPr lang="en-US" i="1">
                        <a:latin typeface="Cambria Math"/>
                      </a:rPr>
                      <m:t>𝑠𝑐𝑎𝑙𝑒</m:t>
                    </m:r>
                  </m:oMath>
                </a14:m>
                <a:r>
                  <a:rPr lang="en-US" dirty="0"/>
                  <a:t> = Artist tuned contribution </a:t>
                </a:r>
                <a:r>
                  <a:rPr lang="en-US" dirty="0" smtClean="0"/>
                  <a:t>scale</a:t>
                </a:r>
              </a:p>
              <a:p>
                <a:pPr marL="0" indent="0">
                  <a:buNone/>
                </a:pPr>
                <a14:m>
                  <m:oMath xmlns:m="http://schemas.openxmlformats.org/officeDocument/2006/math">
                    <m:r>
                      <a:rPr lang="en-US" i="1">
                        <a:latin typeface="Cambria Math"/>
                      </a:rPr>
                      <m:t>𝑆</m:t>
                    </m:r>
                  </m:oMath>
                </a14:m>
                <a:r>
                  <a:rPr lang="en-US" dirty="0"/>
                  <a:t> = Number of samples</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blipFill rotWithShape="1">
                <a:blip r:embed="rId3"/>
                <a:stretch>
                  <a:fillRect l="-879" t="-977"/>
                </a:stretch>
              </a:blipFill>
            </p:spPr>
            <p:txBody>
              <a:bodyPr/>
              <a:lstStyle/>
              <a:p>
                <a:r>
                  <a:rPr lang="en-US">
                    <a:noFill/>
                  </a:rPr>
                  <a:t> </a:t>
                </a:r>
              </a:p>
            </p:txBody>
          </p:sp>
        </mc:Fallback>
      </mc:AlternateContent>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066800"/>
            <a:ext cx="42767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1976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Normals</a:t>
            </a:r>
            <a:endParaRPr lang="en-US" dirty="0"/>
          </a:p>
        </p:txBody>
      </p:sp>
      <p:sp>
        <p:nvSpPr>
          <p:cNvPr id="3" name="Content Placeholder 2"/>
          <p:cNvSpPr>
            <a:spLocks noGrp="1"/>
          </p:cNvSpPr>
          <p:nvPr>
            <p:ph sz="half" idx="1"/>
          </p:nvPr>
        </p:nvSpPr>
        <p:spPr/>
        <p:txBody>
          <a:bodyPr/>
          <a:lstStyle/>
          <a:p>
            <a:r>
              <a:rPr lang="en-US" dirty="0" smtClean="0"/>
              <a:t>G-buffer if you got it</a:t>
            </a:r>
            <a:endParaRPr lang="en-US" baseline="0" dirty="0" smtClean="0"/>
          </a:p>
          <a:p>
            <a:r>
              <a:rPr lang="en-US" baseline="0" dirty="0" smtClean="0"/>
              <a:t>Derive</a:t>
            </a:r>
            <a:r>
              <a:rPr lang="en-US" dirty="0" smtClean="0"/>
              <a:t> from depth otherwise</a:t>
            </a:r>
          </a:p>
          <a:p>
            <a:pPr lvl="1"/>
            <a:r>
              <a:rPr lang="en-US" baseline="0" dirty="0" smtClean="0"/>
              <a:t>Some</a:t>
            </a:r>
            <a:r>
              <a:rPr lang="en-US" dirty="0" smtClean="0"/>
              <a:t> artifacts</a:t>
            </a:r>
            <a:endParaRPr lang="en-US" baseline="0" dirty="0" smtClean="0"/>
          </a:p>
          <a:p>
            <a:r>
              <a:rPr lang="en-US" baseline="0" dirty="0" smtClean="0"/>
              <a:t>Two different looks for the AO contribution</a:t>
            </a:r>
            <a:endParaRPr lang="en-US" dirty="0"/>
          </a:p>
        </p:txBody>
      </p:sp>
      <p:sp>
        <p:nvSpPr>
          <p:cNvPr id="12" name="TextBox 11"/>
          <p:cNvSpPr txBox="1"/>
          <p:nvPr/>
        </p:nvSpPr>
        <p:spPr>
          <a:xfrm>
            <a:off x="4343400" y="3522077"/>
            <a:ext cx="958404" cy="338554"/>
          </a:xfrm>
          <a:prstGeom prst="rect">
            <a:avLst/>
          </a:prstGeom>
          <a:noFill/>
        </p:spPr>
        <p:txBody>
          <a:bodyPr wrap="none" rtlCol="0">
            <a:spAutoFit/>
          </a:bodyPr>
          <a:lstStyle/>
          <a:p>
            <a:r>
              <a:rPr lang="en-US" sz="1600" dirty="0" smtClean="0"/>
              <a:t>G-Buffer</a:t>
            </a:r>
            <a:endParaRPr lang="en-US" sz="1600" dirty="0"/>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343400" y="609600"/>
            <a:ext cx="2184400" cy="3276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37813" y="3522077"/>
            <a:ext cx="889987" cy="338554"/>
          </a:xfrm>
          <a:prstGeom prst="rect">
            <a:avLst/>
          </a:prstGeom>
          <a:noFill/>
        </p:spPr>
        <p:txBody>
          <a:bodyPr wrap="none" rtlCol="0">
            <a:spAutoFit/>
          </a:bodyPr>
          <a:lstStyle/>
          <a:p>
            <a:r>
              <a:rPr lang="en-US" sz="1600" dirty="0" smtClean="0"/>
              <a:t>Derived</a:t>
            </a:r>
            <a:endParaRPr lang="en-US" sz="1600" dirty="0"/>
          </a:p>
        </p:txBody>
      </p:sp>
      <p:cxnSp>
        <p:nvCxnSpPr>
          <p:cNvPr id="14" name="Straight Arrow Connector 13"/>
          <p:cNvCxnSpPr/>
          <p:nvPr/>
        </p:nvCxnSpPr>
        <p:spPr>
          <a:xfrm flipV="1">
            <a:off x="3048000" y="1676400"/>
            <a:ext cx="2514600" cy="38100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5581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 Contribution (G-Buffer </a:t>
            </a:r>
            <a:r>
              <a:rPr lang="en-US" dirty="0" err="1" smtClean="0"/>
              <a:t>Normals</a:t>
            </a:r>
            <a:r>
              <a:rPr lang="en-US" dirty="0" smtClean="0"/>
              <a:t>)</a:t>
            </a:r>
            <a:endParaRPr lang="en-US" dirty="0"/>
          </a:p>
        </p:txBody>
      </p:sp>
      <p:pic>
        <p:nvPicPr>
          <p:cNvPr id="4" name="Picture 2" descr="C:\PIX Captures\SIGGRAPH\AO Contribution.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482" y="609600"/>
            <a:ext cx="5496236"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109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 Contribution (Derived </a:t>
            </a:r>
            <a:r>
              <a:rPr lang="en-US" dirty="0" err="1" smtClean="0"/>
              <a:t>Normals</a:t>
            </a:r>
            <a:r>
              <a:rPr lang="en-US" dirty="0" smtClean="0"/>
              <a:t>)</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9484" y="609600"/>
            <a:ext cx="5496231"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313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Blur Results</a:t>
            </a:r>
            <a:endParaRPr lang="en-US" dirty="0"/>
          </a:p>
        </p:txBody>
      </p:sp>
      <p:sp>
        <p:nvSpPr>
          <p:cNvPr id="3" name="Content Placeholder 2"/>
          <p:cNvSpPr>
            <a:spLocks noGrp="1"/>
          </p:cNvSpPr>
          <p:nvPr>
            <p:ph sz="quarter" idx="10"/>
          </p:nvPr>
        </p:nvSpPr>
        <p:spPr/>
        <p:txBody>
          <a:bodyPr/>
          <a:lstStyle/>
          <a:p>
            <a:r>
              <a:rPr lang="en-US" dirty="0" smtClean="0"/>
              <a:t>Depth aware bilateral blur</a:t>
            </a:r>
          </a:p>
          <a:p>
            <a:r>
              <a:rPr lang="en-US" dirty="0" smtClean="0"/>
              <a:t>Softens contribution</a:t>
            </a:r>
          </a:p>
          <a:p>
            <a:r>
              <a:rPr lang="en-US" baseline="0" dirty="0" smtClean="0"/>
              <a:t>Wide filter to hide pattern</a:t>
            </a:r>
          </a:p>
          <a:p>
            <a:r>
              <a:rPr lang="en-US" baseline="0" dirty="0" smtClean="0"/>
              <a:t>Combined with shadows to amortize cost</a:t>
            </a:r>
          </a:p>
        </p:txBody>
      </p:sp>
    </p:spTree>
    <p:extLst>
      <p:ext uri="{BB962C8B-B14F-4D97-AF65-F5344CB8AC3E}">
        <p14:creationId xmlns:p14="http://schemas.microsoft.com/office/powerpoint/2010/main" val="1774210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we go for scalable</a:t>
            </a:r>
            <a:endParaRPr lang="en-US" dirty="0"/>
          </a:p>
        </p:txBody>
      </p:sp>
      <p:sp>
        <p:nvSpPr>
          <p:cNvPr id="5" name="Content Placeholder 4"/>
          <p:cNvSpPr>
            <a:spLocks noGrp="1"/>
          </p:cNvSpPr>
          <p:nvPr>
            <p:ph sz="quarter" idx="10"/>
          </p:nvPr>
        </p:nvSpPr>
        <p:spPr/>
        <p:txBody>
          <a:bodyPr/>
          <a:lstStyle/>
          <a:p>
            <a:r>
              <a:rPr lang="en-US" dirty="0" smtClean="0"/>
              <a:t>Ability to share effects across platforms with different performance constraints</a:t>
            </a:r>
          </a:p>
          <a:p>
            <a:r>
              <a:rPr lang="en-US" dirty="0" smtClean="0"/>
              <a:t>Share across games that are going for different art styles</a:t>
            </a:r>
            <a:endParaRPr lang="en-US" dirty="0"/>
          </a:p>
        </p:txBody>
      </p:sp>
    </p:spTree>
    <p:extLst>
      <p:ext uri="{BB962C8B-B14F-4D97-AF65-F5344CB8AC3E}">
        <p14:creationId xmlns:p14="http://schemas.microsoft.com/office/powerpoint/2010/main" val="460546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AO</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9484" y="609600"/>
            <a:ext cx="5496231"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199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Scalability and Implementation</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4013759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for Design</a:t>
            </a:r>
            <a:endParaRPr lang="en-US" dirty="0"/>
          </a:p>
        </p:txBody>
      </p:sp>
      <p:sp>
        <p:nvSpPr>
          <p:cNvPr id="3" name="Content Placeholder 2"/>
          <p:cNvSpPr>
            <a:spLocks noGrp="1"/>
          </p:cNvSpPr>
          <p:nvPr>
            <p:ph sz="quarter" idx="10"/>
          </p:nvPr>
        </p:nvSpPr>
        <p:spPr/>
        <p:txBody>
          <a:bodyPr/>
          <a:lstStyle/>
          <a:p>
            <a:r>
              <a:rPr lang="en-US" dirty="0" smtClean="0"/>
              <a:t>Increased</a:t>
            </a:r>
            <a:r>
              <a:rPr lang="en-US" baseline="0" dirty="0" smtClean="0"/>
              <a:t> radius</a:t>
            </a:r>
          </a:p>
          <a:p>
            <a:r>
              <a:rPr lang="en-US" dirty="0" smtClean="0"/>
              <a:t>Change falloff functions</a:t>
            </a:r>
          </a:p>
          <a:p>
            <a:pPr lvl="1"/>
            <a:r>
              <a:rPr lang="en-US" dirty="0" smtClean="0"/>
              <a:t>Emphasize contact shadows</a:t>
            </a:r>
          </a:p>
          <a:p>
            <a:pPr lvl="1"/>
            <a:r>
              <a:rPr lang="en-US" dirty="0" smtClean="0"/>
              <a:t>Wider influence</a:t>
            </a:r>
          </a:p>
          <a:p>
            <a:r>
              <a:rPr lang="en-US" baseline="0" dirty="0" smtClean="0"/>
              <a:t>Change</a:t>
            </a:r>
            <a:r>
              <a:rPr lang="en-US" dirty="0" smtClean="0"/>
              <a:t> application</a:t>
            </a:r>
          </a:p>
          <a:p>
            <a:pPr lvl="1"/>
            <a:r>
              <a:rPr lang="en-US" dirty="0" smtClean="0"/>
              <a:t>Modulate everything</a:t>
            </a:r>
          </a:p>
          <a:p>
            <a:pPr lvl="1"/>
            <a:r>
              <a:rPr lang="en-US" dirty="0" smtClean="0"/>
              <a:t>Modulate ambient</a:t>
            </a:r>
          </a:p>
          <a:p>
            <a:pPr lvl="1"/>
            <a:endParaRPr lang="en-US" baseline="0" dirty="0" smtClean="0"/>
          </a:p>
        </p:txBody>
      </p:sp>
    </p:spTree>
    <p:extLst>
      <p:ext uri="{BB962C8B-B14F-4D97-AF65-F5344CB8AC3E}">
        <p14:creationId xmlns:p14="http://schemas.microsoft.com/office/powerpoint/2010/main" val="945407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for Quality</a:t>
            </a:r>
            <a:endParaRPr lang="en-US" dirty="0"/>
          </a:p>
        </p:txBody>
      </p:sp>
      <p:sp>
        <p:nvSpPr>
          <p:cNvPr id="3" name="Content Placeholder 2"/>
          <p:cNvSpPr>
            <a:spLocks noGrp="1"/>
          </p:cNvSpPr>
          <p:nvPr>
            <p:ph sz="quarter" idx="10"/>
          </p:nvPr>
        </p:nvSpPr>
        <p:spPr/>
        <p:txBody>
          <a:bodyPr/>
          <a:lstStyle/>
          <a:p>
            <a:r>
              <a:rPr lang="en-US" dirty="0" smtClean="0"/>
              <a:t>Increased</a:t>
            </a:r>
            <a:r>
              <a:rPr lang="en-US" baseline="0" dirty="0" smtClean="0"/>
              <a:t> radius</a:t>
            </a:r>
          </a:p>
          <a:p>
            <a:r>
              <a:rPr lang="en-US" baseline="0" dirty="0" smtClean="0"/>
              <a:t>Increased sample </a:t>
            </a:r>
            <a:r>
              <a:rPr lang="en-US" dirty="0"/>
              <a:t>c</a:t>
            </a:r>
            <a:r>
              <a:rPr lang="en-US" baseline="0" dirty="0" smtClean="0"/>
              <a:t>ount</a:t>
            </a:r>
          </a:p>
          <a:p>
            <a:r>
              <a:rPr lang="en-US" baseline="0" dirty="0" smtClean="0"/>
              <a:t>Better sampling pattern</a:t>
            </a:r>
          </a:p>
          <a:p>
            <a:r>
              <a:rPr lang="en-US" baseline="0" dirty="0" smtClean="0"/>
              <a:t>Wider blur</a:t>
            </a:r>
            <a:endParaRPr lang="en-US" dirty="0"/>
          </a:p>
        </p:txBody>
      </p:sp>
    </p:spTree>
    <p:extLst>
      <p:ext uri="{BB962C8B-B14F-4D97-AF65-F5344CB8AC3E}">
        <p14:creationId xmlns:p14="http://schemas.microsoft.com/office/powerpoint/2010/main" val="3486526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a:t>
            </a:r>
            <a:r>
              <a:rPr lang="en-US" baseline="0" dirty="0" smtClean="0"/>
              <a:t> Gen Implementation</a:t>
            </a:r>
            <a:endParaRPr lang="en-US" dirty="0"/>
          </a:p>
        </p:txBody>
      </p:sp>
      <p:sp>
        <p:nvSpPr>
          <p:cNvPr id="3" name="Content Placeholder 2"/>
          <p:cNvSpPr>
            <a:spLocks noGrp="1"/>
          </p:cNvSpPr>
          <p:nvPr>
            <p:ph sz="quarter" idx="10"/>
          </p:nvPr>
        </p:nvSpPr>
        <p:spPr/>
        <p:txBody>
          <a:bodyPr/>
          <a:lstStyle/>
          <a:p>
            <a:r>
              <a:rPr lang="en-US" dirty="0" smtClean="0"/>
              <a:t>4</a:t>
            </a:r>
            <a:r>
              <a:rPr lang="en-US" baseline="0" dirty="0" smtClean="0"/>
              <a:t> taps at full resolution</a:t>
            </a:r>
          </a:p>
          <a:p>
            <a:r>
              <a:rPr lang="en-US" dirty="0"/>
              <a:t>Sample around a </a:t>
            </a:r>
            <a:r>
              <a:rPr lang="en-US" dirty="0" smtClean="0"/>
              <a:t>spiral</a:t>
            </a:r>
            <a:endParaRPr lang="en-US" baseline="0" dirty="0" smtClean="0"/>
          </a:p>
          <a:p>
            <a:r>
              <a:rPr lang="en-US" baseline="0" dirty="0" smtClean="0"/>
              <a:t>Rotate</a:t>
            </a:r>
            <a:r>
              <a:rPr lang="en-US" dirty="0" smtClean="0"/>
              <a:t> around random vector</a:t>
            </a:r>
            <a:endParaRPr lang="en-US" baseline="0" dirty="0" smtClean="0"/>
          </a:p>
          <a:p>
            <a:r>
              <a:rPr lang="en-US" baseline="0" dirty="0" smtClean="0"/>
              <a:t>Use mirrored taps</a:t>
            </a:r>
          </a:p>
          <a:p>
            <a:r>
              <a:rPr lang="en-US" baseline="0" dirty="0" smtClean="0"/>
              <a:t>Clamp Radius to ~20 pixels</a:t>
            </a:r>
          </a:p>
          <a:p>
            <a:r>
              <a:rPr lang="en-US" baseline="0" dirty="0" smtClean="0"/>
              <a:t>Transpose math to calculate all at once</a:t>
            </a:r>
          </a:p>
          <a:p>
            <a:r>
              <a:rPr lang="en-US" dirty="0" smtClean="0"/>
              <a:t>Encode depth in blue/alpha for blur</a:t>
            </a:r>
            <a:endParaRPr lang="en-US" baseline="0" dirty="0" smtClean="0"/>
          </a:p>
        </p:txBody>
      </p:sp>
    </p:spTree>
    <p:extLst>
      <p:ext uri="{BB962C8B-B14F-4D97-AF65-F5344CB8AC3E}">
        <p14:creationId xmlns:p14="http://schemas.microsoft.com/office/powerpoint/2010/main" val="3385974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DX11 Implementation</a:t>
            </a:r>
            <a:endParaRPr lang="en-US" dirty="0"/>
          </a:p>
        </p:txBody>
      </p:sp>
      <p:sp>
        <p:nvSpPr>
          <p:cNvPr id="3" name="Content Placeholder 2"/>
          <p:cNvSpPr>
            <a:spLocks noGrp="1"/>
          </p:cNvSpPr>
          <p:nvPr>
            <p:ph sz="quarter" idx="10"/>
          </p:nvPr>
        </p:nvSpPr>
        <p:spPr/>
        <p:txBody>
          <a:bodyPr/>
          <a:lstStyle/>
          <a:p>
            <a:r>
              <a:rPr lang="en-US" dirty="0" smtClean="0"/>
              <a:t>9 Samples</a:t>
            </a:r>
          </a:p>
          <a:p>
            <a:r>
              <a:rPr lang="en-US" dirty="0" smtClean="0"/>
              <a:t>Procedural spiral sampling pattern</a:t>
            </a:r>
          </a:p>
          <a:p>
            <a:pPr lvl="1"/>
            <a:r>
              <a:rPr lang="en-US" dirty="0" smtClean="0"/>
              <a:t>Introduces some noise</a:t>
            </a:r>
          </a:p>
          <a:p>
            <a:r>
              <a:rPr lang="en-US" dirty="0" smtClean="0"/>
              <a:t>No </a:t>
            </a:r>
            <a:r>
              <a:rPr lang="en-US" dirty="0"/>
              <a:t>r</a:t>
            </a:r>
            <a:r>
              <a:rPr lang="en-US" dirty="0" smtClean="0"/>
              <a:t>adius </a:t>
            </a:r>
            <a:r>
              <a:rPr lang="en-US" dirty="0"/>
              <a:t>c</a:t>
            </a:r>
            <a:r>
              <a:rPr lang="en-US" dirty="0" smtClean="0"/>
              <a:t>lamp</a:t>
            </a:r>
          </a:p>
          <a:p>
            <a:r>
              <a:rPr lang="en-US" dirty="0" err="1" smtClean="0"/>
              <a:t>Mip</a:t>
            </a:r>
            <a:r>
              <a:rPr lang="en-US" baseline="0" dirty="0" smtClean="0"/>
              <a:t> depth for unclamped radius</a:t>
            </a:r>
          </a:p>
          <a:p>
            <a:r>
              <a:rPr lang="en-US" dirty="0"/>
              <a:t>Encode depth in blue/alpha </a:t>
            </a:r>
            <a:r>
              <a:rPr lang="en-US" dirty="0" smtClean="0"/>
              <a:t>for blur</a:t>
            </a:r>
            <a:endParaRPr lang="en-US" baseline="0" dirty="0" smtClean="0"/>
          </a:p>
          <a:p>
            <a:r>
              <a:rPr lang="en-US" dirty="0" smtClean="0"/>
              <a:t>See Morgan et al. 2012 for more performance tips</a:t>
            </a:r>
            <a:endParaRPr lang="en-US" baseline="0" dirty="0" smtClean="0"/>
          </a:p>
        </p:txBody>
      </p:sp>
    </p:spTree>
    <p:extLst>
      <p:ext uri="{BB962C8B-B14F-4D97-AF65-F5344CB8AC3E}">
        <p14:creationId xmlns:p14="http://schemas.microsoft.com/office/powerpoint/2010/main" val="1911572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Clamped radius</a:t>
            </a:r>
            <a:endParaRPr lang="en-US" dirty="0"/>
          </a:p>
        </p:txBody>
      </p:sp>
      <p:pic>
        <p:nvPicPr>
          <p:cNvPr id="1026" name="Picture 2" descr="C:\Fraps\Screenshots\nova-dx11-rel 2012-08-02 14-10-44-16.bmp"/>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07136" y="611886"/>
            <a:ext cx="2950464" cy="33192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Fraps\Screenshots\nova-dx11-rel 2012-08-02 14-07-55-65.bmp"/>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676650" y="611886"/>
            <a:ext cx="2950464" cy="3319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3542776"/>
            <a:ext cx="1454244" cy="369332"/>
          </a:xfrm>
          <a:prstGeom prst="rect">
            <a:avLst/>
          </a:prstGeom>
          <a:noFill/>
        </p:spPr>
        <p:txBody>
          <a:bodyPr wrap="none" rtlCol="0">
            <a:spAutoFit/>
          </a:bodyPr>
          <a:lstStyle/>
          <a:p>
            <a:r>
              <a:rPr lang="en-US" dirty="0" smtClean="0">
                <a:solidFill>
                  <a:srgbClr val="787972"/>
                </a:solidFill>
              </a:rPr>
              <a:t>Current Gen</a:t>
            </a:r>
            <a:endParaRPr lang="en-US" dirty="0">
              <a:solidFill>
                <a:srgbClr val="787972"/>
              </a:solidFill>
            </a:endParaRPr>
          </a:p>
        </p:txBody>
      </p:sp>
      <p:sp>
        <p:nvSpPr>
          <p:cNvPr id="5" name="TextBox 4"/>
          <p:cNvSpPr txBox="1"/>
          <p:nvPr/>
        </p:nvSpPr>
        <p:spPr>
          <a:xfrm>
            <a:off x="3810000" y="3542776"/>
            <a:ext cx="744627" cy="369332"/>
          </a:xfrm>
          <a:prstGeom prst="rect">
            <a:avLst/>
          </a:prstGeom>
          <a:noFill/>
        </p:spPr>
        <p:txBody>
          <a:bodyPr wrap="none" rtlCol="0">
            <a:spAutoFit/>
          </a:bodyPr>
          <a:lstStyle/>
          <a:p>
            <a:r>
              <a:rPr lang="en-US" dirty="0" smtClean="0">
                <a:solidFill>
                  <a:srgbClr val="787972"/>
                </a:solidFill>
              </a:rPr>
              <a:t>DX11</a:t>
            </a:r>
            <a:endParaRPr lang="en-US" dirty="0">
              <a:solidFill>
                <a:srgbClr val="787972"/>
              </a:solidFill>
            </a:endParaRPr>
          </a:p>
        </p:txBody>
      </p:sp>
    </p:spTree>
    <p:extLst>
      <p:ext uri="{BB962C8B-B14F-4D97-AF65-F5344CB8AC3E}">
        <p14:creationId xmlns:p14="http://schemas.microsoft.com/office/powerpoint/2010/main" val="19944074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5" name="Picture 3" descr="C:\Fraps\Screenshots\nova-dx11-rel 2012-08-02 15-56-15-04.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609600"/>
            <a:ext cx="5900928" cy="331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520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Fraps\Screenshots\nova-dx11-rel 2012-08-02 15-56-11-1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609600"/>
            <a:ext cx="5900928" cy="331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0810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descr="C:\Fraps\Screenshots\nova-dx11-rel 2012-08-02 15-56-18-2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609600"/>
            <a:ext cx="5900928" cy="331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68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scalable effects</a:t>
            </a:r>
            <a:endParaRPr lang="en-US" dirty="0"/>
          </a:p>
        </p:txBody>
      </p:sp>
      <p:sp>
        <p:nvSpPr>
          <p:cNvPr id="3" name="Content Placeholder 2"/>
          <p:cNvSpPr>
            <a:spLocks noGrp="1"/>
          </p:cNvSpPr>
          <p:nvPr>
            <p:ph sz="quarter" idx="10"/>
          </p:nvPr>
        </p:nvSpPr>
        <p:spPr/>
        <p:txBody>
          <a:bodyPr/>
          <a:lstStyle/>
          <a:p>
            <a:r>
              <a:rPr lang="en-US" baseline="0" dirty="0" smtClean="0"/>
              <a:t>Visual consistency</a:t>
            </a:r>
          </a:p>
          <a:p>
            <a:r>
              <a:rPr lang="en-US" baseline="0" dirty="0" smtClean="0"/>
              <a:t>Development time savings</a:t>
            </a:r>
          </a:p>
          <a:p>
            <a:r>
              <a:rPr lang="en-US" baseline="0" dirty="0" smtClean="0"/>
              <a:t>Consistent content</a:t>
            </a:r>
            <a:r>
              <a:rPr lang="en-US" dirty="0" smtClean="0"/>
              <a:t> requirements</a:t>
            </a:r>
            <a:endParaRPr lang="en-US" baseline="0" dirty="0" smtClean="0"/>
          </a:p>
          <a:p>
            <a:r>
              <a:rPr lang="en-US" dirty="0" smtClean="0"/>
              <a:t>“Free” quality gains</a:t>
            </a:r>
          </a:p>
        </p:txBody>
      </p:sp>
    </p:spTree>
    <p:extLst>
      <p:ext uri="{BB962C8B-B14F-4D97-AF65-F5344CB8AC3E}">
        <p14:creationId xmlns:p14="http://schemas.microsoft.com/office/powerpoint/2010/main" val="3209990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C:\Fraps\Screenshots\nova-dx11-rel 2012-08-02 15-56-08-3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609600"/>
            <a:ext cx="5900928" cy="331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233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7171" name="Picture 3" descr="C:\Fraps\Screenshots\nova-dx11-rel 2012-08-02 14-27-47-0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609600"/>
            <a:ext cx="5900928" cy="331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2504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8194" name="Picture 2" descr="C:\Fraps\Screenshots\nova-dx11-rel 2012-08-02 14-24-51-1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609600"/>
            <a:ext cx="5900928" cy="331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9104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9218" name="Picture 2" descr="C:\Fraps\Screenshots\nova-dx11-rel 2012-08-02 13-59-29-8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609600"/>
            <a:ext cx="5900928" cy="331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9698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4" name="Picture 2" descr="C:\Fraps\Screenshots\nova-dx11-rel 2012-08-02 14-51-21-86.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620714"/>
            <a:ext cx="5900928" cy="331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7583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quarter" idx="10"/>
          </p:nvPr>
        </p:nvSpPr>
        <p:spPr/>
        <p:txBody>
          <a:bodyPr anchor="t"/>
          <a:lstStyle/>
          <a:p>
            <a:r>
              <a:rPr lang="en-US" strike="sngStrike" dirty="0" smtClean="0"/>
              <a:t>Designing Scalable Algorithms</a:t>
            </a:r>
            <a:endParaRPr lang="en-US" strike="sngStrike" dirty="0"/>
          </a:p>
          <a:p>
            <a:r>
              <a:rPr lang="en-US" strike="sngStrike" dirty="0" smtClean="0"/>
              <a:t>Examples</a:t>
            </a:r>
          </a:p>
          <a:p>
            <a:pPr lvl="1"/>
            <a:r>
              <a:rPr lang="en-US" strike="sngStrike" dirty="0" smtClean="0"/>
              <a:t>Motion Blur</a:t>
            </a:r>
          </a:p>
          <a:p>
            <a:pPr lvl="1"/>
            <a:r>
              <a:rPr lang="en-US" strike="sngStrike" dirty="0" smtClean="0"/>
              <a:t>Ambient Occlusion</a:t>
            </a:r>
          </a:p>
          <a:p>
            <a:r>
              <a:rPr lang="en-US" dirty="0" smtClean="0"/>
              <a:t>Closing</a:t>
            </a:r>
            <a:endParaRPr lang="en-US" dirty="0"/>
          </a:p>
        </p:txBody>
      </p:sp>
    </p:spTree>
    <p:extLst>
      <p:ext uri="{BB962C8B-B14F-4D97-AF65-F5344CB8AC3E}">
        <p14:creationId xmlns:p14="http://schemas.microsoft.com/office/powerpoint/2010/main" val="385297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Closing</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6292583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Closing Remarks</a:t>
            </a:r>
            <a:endParaRPr lang="en-US" dirty="0"/>
          </a:p>
        </p:txBody>
      </p:sp>
      <p:sp>
        <p:nvSpPr>
          <p:cNvPr id="5" name="Content Placeholder 4"/>
          <p:cNvSpPr>
            <a:spLocks noGrp="1"/>
          </p:cNvSpPr>
          <p:nvPr>
            <p:ph sz="quarter" idx="10"/>
          </p:nvPr>
        </p:nvSpPr>
        <p:spPr/>
        <p:txBody>
          <a:bodyPr/>
          <a:lstStyle/>
          <a:p>
            <a:r>
              <a:rPr lang="en-US" dirty="0" smtClean="0"/>
              <a:t>Demonstrated power of scalability</a:t>
            </a:r>
          </a:p>
          <a:p>
            <a:r>
              <a:rPr lang="en-US" dirty="0" smtClean="0"/>
              <a:t>Effects that bridge the gap between current gen and DX11</a:t>
            </a:r>
          </a:p>
          <a:p>
            <a:r>
              <a:rPr lang="en-US" dirty="0" smtClean="0"/>
              <a:t>We have experienced excellent results with this approach</a:t>
            </a:r>
          </a:p>
          <a:p>
            <a:endParaRPr lang="en-US" dirty="0"/>
          </a:p>
        </p:txBody>
      </p:sp>
    </p:spTree>
    <p:extLst>
      <p:ext uri="{BB962C8B-B14F-4D97-AF65-F5344CB8AC3E}">
        <p14:creationId xmlns:p14="http://schemas.microsoft.com/office/powerpoint/2010/main" val="8667792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sz="quarter" idx="10"/>
          </p:nvPr>
        </p:nvSpPr>
        <p:spPr/>
        <p:txBody>
          <a:bodyPr anchor="ctr"/>
          <a:lstStyle/>
          <a:p>
            <a:pPr marL="0" indent="0">
              <a:buNone/>
            </a:pPr>
            <a:r>
              <a:rPr lang="en-US" dirty="0" smtClean="0"/>
              <a:t>Activision</a:t>
            </a:r>
          </a:p>
          <a:p>
            <a:pPr marL="0" indent="0">
              <a:buNone/>
            </a:pPr>
            <a:r>
              <a:rPr lang="en-US" dirty="0" smtClean="0"/>
              <a:t>HPG and I3D</a:t>
            </a:r>
          </a:p>
          <a:p>
            <a:pPr marL="0" indent="0">
              <a:buNone/>
            </a:pPr>
            <a:r>
              <a:rPr lang="en-US" dirty="0" smtClean="0"/>
              <a:t>Vicarious Visions</a:t>
            </a:r>
          </a:p>
          <a:p>
            <a:pPr marL="0" indent="0">
              <a:buNone/>
            </a:pPr>
            <a:r>
              <a:rPr lang="en-US" dirty="0" smtClean="0"/>
              <a:t>Michael Mara and David </a:t>
            </a:r>
            <a:r>
              <a:rPr lang="en-US" dirty="0" err="1" smtClean="0"/>
              <a:t>Luebke</a:t>
            </a:r>
            <a:r>
              <a:rPr lang="en-US" dirty="0" smtClean="0"/>
              <a:t> – </a:t>
            </a:r>
            <a:r>
              <a:rPr lang="en-US" dirty="0" err="1" smtClean="0"/>
              <a:t>Nvidia</a:t>
            </a:r>
            <a:endParaRPr lang="en-US" dirty="0"/>
          </a:p>
          <a:p>
            <a:pPr marL="0" indent="0">
              <a:buNone/>
            </a:pPr>
            <a:r>
              <a:rPr lang="en-US" dirty="0"/>
              <a:t>Natalya </a:t>
            </a:r>
            <a:r>
              <a:rPr lang="en-US" dirty="0" smtClean="0"/>
              <a:t>“Natasha” Tatarchuk </a:t>
            </a:r>
            <a:endParaRPr lang="en-US" dirty="0"/>
          </a:p>
        </p:txBody>
      </p:sp>
    </p:spTree>
    <p:extLst>
      <p:ext uri="{BB962C8B-B14F-4D97-AF65-F5344CB8AC3E}">
        <p14:creationId xmlns:p14="http://schemas.microsoft.com/office/powerpoint/2010/main" val="1989642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0"/>
          </p:nvPr>
        </p:nvSpPr>
        <p:spPr/>
        <p:txBody>
          <a:bodyPr anchor="ctr"/>
          <a:lstStyle/>
          <a:p>
            <a:pPr marL="0" indent="0">
              <a:buNone/>
            </a:pPr>
            <a:r>
              <a:rPr lang="en-US" dirty="0" smtClean="0"/>
              <a:t>Original Papers and Source:</a:t>
            </a:r>
          </a:p>
          <a:p>
            <a:pPr marL="0" indent="0">
              <a:buNone/>
            </a:pPr>
            <a:r>
              <a:rPr lang="en-US" dirty="0">
                <a:hlinkClick r:id="rId3"/>
              </a:rPr>
              <a:t>http://</a:t>
            </a:r>
            <a:r>
              <a:rPr lang="en-US" dirty="0" smtClean="0">
                <a:hlinkClick r:id="rId3"/>
              </a:rPr>
              <a:t>www.vvisions.com/research/whitepapers.cfm</a:t>
            </a:r>
            <a:endParaRPr lang="en-US" dirty="0" smtClean="0"/>
          </a:p>
          <a:p>
            <a:pPr marL="0" indent="0">
              <a:buNone/>
            </a:pPr>
            <a:r>
              <a:rPr lang="en-US" dirty="0">
                <a:hlinkClick r:id="rId4"/>
              </a:rPr>
              <a:t>http://graphics.cs.williams.edu/papers</a:t>
            </a:r>
            <a:r>
              <a:rPr lang="en-US" dirty="0" smtClean="0">
                <a:hlinkClick r:id="rId4"/>
              </a:rPr>
              <a:t>/</a:t>
            </a:r>
            <a:endParaRPr lang="en-US" dirty="0" smtClean="0"/>
          </a:p>
          <a:p>
            <a:pPr marL="0" indent="0">
              <a:buNone/>
            </a:pPr>
            <a:endParaRPr lang="en-US" dirty="0"/>
          </a:p>
          <a:p>
            <a:pPr marL="0" indent="0">
              <a:buNone/>
            </a:pPr>
            <a:r>
              <a:rPr lang="en-US" dirty="0" smtClean="0"/>
              <a:t>Extension to original AO</a:t>
            </a:r>
          </a:p>
          <a:p>
            <a:pPr marL="0" indent="0">
              <a:buNone/>
            </a:pPr>
            <a:r>
              <a:rPr lang="en-US" dirty="0">
                <a:hlinkClick r:id="rId5"/>
              </a:rPr>
              <a:t>http://graphics.cs.williams.edu/papers/SAOHPG12/</a:t>
            </a:r>
            <a:endParaRPr lang="en-US" dirty="0" smtClean="0"/>
          </a:p>
          <a:p>
            <a:pPr marL="0" indent="0">
              <a:buNone/>
            </a:pPr>
            <a:endParaRPr lang="en-US" dirty="0" smtClean="0"/>
          </a:p>
        </p:txBody>
      </p:sp>
    </p:spTree>
    <p:extLst>
      <p:ext uri="{BB962C8B-B14F-4D97-AF65-F5344CB8AC3E}">
        <p14:creationId xmlns:p14="http://schemas.microsoft.com/office/powerpoint/2010/main" val="1447990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ask ourselves the </a:t>
            </a:r>
            <a:r>
              <a:rPr lang="en-US" dirty="0"/>
              <a:t>following</a:t>
            </a:r>
          </a:p>
        </p:txBody>
      </p:sp>
      <p:sp>
        <p:nvSpPr>
          <p:cNvPr id="3" name="Content Placeholder 2"/>
          <p:cNvSpPr>
            <a:spLocks noGrp="1"/>
          </p:cNvSpPr>
          <p:nvPr>
            <p:ph sz="quarter" idx="10"/>
          </p:nvPr>
        </p:nvSpPr>
        <p:spPr/>
        <p:txBody>
          <a:bodyPr/>
          <a:lstStyle/>
          <a:p>
            <a:r>
              <a:rPr lang="en-US" dirty="0" smtClean="0"/>
              <a:t>Will it work on </a:t>
            </a:r>
            <a:r>
              <a:rPr lang="en-US" dirty="0"/>
              <a:t>platform X?</a:t>
            </a:r>
          </a:p>
          <a:p>
            <a:r>
              <a:rPr lang="en-US" dirty="0"/>
              <a:t>Where can we change parameters for increased quality?</a:t>
            </a:r>
          </a:p>
          <a:p>
            <a:r>
              <a:rPr lang="en-US" dirty="0"/>
              <a:t>Where can we change parameters for increased speed?</a:t>
            </a:r>
          </a:p>
          <a:p>
            <a:r>
              <a:rPr lang="en-US" dirty="0"/>
              <a:t>Does it work if we change the resolution?</a:t>
            </a:r>
          </a:p>
          <a:p>
            <a:r>
              <a:rPr lang="en-US" dirty="0"/>
              <a:t>Does it depend on a hardware or API feature</a:t>
            </a:r>
            <a:r>
              <a:rPr lang="en-US" dirty="0" smtClean="0"/>
              <a:t>?</a:t>
            </a:r>
          </a:p>
          <a:p>
            <a:r>
              <a:rPr lang="en-US" dirty="0" smtClean="0"/>
              <a:t>Does it dictate an art style?</a:t>
            </a:r>
            <a:endParaRPr lang="en-US" dirty="0"/>
          </a:p>
          <a:p>
            <a:endParaRPr lang="en-US" dirty="0"/>
          </a:p>
        </p:txBody>
      </p:sp>
    </p:spTree>
    <p:extLst>
      <p:ext uri="{BB962C8B-B14F-4D97-AF65-F5344CB8AC3E}">
        <p14:creationId xmlns:p14="http://schemas.microsoft.com/office/powerpoint/2010/main" val="42792201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 our team!</a:t>
            </a:r>
            <a:endParaRPr lang="en-US" dirty="0"/>
          </a:p>
        </p:txBody>
      </p:sp>
      <p:sp>
        <p:nvSpPr>
          <p:cNvPr id="3" name="Content Placeholder 2"/>
          <p:cNvSpPr>
            <a:spLocks noGrp="1"/>
          </p:cNvSpPr>
          <p:nvPr>
            <p:ph sz="quarter" idx="10"/>
          </p:nvPr>
        </p:nvSpPr>
        <p:spPr/>
        <p:txBody>
          <a:bodyPr/>
          <a:lstStyle/>
          <a:p>
            <a:endParaRPr lang="en-US" dirty="0"/>
          </a:p>
        </p:txBody>
      </p:sp>
      <p:pic>
        <p:nvPicPr>
          <p:cNvPr id="10242" name="Picture 2" descr="http://www.vvisions.com/img/backgrounds/default_bg_cul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6221463" cy="33192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114" y="3389696"/>
            <a:ext cx="2076886" cy="520125"/>
          </a:xfrm>
          <a:prstGeom prst="rect">
            <a:avLst/>
          </a:prstGeom>
        </p:spPr>
      </p:pic>
      <p:sp>
        <p:nvSpPr>
          <p:cNvPr id="6" name="TextBox 5"/>
          <p:cNvSpPr txBox="1"/>
          <p:nvPr/>
        </p:nvSpPr>
        <p:spPr>
          <a:xfrm>
            <a:off x="381000" y="3559540"/>
            <a:ext cx="4019114" cy="369332"/>
          </a:xfrm>
          <a:prstGeom prst="rect">
            <a:avLst/>
          </a:prstGeom>
          <a:solidFill>
            <a:srgbClr val="5F5F5F">
              <a:alpha val="83137"/>
            </a:srgbClr>
          </a:solidFill>
        </p:spPr>
        <p:txBody>
          <a:bodyPr wrap="none" rtlCol="0">
            <a:spAutoFit/>
          </a:bodyPr>
          <a:lstStyle/>
          <a:p>
            <a:r>
              <a:rPr lang="en-US" dirty="0" smtClean="0">
                <a:hlinkClick r:id="rId5"/>
              </a:rPr>
              <a:t>http</a:t>
            </a:r>
            <a:r>
              <a:rPr lang="en-US" dirty="0">
                <a:hlinkClick r:id="rId5"/>
              </a:rPr>
              <a:t>://www.vvisions.com/work_for_us/</a:t>
            </a:r>
            <a:endParaRPr lang="en-US" dirty="0"/>
          </a:p>
        </p:txBody>
      </p:sp>
    </p:spTree>
    <p:extLst>
      <p:ext uri="{BB962C8B-B14F-4D97-AF65-F5344CB8AC3E}">
        <p14:creationId xmlns:p14="http://schemas.microsoft.com/office/powerpoint/2010/main" val="33238088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877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Scalable Elements</a:t>
            </a:r>
            <a:endParaRPr lang="en-US" dirty="0"/>
          </a:p>
        </p:txBody>
      </p:sp>
      <p:sp>
        <p:nvSpPr>
          <p:cNvPr id="3" name="Content Placeholder 2"/>
          <p:cNvSpPr>
            <a:spLocks noGrp="1"/>
          </p:cNvSpPr>
          <p:nvPr>
            <p:ph sz="quarter" idx="10"/>
          </p:nvPr>
        </p:nvSpPr>
        <p:spPr/>
        <p:txBody>
          <a:bodyPr>
            <a:normAutofit fontScale="92500" lnSpcReduction="20000"/>
          </a:bodyPr>
          <a:lstStyle/>
          <a:p>
            <a:r>
              <a:rPr lang="en-US" dirty="0" smtClean="0"/>
              <a:t>Quality knobs</a:t>
            </a:r>
            <a:endParaRPr lang="en-US" baseline="0" dirty="0" smtClean="0"/>
          </a:p>
          <a:p>
            <a:pPr lvl="1"/>
            <a:r>
              <a:rPr lang="en-US" dirty="0" smtClean="0"/>
              <a:t>Maximum</a:t>
            </a:r>
            <a:r>
              <a:rPr lang="en-US" baseline="0" dirty="0" smtClean="0"/>
              <a:t> radius</a:t>
            </a:r>
          </a:p>
          <a:p>
            <a:pPr lvl="1"/>
            <a:r>
              <a:rPr lang="en-US" baseline="0" dirty="0" smtClean="0"/>
              <a:t>Sample count</a:t>
            </a:r>
          </a:p>
          <a:p>
            <a:pPr lvl="1"/>
            <a:r>
              <a:rPr lang="en-US" baseline="0" dirty="0" smtClean="0"/>
              <a:t>Clamps on inputs</a:t>
            </a:r>
          </a:p>
          <a:p>
            <a:pPr lvl="0"/>
            <a:r>
              <a:rPr lang="en-US" dirty="0" smtClean="0"/>
              <a:t>Resolution independence</a:t>
            </a:r>
          </a:p>
          <a:p>
            <a:pPr lvl="1"/>
            <a:r>
              <a:rPr lang="en-US" dirty="0" smtClean="0"/>
              <a:t>Allow normalized screen</a:t>
            </a:r>
            <a:r>
              <a:rPr lang="en-US" baseline="0" dirty="0" smtClean="0"/>
              <a:t> units instead of pixels</a:t>
            </a:r>
          </a:p>
          <a:p>
            <a:pPr lvl="0"/>
            <a:r>
              <a:rPr lang="en-US" dirty="0" smtClean="0"/>
              <a:t>Modular functions</a:t>
            </a:r>
          </a:p>
          <a:p>
            <a:pPr lvl="1"/>
            <a:r>
              <a:rPr lang="en-US" dirty="0" smtClean="0"/>
              <a:t>Accuracy </a:t>
            </a:r>
            <a:r>
              <a:rPr lang="en-US" dirty="0" err="1" smtClean="0"/>
              <a:t>vs</a:t>
            </a:r>
            <a:r>
              <a:rPr lang="en-US" dirty="0" smtClean="0"/>
              <a:t> </a:t>
            </a:r>
            <a:r>
              <a:rPr lang="en-US" dirty="0"/>
              <a:t>s</a:t>
            </a:r>
            <a:r>
              <a:rPr lang="en-US" dirty="0" smtClean="0"/>
              <a:t>peed</a:t>
            </a:r>
            <a:endParaRPr lang="en-US" baseline="0" dirty="0" smtClean="0"/>
          </a:p>
          <a:p>
            <a:r>
              <a:rPr lang="en-US" dirty="0" smtClean="0"/>
              <a:t>Additional processing</a:t>
            </a:r>
          </a:p>
          <a:p>
            <a:pPr lvl="1"/>
            <a:r>
              <a:rPr lang="en-US" baseline="0" dirty="0" smtClean="0"/>
              <a:t>Additiona</a:t>
            </a:r>
            <a:r>
              <a:rPr lang="en-US" dirty="0" smtClean="0"/>
              <a:t>l passes, iterative algorithms</a:t>
            </a:r>
            <a:endParaRPr lang="en-US" baseline="0" dirty="0" smtClean="0"/>
          </a:p>
        </p:txBody>
      </p:sp>
    </p:spTree>
    <p:extLst>
      <p:ext uri="{BB962C8B-B14F-4D97-AF65-F5344CB8AC3E}">
        <p14:creationId xmlns:p14="http://schemas.microsoft.com/office/powerpoint/2010/main" val="4184413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GGRAPH 2012">
  <a:themeElements>
    <a:clrScheme name="Theme Colors">
      <a:dk1>
        <a:srgbClr val="151515"/>
      </a:dk1>
      <a:lt1>
        <a:sysClr val="window" lastClr="FFFFFF"/>
      </a:lt1>
      <a:dk2>
        <a:srgbClr val="D8482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4572</Words>
  <Application>Microsoft Office PowerPoint</Application>
  <PresentationFormat>Custom</PresentationFormat>
  <Paragraphs>564</Paragraphs>
  <Slides>81</Slides>
  <Notes>81</Notes>
  <HiddenSlides>0</HiddenSlides>
  <MMClips>2</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SIGGRAPH 2012</vt:lpstr>
      <vt:lpstr>PowerPoint Presentation</vt:lpstr>
      <vt:lpstr>Scalable High Quality Motion Blur and Ambient Occlusion</vt:lpstr>
      <vt:lpstr>Agenda</vt:lpstr>
      <vt:lpstr>PowerPoint Presentation</vt:lpstr>
      <vt:lpstr>Designing Scalable Algorithms</vt:lpstr>
      <vt:lpstr>Why we go for scalable</vt:lpstr>
      <vt:lpstr>Benefits of scalable effects</vt:lpstr>
      <vt:lpstr>We ask ourselves the following</vt:lpstr>
      <vt:lpstr>Potential Scalable Elements</vt:lpstr>
      <vt:lpstr>Our Process</vt:lpstr>
      <vt:lpstr>Agenda</vt:lpstr>
      <vt:lpstr>Motion Blur</vt:lpstr>
      <vt:lpstr>Introduction</vt:lpstr>
      <vt:lpstr>Project Motivations</vt:lpstr>
      <vt:lpstr>PowerPoint Presentation</vt:lpstr>
      <vt:lpstr>Project Constraints</vt:lpstr>
      <vt:lpstr>Closer Look At Motion Blur</vt:lpstr>
      <vt:lpstr>Core Problems</vt:lpstr>
      <vt:lpstr>Our Approach</vt:lpstr>
      <vt:lpstr>Walkthrough</vt:lpstr>
      <vt:lpstr>Render Velocity</vt:lpstr>
      <vt:lpstr>Tile Maximum Velocity</vt:lpstr>
      <vt:lpstr>Neighborhood Maximum Velocity</vt:lpstr>
      <vt:lpstr>Neighborhood Maximum Velocity</vt:lpstr>
      <vt:lpstr>Reconstruction</vt:lpstr>
      <vt:lpstr>Samples</vt:lpstr>
      <vt:lpstr>Foreground vs. Background</vt:lpstr>
      <vt:lpstr>Comparison Details</vt:lpstr>
      <vt:lpstr>Background Sample</vt:lpstr>
      <vt:lpstr>Foreground Sample</vt:lpstr>
      <vt:lpstr>Mutually Blurry Samples</vt:lpstr>
      <vt:lpstr>Final Details</vt:lpstr>
      <vt:lpstr>General Flow</vt:lpstr>
      <vt:lpstr>Scalability and Implementation</vt:lpstr>
      <vt:lpstr>Scale for Design</vt:lpstr>
      <vt:lpstr>Scale for Quality</vt:lpstr>
      <vt:lpstr>Current Gen Implementation</vt:lpstr>
      <vt:lpstr>DX11 Implementation</vt:lpstr>
      <vt:lpstr>Results</vt:lpstr>
      <vt:lpstr>PowerPoint Presentation</vt:lpstr>
      <vt:lpstr>PowerPoint Presentation</vt:lpstr>
      <vt:lpstr>Agenda</vt:lpstr>
      <vt:lpstr>Scalable Ambient Occlusion</vt:lpstr>
      <vt:lpstr>Introduction</vt:lpstr>
      <vt:lpstr>PowerPoint Presentation</vt:lpstr>
      <vt:lpstr>Project Constraints</vt:lpstr>
      <vt:lpstr>A closer look at AO</vt:lpstr>
      <vt:lpstr>Core problem</vt:lpstr>
      <vt:lpstr>Our Approach</vt:lpstr>
      <vt:lpstr>Walkthrough</vt:lpstr>
      <vt:lpstr>Center</vt:lpstr>
      <vt:lpstr>Sample Properties</vt:lpstr>
      <vt:lpstr>Sample Contribution</vt:lpstr>
      <vt:lpstr>Falloff Function</vt:lpstr>
      <vt:lpstr>Total Occlusion</vt:lpstr>
      <vt:lpstr>Normals</vt:lpstr>
      <vt:lpstr>AO Contribution (G-Buffer Normals)</vt:lpstr>
      <vt:lpstr>AO Contribution (Derived Normals)</vt:lpstr>
      <vt:lpstr>Blur Results</vt:lpstr>
      <vt:lpstr>Final AO</vt:lpstr>
      <vt:lpstr>Scalability and Implementation</vt:lpstr>
      <vt:lpstr>Scale for Design</vt:lpstr>
      <vt:lpstr>Scale for Quality</vt:lpstr>
      <vt:lpstr>Current Gen Implementation</vt:lpstr>
      <vt:lpstr>DX11 Implementation</vt:lpstr>
      <vt:lpstr>Clamped radius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Closing</vt:lpstr>
      <vt:lpstr>Closing Remarks</vt:lpstr>
      <vt:lpstr>Thanks</vt:lpstr>
      <vt:lpstr>References</vt:lpstr>
      <vt:lpstr>Join our team!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Scalable High Quality Motion Blur and Ambient Occlusion</dc:title>
  <dc:creator/>
  <cp:keywords>Ambient Occlusion, Motion Blur</cp:keywords>
  <cp:lastModifiedBy>Padraic Hennessy</cp:lastModifiedBy>
  <cp:revision>3</cp:revision>
  <dcterms:created xsi:type="dcterms:W3CDTF">2012-08-03T03:33:48Z</dcterms:created>
  <dcterms:modified xsi:type="dcterms:W3CDTF">2012-08-25T17:48:25Z</dcterms:modified>
  <cp:category>Rendering</cp:category>
</cp:coreProperties>
</file>