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2"/>
  </p:notesMasterIdLst>
  <p:handoutMasterIdLst>
    <p:handoutMasterId r:id="rId43"/>
  </p:handoutMasterIdLst>
  <p:sldIdLst>
    <p:sldId id="267" r:id="rId2"/>
    <p:sldId id="264" r:id="rId3"/>
    <p:sldId id="295" r:id="rId4"/>
    <p:sldId id="330" r:id="rId5"/>
    <p:sldId id="296"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31" r:id="rId20"/>
    <p:sldId id="311" r:id="rId21"/>
    <p:sldId id="325" r:id="rId22"/>
    <p:sldId id="326" r:id="rId23"/>
    <p:sldId id="327" r:id="rId24"/>
    <p:sldId id="329" r:id="rId25"/>
    <p:sldId id="332" r:id="rId26"/>
    <p:sldId id="324" r:id="rId27"/>
    <p:sldId id="313" r:id="rId28"/>
    <p:sldId id="312" r:id="rId29"/>
    <p:sldId id="314" r:id="rId30"/>
    <p:sldId id="318" r:id="rId31"/>
    <p:sldId id="315" r:id="rId32"/>
    <p:sldId id="317" r:id="rId33"/>
    <p:sldId id="333" r:id="rId34"/>
    <p:sldId id="319" r:id="rId35"/>
    <p:sldId id="320" r:id="rId36"/>
    <p:sldId id="321" r:id="rId37"/>
    <p:sldId id="322" r:id="rId38"/>
    <p:sldId id="323" r:id="rId39"/>
    <p:sldId id="290" r:id="rId40"/>
    <p:sldId id="266" r:id="rId41"/>
  </p:sldIdLst>
  <p:sldSz cx="7315200" cy="41148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FFFFFF"/>
    <a:srgbClr val="00FF00"/>
    <a:srgbClr val="FF00FF"/>
    <a:srgbClr val="00FF99"/>
    <a:srgbClr val="FF9900"/>
    <a:srgbClr val="0066FF"/>
    <a:srgbClr val="339966"/>
    <a:srgbClr val="000000"/>
    <a:srgbClr val="B0AD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82138" autoAdjust="0"/>
  </p:normalViewPr>
  <p:slideViewPr>
    <p:cSldViewPr>
      <p:cViewPr>
        <p:scale>
          <a:sx n="130" d="100"/>
          <a:sy n="130" d="100"/>
        </p:scale>
        <p:origin x="-3888" y="-1608"/>
      </p:cViewPr>
      <p:guideLst>
        <p:guide orient="horz" pos="1296"/>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 xmlns:p14="http://schemas.microsoft.com/office/powerpoint/2010/main"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 xmlns:p14="http://schemas.microsoft.com/office/powerpoint/2010/main"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81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335E2F-DD1C-A44A-99A2-57E0AA7C5018}"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Adding pixels</a:t>
            </a:r>
            <a:r>
              <a:rPr lang="en-US" baseline="0" noProof="0" dirty="0" smtClean="0">
                <a:latin typeface="Arial" charset="0"/>
                <a:ea typeface="ＭＳ Ｐゴシック" charset="0"/>
                <a:cs typeface="ＭＳ Ｐゴシック" charset="0"/>
              </a:rPr>
              <a:t> to the convex hull can be quite slow if we are adding every solid pixel. So whenever a pixel is deemed to not be a potential corner pixel, e.g. it </a:t>
            </a:r>
            <a:r>
              <a:rPr lang="en-US" baseline="0" noProof="0" dirty="0" smtClean="0">
                <a:latin typeface="Arial" charset="0"/>
                <a:ea typeface="ＭＳ Ｐゴシック" charset="0"/>
                <a:cs typeface="ＭＳ Ｐゴシック" charset="0"/>
              </a:rPr>
              <a:t>is surrounded by other solid pixel and thus completely </a:t>
            </a:r>
            <a:r>
              <a:rPr lang="en-US" baseline="0" noProof="0" dirty="0" smtClean="0">
                <a:latin typeface="Arial" charset="0"/>
                <a:ea typeface="ＭＳ Ｐゴシック" charset="0"/>
                <a:cs typeface="ＭＳ Ｐゴシック" charset="0"/>
              </a:rPr>
              <a:t>within solid space, </a:t>
            </a:r>
            <a:r>
              <a:rPr lang="en-US" baseline="0" noProof="0" dirty="0" smtClean="0">
                <a:latin typeface="Arial" charset="0"/>
                <a:ea typeface="ＭＳ Ｐゴシック" charset="0"/>
                <a:cs typeface="ＭＳ Ｐゴシック" charset="0"/>
              </a:rPr>
              <a:t>then we </a:t>
            </a:r>
            <a:r>
              <a:rPr lang="en-US" baseline="0" noProof="0" dirty="0" smtClean="0">
                <a:latin typeface="Arial" charset="0"/>
                <a:ea typeface="ＭＳ Ｐゴシック" charset="0"/>
                <a:cs typeface="ＭＳ Ｐゴシック" charset="0"/>
              </a:rPr>
              <a:t>simply skip it. This made the construction of the convex hull substantially faster.</a:t>
            </a:r>
          </a:p>
          <a:p>
            <a:pPr eaLnBrk="1" hangingPunct="1"/>
            <a:r>
              <a:rPr lang="en-US" baseline="0" noProof="0" dirty="0" smtClean="0">
                <a:latin typeface="Arial" charset="0"/>
                <a:ea typeface="ＭＳ Ｐゴシック" charset="0"/>
                <a:cs typeface="ＭＳ Ｐゴシック" charset="0"/>
              </a:rPr>
              <a:t>The convex hull is typically a fair bit larger than the target vertex count, anything from a few dozen up to hundreds of vertices. To find the most optimal polygon we loop through all permutation of edges in the hull and select the one that results in the smallest area. This is a brute-force approach, so it is important to reduce the search space prior to this selection phase. So we remove vertices from the convex hull, one-by-one, by finding the edge that grows the convex hull the least when removed.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The optimized polygons can</a:t>
            </a:r>
            <a:r>
              <a:rPr lang="en-US" baseline="0" noProof="0" dirty="0" smtClean="0">
                <a:latin typeface="Arial" charset="0"/>
                <a:ea typeface="ＭＳ Ｐゴシック" charset="0"/>
                <a:cs typeface="ＭＳ Ｐゴシック" charset="0"/>
              </a:rPr>
              <a:t> sometimes include long sharp wedges that extend outside of the original quad. For a regular texture this is fine, just use CLAMP mode. For texture atlases this could mean that part of the ”meat” from another particle gets included, which produces ugly artifacts. This is generally only a problem in practice for small vertex counts, like 3-5 vertices. In Just Cause 2 we used 8 vertices, so this was not a problem. For the clouds texture that used 4 vertices this was avoided manually as part of the tweaking, which occasionally led to somewhat larger polygons than otherwise necessary. Post-JC2 we have added a proper solution that simply rejects solutions where the resulting polygon would intersect the convex hull of another atlas tile. This typically allows a fair amount of cutting into neighboring quads, but never into the actual particle.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19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2</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When reducing the number of draw</a:t>
            </a:r>
            <a:r>
              <a:rPr lang="en-US" baseline="0" noProof="0" dirty="0" smtClean="0">
                <a:latin typeface="Arial" charset="0"/>
                <a:ea typeface="ＭＳ Ｐゴシック" charset="0"/>
                <a:cs typeface="ＭＳ Ｐゴシック" charset="0"/>
              </a:rPr>
              <a:t> calls there are two standard approaches. Multiple instances of a single mesh is typically done with regular instancing. If there are multiple meshes, but a single instance of each, they can be merged into a single vertex and index buffer and drawn with a single draw call. However, sometimes you want to draw multiple meshes, with multiple instances of each, and each with their own transforms or other instance data. With instancing this results in multiple draw calls. With the standard merging approach you need to duplicate the vertex data.</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We came up with an approach that combine the benefits of merging and instancing such that you can draw it all with a single draw call without duplicating vertex data. Thus, for the lack of a better name, it can be referred to as Merge-Instancing.</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In this screenshot</a:t>
            </a:r>
            <a:r>
              <a:rPr lang="en-US" baseline="0" noProof="0" dirty="0" smtClean="0">
                <a:latin typeface="Arial" charset="0"/>
                <a:ea typeface="ＭＳ Ｐゴシック" charset="0"/>
                <a:cs typeface="ＭＳ Ｐゴシック" charset="0"/>
              </a:rPr>
              <a:t> from Just Cause 2 you may think that those building in the red circles would be prime candidates for drawing with instancing, considering that they are the same model, just different transforms. However, this means that either they all have to be merged into the same bounding box for culling, which will greatly reduce the effectiveness of culling due to the enormous bounding box required to enclose them all. Alternatively you cull them all individually, which means that you are paying a much higher price in the culling stage, likely to far exceed the benefit of reduced draw call count, besides the complexity of managing multiple instances as a single entity and dynamically generating the instance buffer every frame.</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Ideally you want to merge the models in the green circle, because they are close to each other and can easily share a common bounding box and be </a:t>
            </a:r>
            <a:r>
              <a:rPr lang="en-US" baseline="0" noProof="0" dirty="0" smtClean="0">
                <a:latin typeface="Arial" charset="0"/>
                <a:ea typeface="ＭＳ Ｐゴシック" charset="0"/>
                <a:cs typeface="ＭＳ Ｐゴシック" charset="0"/>
              </a:rPr>
              <a:t>dealt </a:t>
            </a:r>
            <a:r>
              <a:rPr lang="en-US" baseline="0" noProof="0" dirty="0" smtClean="0">
                <a:latin typeface="Arial" charset="0"/>
                <a:ea typeface="ＭＳ Ｐゴシック" charset="0"/>
                <a:cs typeface="ＭＳ Ｐゴシック" charset="0"/>
              </a:rPr>
              <a:t>with as a single instance. Unfortunately, neighboring houses are rarely all of the same mesh, but typically contain a mix of different meshes. Hence the need for this technique.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This is how instancing</a:t>
            </a:r>
            <a:r>
              <a:rPr lang="en-US" baseline="0" noProof="0" dirty="0" smtClean="0">
                <a:latin typeface="Arial" charset="0"/>
                <a:ea typeface="ＭＳ Ｐゴシック" charset="0"/>
                <a:cs typeface="ＭＳ Ｐゴシック" charset="0"/>
              </a:rPr>
              <a:t> and merge-instancing compare on a higher level. Instancing just loops over the instances, and for each instance it loops over the mesh indexes and passes the corresponding vertex and instance data to the vertex shader. Here the Input Assembly unit takes care of feeding the vertex shader a nicely packaged set of data in its input attributes.</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Merge-Instancing requires that the vertex shader does all the work itself. The only input is the vertex id. So it loops over the total number of vertices for the entire batch, computes which instance it belongs to and where within the instance we are. This is used to fetch the index from the index buffer, the corresponding vertex and of course the instance data. Once the final vertex has been fetched the same vertex shader logic proceeds as normal.</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For Just Cause 2 we only implemented this on Xbox360. One reason is that it was the only platform that really had much of a problem with draw-calls. The PS3 has a</a:t>
            </a:r>
            <a:r>
              <a:rPr lang="en-US" baseline="0" noProof="0" dirty="0" smtClean="0">
                <a:latin typeface="Arial" charset="0"/>
                <a:ea typeface="ＭＳ Ｐゴシック" charset="0"/>
                <a:cs typeface="ＭＳ Ｐゴシック" charset="0"/>
              </a:rPr>
              <a:t> more lightweight API and did not suffer as much when the draw-call count </a:t>
            </a:r>
            <a:r>
              <a:rPr lang="en-US" baseline="0" noProof="0" dirty="0" smtClean="0">
                <a:latin typeface="Arial" charset="0"/>
                <a:ea typeface="ＭＳ Ｐゴシック" charset="0"/>
                <a:cs typeface="ＭＳ Ｐゴシック" charset="0"/>
              </a:rPr>
              <a:t>increased. </a:t>
            </a:r>
            <a:r>
              <a:rPr lang="en-US" baseline="0" noProof="0" dirty="0" smtClean="0">
                <a:latin typeface="Arial" charset="0"/>
                <a:ea typeface="ＭＳ Ｐゴシック" charset="0"/>
                <a:cs typeface="ＭＳ Ｐゴシック" charset="0"/>
              </a:rPr>
              <a:t>We were also running our rendering code on the SPUs, which further made rendering code run fast. For the PC the sheer amount of raw power compared to the consoles, together with a much more efficient DX10 API, made draw-calls not much a problem.</a:t>
            </a:r>
          </a:p>
          <a:p>
            <a:pPr eaLnBrk="1" hangingPunct="1"/>
            <a:endParaRPr lang="en-US" baseline="0" noProof="0" dirty="0" smtClean="0">
              <a:latin typeface="Arial" charset="0"/>
              <a:ea typeface="ＭＳ Ｐゴシック" charset="0"/>
              <a:cs typeface="ＭＳ Ｐゴシック" charset="0"/>
            </a:endParaRPr>
          </a:p>
          <a:p>
            <a:pPr eaLnBrk="1" hangingPunct="1"/>
            <a:r>
              <a:rPr lang="en-US" noProof="0" dirty="0" smtClean="0">
                <a:latin typeface="Arial" charset="0"/>
                <a:ea typeface="ＭＳ Ｐゴシック" charset="0"/>
                <a:cs typeface="ＭＳ Ｐゴシック" charset="0"/>
              </a:rPr>
              <a:t>The other reason is</a:t>
            </a:r>
            <a:r>
              <a:rPr lang="en-US" baseline="0" noProof="0" dirty="0" smtClean="0">
                <a:latin typeface="Arial" charset="0"/>
                <a:ea typeface="ＭＳ Ｐゴシック" charset="0"/>
                <a:cs typeface="ＭＳ Ｐゴシック" charset="0"/>
              </a:rPr>
              <a:t> that the Xbox360 API lends itself very well to this technique. It is possible to implement similarly on other platforms, but you may need to jump through some hoops to make it happen and may pay a </a:t>
            </a:r>
            <a:r>
              <a:rPr lang="en-US" baseline="0" noProof="0" dirty="0" smtClean="0">
                <a:latin typeface="Arial" charset="0"/>
                <a:ea typeface="ＭＳ Ｐゴシック" charset="0"/>
                <a:cs typeface="ＭＳ Ｐゴシック" charset="0"/>
              </a:rPr>
              <a:t>higher price </a:t>
            </a:r>
            <a:r>
              <a:rPr lang="en-US" baseline="0" noProof="0" dirty="0" smtClean="0">
                <a:latin typeface="Arial" charset="0"/>
                <a:ea typeface="ＭＳ Ｐゴシック" charset="0"/>
                <a:cs typeface="ＭＳ Ｐゴシック" charset="0"/>
              </a:rPr>
              <a:t>in performance. However, the Xbox360 GPU does not have a traditional Input Assembly unit. Instead it is the vertex shader itself that does all vertex fetching. Every time you set a new vertex declaration the runtime may have to patch your shader to insert new vertex fetch instructions. The vertex fetch instructions are accessible for general shader development through inline assembly. Consequently there is plenty of flexibility in how to fetch vertices, i.e. it does not have to be done in the typical Input Assembly kind of way. Since we’re not really replacing a fixed function unit with shader logic there is no particular overhead in doing it manually rather than relying on patched shader instructions.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smtClean="0">
                <a:latin typeface="Arial" charset="0"/>
                <a:ea typeface="ＭＳ Ｐゴシック" charset="0"/>
                <a:cs typeface="ＭＳ Ｐゴシック" charset="0"/>
              </a:rPr>
              <a:t>To make this work we have to align meshes on a common frequency.</a:t>
            </a:r>
            <a:r>
              <a:rPr lang="en-US" baseline="0" noProof="0" smtClean="0">
                <a:latin typeface="Arial" charset="0"/>
                <a:ea typeface="ＭＳ Ｐゴシック" charset="0"/>
                <a:cs typeface="ＭＳ Ｐゴシック" charset="0"/>
              </a:rPr>
              <a:t> This may also mean we have to insert a few degenerate triangles, depending on the sizes of the meshes involved. For larger meshes we may need to use more than one instance data slot. This is a small amount of data though compared to duplicating vertices. In the example here the second mesh is more than twice as big, so we represent this as two instances, where the first instance points to the first half of the mesh, and the other to the second half of the mesh.</a:t>
            </a:r>
            <a:endParaRPr lang="en-US" noProof="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noProof="0" dirty="0" smtClean="0">
                <a:latin typeface="Arial" charset="0"/>
                <a:ea typeface="ＭＳ Ｐゴシック" charset="0"/>
                <a:cs typeface="ＭＳ Ｐゴシック" charset="0"/>
              </a:rPr>
              <a:t>At one point aliasing was sort</a:t>
            </a:r>
            <a:r>
              <a:rPr lang="en-US" baseline="0" noProof="0" dirty="0" smtClean="0">
                <a:latin typeface="Arial" charset="0"/>
                <a:ea typeface="ＭＳ Ｐゴシック" charset="0"/>
                <a:cs typeface="ＭＳ Ｐゴシック" charset="0"/>
              </a:rPr>
              <a:t> of a solved problem, first through </a:t>
            </a:r>
            <a:r>
              <a:rPr lang="en-US" baseline="0" noProof="0" dirty="0" err="1" smtClean="0">
                <a:latin typeface="Arial" charset="0"/>
                <a:ea typeface="ＭＳ Ｐゴシック" charset="0"/>
                <a:cs typeface="ＭＳ Ｐゴシック" charset="0"/>
              </a:rPr>
              <a:t>mipmapping</a:t>
            </a:r>
            <a:r>
              <a:rPr lang="en-US" baseline="0" noProof="0" dirty="0" smtClean="0">
                <a:latin typeface="Arial" charset="0"/>
                <a:ea typeface="ＭＳ Ｐゴシック" charset="0"/>
                <a:cs typeface="ＭＳ Ｐゴシック" charset="0"/>
              </a:rPr>
              <a:t> for the shading and later through MSAA for geometric edges. However, a</a:t>
            </a:r>
            <a:r>
              <a:rPr lang="en-US" noProof="0" dirty="0" smtClean="0">
                <a:latin typeface="Arial" charset="0"/>
                <a:ea typeface="ＭＳ Ｐゴシック" charset="0"/>
                <a:cs typeface="ＭＳ Ｐゴシック" charset="0"/>
              </a:rPr>
              <a:t>liasing in games is on</a:t>
            </a:r>
            <a:r>
              <a:rPr lang="en-US" baseline="0" noProof="0" dirty="0" smtClean="0">
                <a:latin typeface="Arial" charset="0"/>
                <a:ea typeface="ＭＳ Ｐゴシック" charset="0"/>
                <a:cs typeface="ＭＳ Ｐゴシック" charset="0"/>
              </a:rPr>
              <a:t> the rise again. As shaders get more advanced </a:t>
            </a:r>
            <a:r>
              <a:rPr lang="en-US" baseline="0" noProof="0" dirty="0" err="1" smtClean="0">
                <a:latin typeface="Arial" charset="0"/>
                <a:ea typeface="ＭＳ Ｐゴシック" charset="0"/>
                <a:cs typeface="ＭＳ Ｐゴシック" charset="0"/>
              </a:rPr>
              <a:t>mipmapping</a:t>
            </a:r>
            <a:r>
              <a:rPr lang="en-US" baseline="0" noProof="0" dirty="0" smtClean="0">
                <a:latin typeface="Arial" charset="0"/>
                <a:ea typeface="ＭＳ Ｐゴシック" charset="0"/>
                <a:cs typeface="ＭＳ Ｐゴシック" charset="0"/>
              </a:rPr>
              <a:t> alone does not fully solve the shader aliasing problem. More complex lighting introduces aliasing where the </a:t>
            </a:r>
            <a:r>
              <a:rPr lang="en-US" baseline="0" noProof="0" dirty="0" err="1" smtClean="0">
                <a:latin typeface="Arial" charset="0"/>
                <a:ea typeface="ＭＳ Ｐゴシック" charset="0"/>
                <a:cs typeface="ＭＳ Ｐゴシック" charset="0"/>
              </a:rPr>
              <a:t>mipmapped</a:t>
            </a:r>
            <a:r>
              <a:rPr lang="en-US" baseline="0" noProof="0" dirty="0" smtClean="0">
                <a:latin typeface="Arial" charset="0"/>
                <a:ea typeface="ＭＳ Ｐゴシック" charset="0"/>
                <a:cs typeface="ＭＳ Ｐゴシック" charset="0"/>
              </a:rPr>
              <a:t> textures alone exhibit none. In particular the </a:t>
            </a:r>
            <a:r>
              <a:rPr lang="en-US" baseline="0" noProof="0" dirty="0" err="1" smtClean="0">
                <a:latin typeface="Arial" charset="0"/>
                <a:ea typeface="ＭＳ Ｐゴシック" charset="0"/>
                <a:cs typeface="ＭＳ Ｐゴシック" charset="0"/>
              </a:rPr>
              <a:t>specular</a:t>
            </a:r>
            <a:r>
              <a:rPr lang="en-US" baseline="0" noProof="0" dirty="0" smtClean="0">
                <a:latin typeface="Arial" charset="0"/>
                <a:ea typeface="ＭＳ Ｐゴシック" charset="0"/>
                <a:cs typeface="ＭＳ Ｐゴシック" charset="0"/>
              </a:rPr>
              <a:t> component tends to cause lots of aliasing. This field is poorly researched and only quite few approaches exist to properly deal with the problem. The most notable work here is LEAN mapping. On the geometry side we are getting increasingly denser geometry, and as geometry gets down to the sub-pixel level, MSAA is not always sufficient.</a:t>
            </a:r>
            <a:endParaRPr lang="en-US" noProof="0" dirty="0" smtClean="0">
              <a:latin typeface="Arial" charset="0"/>
              <a:ea typeface="ＭＳ Ｐゴシック" charset="0"/>
              <a:cs typeface="ＭＳ Ｐゴシック" charset="0"/>
            </a:endParaRPr>
          </a:p>
          <a:p>
            <a:pPr eaLnBrk="1" hangingPunct="1"/>
            <a:endParaRPr lang="en-US" noProof="0" dirty="0" smtClean="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This technique takes</a:t>
            </a:r>
            <a:r>
              <a:rPr lang="en-US" baseline="0" noProof="0" dirty="0" smtClean="0">
                <a:latin typeface="Arial" charset="0"/>
                <a:ea typeface="ＭＳ Ｐゴシック" charset="0"/>
                <a:cs typeface="ＭＳ Ｐゴシック" charset="0"/>
              </a:rPr>
              <a:t> a stab at solving the thin geometry case, at least for a subset of common content in games exhibiting an aliasing problem, in particular phone-wires.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Phone-wires</a:t>
            </a:r>
            <a:r>
              <a:rPr lang="en-US" baseline="0" noProof="0" dirty="0" smtClean="0">
                <a:latin typeface="Arial" charset="0"/>
                <a:ea typeface="ＭＳ Ｐゴシック" charset="0"/>
                <a:cs typeface="ＭＳ Ｐゴシック" charset="0"/>
              </a:rPr>
              <a:t> are common in games and highly aliasing prone. They tend to go sub-pixel sized and end up as a set of random disconnected dots flickering in motion. MSAA helps somewhat, but does not fix the problem. It’s just somewhat less objectionable. Essentially it pushes the problem further into the distance, much like a higher resolution would do, but </a:t>
            </a:r>
            <a:r>
              <a:rPr lang="en-US" baseline="0" noProof="0" dirty="0" err="1" smtClean="0">
                <a:latin typeface="Arial" charset="0"/>
                <a:ea typeface="ＭＳ Ｐゴシック" charset="0"/>
                <a:cs typeface="ＭＳ Ｐゴシック" charset="0"/>
              </a:rPr>
              <a:t>stil</a:t>
            </a:r>
            <a:r>
              <a:rPr lang="en-US" baseline="0" noProof="0" dirty="0" smtClean="0">
                <a:latin typeface="Arial" charset="0"/>
                <a:ea typeface="ＭＳ Ｐゴシック" charset="0"/>
                <a:cs typeface="ＭＳ Ｐゴシック" charset="0"/>
              </a:rPr>
              <a:t> completely breaks once you’re down to sub-sample size. The solution is simply to avoid going sub-pixel.</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29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Phone-wires</a:t>
            </a:r>
            <a:r>
              <a:rPr lang="en-US" baseline="0" noProof="0" dirty="0" smtClean="0">
                <a:latin typeface="Arial" charset="0"/>
                <a:ea typeface="ＭＳ Ｐゴシック" charset="0"/>
                <a:cs typeface="ＭＳ Ｐゴシック" charset="0"/>
              </a:rPr>
              <a:t> are essentially long cylinder shapes, and for the purpose of this technique they will be represented in the vertex buffer as a center point, a normal and a radius. This is so that we can dynamically adjust the radius of the wire. Note also that this technique works for any cylinder shape, not necessarily only phone-wires. There are other fairly common game content that it also applies to, such as antenna towers, railings, bars etc.</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 idea is simple. We avoid going sub-pixel by simply clamping the radius to the width that represents a pixel wide wire at that distance. To simulate the sub-pixel coverage we simply fade it away, for instance, if the actual wire would be half a pixel wide, but we clamp it to a full pixel, then we simply output 0.5 to the alpha and blend.</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30</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First we compute the w value, or the view distance.</a:t>
            </a:r>
            <a:r>
              <a:rPr lang="en-US" baseline="0" noProof="0" dirty="0" smtClean="0">
                <a:latin typeface="Arial" charset="0"/>
                <a:ea typeface="ＭＳ Ｐゴシック" charset="0"/>
                <a:cs typeface="ＭＳ Ｐゴシック" charset="0"/>
              </a:rPr>
              <a:t> Then the radius corresponding to pixel wide wire is computed. This is just the view distance multiplied with a constant scale factor which can be derived from your projection. Then we do the clamping of the radius and the resulting fade required, and finally compute the vertex position given the center point, normal and final radius. Full source is available online. [5]</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31</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This is with</a:t>
            </a:r>
            <a:r>
              <a:rPr lang="en-US" baseline="0" noProof="0" dirty="0" smtClean="0">
                <a:latin typeface="Arial" charset="0"/>
                <a:ea typeface="ＭＳ Ｐゴシック" charset="0"/>
                <a:cs typeface="ＭＳ Ｐゴシック" charset="0"/>
              </a:rPr>
              <a:t> only MSAA enabled. As you can see, the quality is far from perfect. The close wires on the right look sort of OK, but in the distance it’s just a mess of random dots. </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32</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If we enable</a:t>
            </a:r>
            <a:r>
              <a:rPr lang="en-US" baseline="0" noProof="0" dirty="0" smtClean="0">
                <a:latin typeface="Arial" charset="0"/>
                <a:ea typeface="ＭＳ Ｐゴシック" charset="0"/>
                <a:cs typeface="ＭＳ Ｐゴシック" charset="0"/>
              </a:rPr>
              <a:t> this technique the wires the clean and smooth, just like we want them. Note though that this technique does nothing for “</a:t>
            </a:r>
            <a:r>
              <a:rPr lang="en-US" baseline="0" noProof="0" dirty="0" err="1" smtClean="0">
                <a:latin typeface="Arial" charset="0"/>
                <a:ea typeface="ＭＳ Ｐゴシック" charset="0"/>
                <a:cs typeface="ＭＳ Ｐゴシック" charset="0"/>
              </a:rPr>
              <a:t>jaggies</a:t>
            </a:r>
            <a:r>
              <a:rPr lang="en-US" baseline="0" noProof="0" dirty="0" smtClean="0">
                <a:latin typeface="Arial" charset="0"/>
                <a:ea typeface="ＭＳ Ｐゴシック" charset="0"/>
                <a:cs typeface="ＭＳ Ｐゴシック" charset="0"/>
              </a:rPr>
              <a:t>”. This technique alone would produce a smooth and fully connected wire, but with your typical stair-stepped pixel edges. Thus we still need a regular antialiasing scheme for dealing with the </a:t>
            </a:r>
            <a:r>
              <a:rPr lang="en-US" baseline="0" noProof="0" dirty="0" err="1" smtClean="0">
                <a:latin typeface="Arial" charset="0"/>
                <a:ea typeface="ＭＳ Ｐゴシック" charset="0"/>
                <a:cs typeface="ＭＳ Ｐゴシック" charset="0"/>
              </a:rPr>
              <a:t>jaggies</a:t>
            </a:r>
            <a:r>
              <a:rPr lang="en-US" baseline="0" noProof="0" dirty="0" smtClean="0">
                <a:latin typeface="Arial" charset="0"/>
                <a:ea typeface="ＭＳ Ｐゴシック" charset="0"/>
                <a:cs typeface="ＭＳ Ｐゴシック" charset="0"/>
              </a:rPr>
              <a:t>, for instance MSAA. It may also work with post-AA techniques, such as MLAA and FXAA, but your mileage may vary. With Phone-wire AA and MSAA used together, we get perfectly aliasing free wires. It should be noted though that it is important that other aspects of the wires are also aliasing free, such as the lighting, otherwise there may still be lighting. In the demo a simple lighting model is used, which is not particularly aliasing prone. For more advanced shading, an approach can be to simply fade away lighting towards a constant color before the wire gets too thin, or from whatever distance aliasing typically becomes visible.</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At Siggraph 2011 there was a course</a:t>
            </a:r>
            <a:r>
              <a:rPr lang="en-US" baseline="0" noProof="0" dirty="0" smtClean="0">
                <a:latin typeface="Arial" charset="0"/>
                <a:ea typeface="ＭＳ Ｐゴシック" charset="0"/>
                <a:cs typeface="ＭＳ Ｐゴシック" charset="0"/>
              </a:rPr>
              <a:t> on Filtering Approaches for Real-Time Anti-Aliasing where numerous different techniques and implementations were presented. The techniques can be roughly categorized in two classes: Post-AA techniques and Analytical approaches. Post-AA techniques operate entirely on final pixel buffers that are already available and does not care how the buffer was generated. They are decoupled from the rest of the rendering pipeline, which is a great property. The analytical approaches note that </a:t>
            </a:r>
            <a:r>
              <a:rPr lang="en-US" baseline="0" noProof="0" dirty="0" err="1" smtClean="0">
                <a:latin typeface="Arial" charset="0"/>
                <a:ea typeface="ＭＳ Ｐゴシック" charset="0"/>
                <a:cs typeface="ＭＳ Ｐゴシック" charset="0"/>
              </a:rPr>
              <a:t>aat</a:t>
            </a:r>
            <a:r>
              <a:rPr lang="en-US" baseline="0" noProof="0" dirty="0" smtClean="0">
                <a:latin typeface="Arial" charset="0"/>
                <a:ea typeface="ＭＳ Ｐゴシック" charset="0"/>
                <a:cs typeface="ＭＳ Ｐゴシック" charset="0"/>
              </a:rPr>
              <a:t> least for games the game engine generally has information available that could help the process and provide much more accurate results. Instead of reverse-engineering a pixel-buffer through a bunch of heuristics, they use engine provided data to find the edges through direct computation. The technique here, SDAA, belongs to that latter class of techniques. It should generally be less intrusive on the game engine design than the previous methods.</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The key enabler of</a:t>
            </a:r>
            <a:r>
              <a:rPr lang="en-US" baseline="0" noProof="0" dirty="0" smtClean="0">
                <a:latin typeface="Arial" charset="0"/>
                <a:ea typeface="ＭＳ Ｐゴシック" charset="0"/>
                <a:cs typeface="ＭＳ Ｐゴシック" charset="0"/>
              </a:rPr>
              <a:t> this technique is that depth values as interpolated by the rasterizer and stored in a depth buffer is linear in screen-space. This property is illustrated with the picture here where </a:t>
            </a:r>
            <a:r>
              <a:rPr lang="en-US" baseline="0" noProof="0" dirty="0" err="1" smtClean="0">
                <a:latin typeface="Arial" charset="0"/>
                <a:ea typeface="ＭＳ Ｐゴシック" charset="0"/>
                <a:cs typeface="ＭＳ Ｐゴシック" charset="0"/>
              </a:rPr>
              <a:t>ddx</a:t>
            </a:r>
            <a:r>
              <a:rPr lang="en-US" baseline="0" noProof="0" dirty="0" smtClean="0">
                <a:latin typeface="Arial" charset="0"/>
                <a:ea typeface="ＭＳ Ｐゴシック" charset="0"/>
                <a:cs typeface="ＭＳ Ｐゴシック" charset="0"/>
              </a:rPr>
              <a:t>(z) and </a:t>
            </a:r>
            <a:r>
              <a:rPr lang="en-US" baseline="0" noProof="0" dirty="0" err="1" smtClean="0">
                <a:latin typeface="Arial" charset="0"/>
                <a:ea typeface="ＭＳ Ｐゴシック" charset="0"/>
                <a:cs typeface="ＭＳ Ｐゴシック" charset="0"/>
              </a:rPr>
              <a:t>ddy</a:t>
            </a:r>
            <a:r>
              <a:rPr lang="en-US" baseline="0" noProof="0" dirty="0" smtClean="0">
                <a:latin typeface="Arial" charset="0"/>
                <a:ea typeface="ＭＳ Ｐゴシック" charset="0"/>
                <a:cs typeface="ＭＳ Ｐゴシック" charset="0"/>
              </a:rPr>
              <a:t>(z) has been outputted directly to the screen. This results in completely flat-shaded surfaces. In other words, the delta from pixel to pixel will be constant within a surface. So edge detection on a depth buffer is merely about finding a discontinuity in the slope. The slopes can also be used to find where the original geometric edge is located.</a:t>
            </a:r>
          </a:p>
          <a:p>
            <a:pPr eaLnBrk="1" hangingPunct="1"/>
            <a:endParaRPr lang="en-US" baseline="0" noProof="0" dirty="0" smtClean="0">
              <a:latin typeface="Arial" charset="0"/>
              <a:ea typeface="ＭＳ Ｐゴシック" charset="0"/>
              <a:cs typeface="ＭＳ Ｐゴシック" charset="0"/>
            </a:endParaRPr>
          </a:p>
          <a:p>
            <a:pPr eaLnBrk="1" hangingPunct="1"/>
            <a:r>
              <a:rPr lang="en-US" baseline="0" noProof="0" dirty="0" smtClean="0">
                <a:latin typeface="Arial" charset="0"/>
                <a:ea typeface="ＭＳ Ｐゴシック" charset="0"/>
                <a:cs typeface="ＭＳ Ｐゴシック" charset="0"/>
              </a:rPr>
              <a:t>There are two types of edges, creases and silhouettes. The former only needs the regular depth buffer, but the latter requires the second-depth buffer as well. The easiest way to generate a second-depth buffer is just to use a pre-z pass, but using front-face culling, then copying the results to a texture before proceeding with general scene rendering. If you don’t want a pre-z pass, there are other single-pass options that could work.</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When resolving</a:t>
            </a:r>
            <a:r>
              <a:rPr lang="en-US" baseline="0" noProof="0" dirty="0" smtClean="0">
                <a:latin typeface="Arial" charset="0"/>
                <a:ea typeface="ＭＳ Ｐゴシック" charset="0"/>
                <a:cs typeface="ＭＳ Ｐゴシック" charset="0"/>
              </a:rPr>
              <a:t> for AA in the end, for each edge pixel we first attempt to resolve it as a crease. This is done by computing the intersection point between the two slopes. If the intersection point lands within a pixel, we have a crease. But we only use it if it’s within half a pixel. The reason for that is that if the edge is further away than that, it is actually not touching this pixel’s area, but belongs to the neighboring pixel in that direction. If the edge cannot be resolved as a crease, we proceed to the silhouette case.</a:t>
            </a:r>
          </a:p>
          <a:p>
            <a:pPr eaLnBrk="1" hangingPunct="1"/>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For the silhouette case we cannot know</a:t>
            </a:r>
            <a:r>
              <a:rPr lang="en-US" baseline="0" noProof="0" dirty="0" smtClean="0">
                <a:latin typeface="Arial" charset="0"/>
                <a:ea typeface="ＭＳ Ｐゴシック" charset="0"/>
                <a:cs typeface="ＭＳ Ｐゴシック" charset="0"/>
              </a:rPr>
              <a:t> where the original geometric edge was by looking at the regular depth buffer alone. In the picture, from the red dots we can only know that the blue surface ends somewhere between the second and third sample, but we cannot know how far it extends over the gap. However, by looking at the depths of the back-facing geometry we can compute the intersection point in the same way as with a crease. Again, if it’s within half a pixel we will use the result.</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This technique can compute the original edge’s position very accurately.</a:t>
            </a:r>
            <a:r>
              <a:rPr lang="en-US" baseline="0" noProof="0" dirty="0" smtClean="0">
                <a:latin typeface="Arial" charset="0"/>
                <a:ea typeface="ＭＳ Ｐゴシック" charset="0"/>
                <a:cs typeface="ＭＳ Ｐゴシック" charset="0"/>
              </a:rPr>
              <a:t> </a:t>
            </a:r>
            <a:r>
              <a:rPr lang="en-US" noProof="0" dirty="0" smtClean="0">
                <a:latin typeface="Arial" charset="0"/>
                <a:ea typeface="ＭＳ Ｐゴシック" charset="0"/>
                <a:cs typeface="ＭＳ Ｐゴシック" charset="0"/>
              </a:rPr>
              <a:t>As a </a:t>
            </a:r>
            <a:r>
              <a:rPr lang="en-US" baseline="0" noProof="0" dirty="0" smtClean="0">
                <a:latin typeface="Arial" charset="0"/>
                <a:ea typeface="ＭＳ Ｐゴシック" charset="0"/>
                <a:cs typeface="ＭＳ Ｐゴシック" charset="0"/>
              </a:rPr>
              <a:t>result, the gradients are very smooth, limited only in the resolution of the underlying color format in the buffer.</a:t>
            </a:r>
          </a:p>
          <a:p>
            <a:pPr eaLnBrk="1" hangingPunct="1"/>
            <a:r>
              <a:rPr lang="en-US" baseline="0" noProof="0" dirty="0" smtClean="0">
                <a:latin typeface="Arial" charset="0"/>
                <a:ea typeface="ＭＳ Ｐゴシック" charset="0"/>
                <a:cs typeface="ＭＳ Ｐゴシック" charset="0"/>
              </a:rPr>
              <a:t>This technique is quite sensitive to depth buffer precision. At least a 24bit buffer is required, even for the simple test scene in the demo.</a:t>
            </a:r>
            <a:endParaRPr lang="en-US" noProof="0"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39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4</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A8495EF-3616-C642-9A96-D1ADA89C4A39}" type="slidenum">
              <a:rPr lang="en-US"/>
              <a:pPr eaLnBrk="1" hangingPunct="1"/>
              <a:t>40</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5</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ALU and TEX has increased way more than Bandwidth</a:t>
            </a:r>
            <a:r>
              <a:rPr lang="en-US" baseline="0" noProof="0" dirty="0" smtClean="0">
                <a:latin typeface="Arial" charset="0"/>
                <a:ea typeface="ＭＳ Ｐゴシック" charset="0"/>
                <a:cs typeface="ＭＳ Ｐゴシック" charset="0"/>
              </a:rPr>
              <a:t> and ROP over the last decade. Modern GPUs have an ALU / ROP ratio 10x larger than a decade ago.</a:t>
            </a:r>
          </a:p>
          <a:p>
            <a:pPr eaLnBrk="1" hangingPunct="1"/>
            <a:r>
              <a:rPr lang="en-US" baseline="0" noProof="0" dirty="0" smtClean="0">
                <a:latin typeface="Arial" charset="0"/>
                <a:ea typeface="ＭＳ Ｐゴシック" charset="0"/>
                <a:cs typeface="ＭＳ Ｐゴシック" charset="0"/>
              </a:rPr>
              <a:t>There are very few possible optimization opportunities when you are ROP bound. Simply drawing fewer pixels is generally the only way to go. Another strategy is to make fancier shaders to shift the balance towards the ALU/TEX. However, that might make it prettier more or less for free, but it won’t make it go faster.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6</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There are a number of typically ROP bound cases in real games today</a:t>
            </a:r>
            <a:r>
              <a:rPr lang="en-US" baseline="0" noProof="0" dirty="0" smtClean="0">
                <a:latin typeface="Arial" charset="0"/>
                <a:ea typeface="ＭＳ Ｐゴシック" charset="0"/>
                <a:cs typeface="ＭＳ Ｐゴシック" charset="0"/>
              </a:rPr>
              <a:t>. They generally consist of a simple shader, usually little more than just a texture.</a:t>
            </a:r>
          </a:p>
          <a:p>
            <a:pPr eaLnBrk="1" hangingPunct="1"/>
            <a:r>
              <a:rPr lang="en-US" baseline="0" noProof="0" dirty="0" smtClean="0">
                <a:latin typeface="Arial" charset="0"/>
                <a:ea typeface="ＭＳ Ｐゴシック" charset="0"/>
                <a:cs typeface="ＭＳ Ｐゴシック" charset="0"/>
              </a:rPr>
              <a:t>There are some tricks that have been employed to various success before, such as rendering to a low-res render target and upscale, which essentially reduces the number of pixels. This may work for low-frequency data, such as a typical particle system. Another approach is to abuse MSAA to improve rasterize throughput. This may not work out if you are already using MSAA for antialiasing.</a:t>
            </a:r>
          </a:p>
          <a:p>
            <a:pPr eaLnBrk="1" hangingPunct="1"/>
            <a:r>
              <a:rPr lang="en-US" baseline="0" noProof="0" dirty="0" smtClean="0">
                <a:latin typeface="Arial" charset="0"/>
                <a:ea typeface="ＭＳ Ｐゴシック" charset="0"/>
                <a:cs typeface="ＭＳ Ｐゴシック" charset="0"/>
              </a:rPr>
              <a:t>The solution presented here is to reduce the number of pixels by eliminating waste. This technique can generally be combined with the other two approaches.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A typical particle texture has plenty of</a:t>
            </a:r>
            <a:r>
              <a:rPr lang="en-US" baseline="0" noProof="0" dirty="0" smtClean="0">
                <a:latin typeface="Arial" charset="0"/>
                <a:ea typeface="ＭＳ Ｐゴシック" charset="0"/>
                <a:cs typeface="ＭＳ Ｐゴシック" charset="0"/>
              </a:rPr>
              <a:t> area where alpha is zero. Rendering those pixels will be a waste of </a:t>
            </a:r>
            <a:r>
              <a:rPr lang="en-US" baseline="0" noProof="0" dirty="0" err="1" smtClean="0">
                <a:latin typeface="Arial" charset="0"/>
                <a:ea typeface="ＭＳ Ｐゴシック" charset="0"/>
                <a:cs typeface="ＭＳ Ｐゴシック" charset="0"/>
              </a:rPr>
              <a:t>fillrate</a:t>
            </a:r>
            <a:r>
              <a:rPr lang="en-US" baseline="0" noProof="0" dirty="0" smtClean="0">
                <a:latin typeface="Arial" charset="0"/>
                <a:ea typeface="ＭＳ Ｐゴシック" charset="0"/>
                <a:cs typeface="ＭＳ Ｐゴシック" charset="0"/>
              </a:rPr>
              <a:t> as it contributes nothing to the final frame.</a:t>
            </a:r>
          </a:p>
          <a:p>
            <a:pPr eaLnBrk="1" hangingPunct="1"/>
            <a:r>
              <a:rPr lang="en-US" baseline="0" noProof="0" dirty="0" smtClean="0">
                <a:latin typeface="Arial" charset="0"/>
                <a:ea typeface="ＭＳ Ｐゴシック" charset="0"/>
                <a:cs typeface="ＭＳ Ｐゴシック" charset="0"/>
              </a:rPr>
              <a:t>Instead of simply drawing a plain quad, a better approach is to use irregular polygons that tightly encloses the ”meat” of the particle. We made a tool that automatically finds an optimal enclosing polygon for a given texture.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8</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The more vertices you use, the bigger the </a:t>
            </a:r>
            <a:r>
              <a:rPr lang="en-US" noProof="0" dirty="0" err="1" smtClean="0">
                <a:latin typeface="Arial" charset="0"/>
                <a:ea typeface="ＭＳ Ｐゴシック" charset="0"/>
                <a:cs typeface="ＭＳ Ｐゴシック" charset="0"/>
              </a:rPr>
              <a:t>fillrate</a:t>
            </a:r>
            <a:r>
              <a:rPr lang="en-US" noProof="0" dirty="0" smtClean="0">
                <a:latin typeface="Arial" charset="0"/>
                <a:ea typeface="ＭＳ Ｐゴシック" charset="0"/>
                <a:cs typeface="ＭＳ Ｐゴシック" charset="0"/>
              </a:rPr>
              <a:t> saving will</a:t>
            </a:r>
            <a:r>
              <a:rPr lang="en-US" baseline="0" noProof="0" dirty="0" smtClean="0">
                <a:latin typeface="Arial" charset="0"/>
                <a:ea typeface="ＭＳ Ｐゴシック" charset="0"/>
                <a:cs typeface="ＭＳ Ｐゴシック" charset="0"/>
              </a:rPr>
              <a:t> be, but there is a diminishing return. Going further than about 8 vertices is usually not really worth it. Even staying with four vertices can provide a substantial performance improvement.</a:t>
            </a:r>
          </a:p>
          <a:p>
            <a:pPr eaLnBrk="1" hangingPunct="1"/>
            <a:r>
              <a:rPr lang="en-US" baseline="0" noProof="0" dirty="0" smtClean="0">
                <a:latin typeface="Arial" charset="0"/>
                <a:ea typeface="ＭＳ Ｐゴシック" charset="0"/>
                <a:cs typeface="ＭＳ Ｐゴシック" charset="0"/>
              </a:rPr>
              <a:t>Particles will have to be very small for a smaller vertex count to really pay off from a GPU performance point of view. You’ll rarely be bound by the vertex shader. However, </a:t>
            </a:r>
            <a:r>
              <a:rPr lang="en-US" baseline="0" noProof="0" dirty="0" smtClean="0">
                <a:latin typeface="Arial" charset="0"/>
                <a:ea typeface="ＭＳ Ｐゴシック" charset="0"/>
                <a:cs typeface="ＭＳ Ｐゴシック" charset="0"/>
              </a:rPr>
              <a:t>if </a:t>
            </a:r>
            <a:r>
              <a:rPr lang="en-US" baseline="0" noProof="0" dirty="0" smtClean="0">
                <a:latin typeface="Arial" charset="0"/>
                <a:ea typeface="ＭＳ Ｐゴシック" charset="0"/>
                <a:cs typeface="ＭＳ Ｐゴシック" charset="0"/>
              </a:rPr>
              <a:t>the particles are generated on the CPU, computing more vertices may be costly. For this reason we stuck with 4 vertices for the clouds in Just Cause 2. However, the particle effects were drawn with GPU generated vertices, so we went all the way to 8 there.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4006BF-5AAA-BA40-916A-BA236154628C}" type="slidenum">
              <a:rPr lang="en-US"/>
              <a:pPr eaLnBrk="1" hangingPunct="1"/>
              <a:t>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noProof="0" dirty="0" smtClean="0">
                <a:latin typeface="Arial" charset="0"/>
                <a:ea typeface="ＭＳ Ｐゴシック" charset="0"/>
                <a:cs typeface="ＭＳ Ｐゴシック" charset="0"/>
              </a:rPr>
              <a:t>Before making</a:t>
            </a:r>
            <a:r>
              <a:rPr lang="en-US" baseline="0" noProof="0" dirty="0" smtClean="0">
                <a:latin typeface="Arial" charset="0"/>
                <a:ea typeface="ＭＳ Ｐゴシック" charset="0"/>
                <a:cs typeface="ＭＳ Ｐゴシック" charset="0"/>
              </a:rPr>
              <a:t> the tool we tried manual trimming with a rudimentary in-game tweaking system temporarily added to the debug-menu. This was done on the clouds texture atlas. It worked, but was tedious. The large performance benefit motivated expanding this to general particle effects. However, the manual approach did not scale. Instead of a single atlas with 16 tiles we had dozens </a:t>
            </a:r>
            <a:r>
              <a:rPr lang="en-US" baseline="0" noProof="0" dirty="0" smtClean="0">
                <a:latin typeface="Arial" charset="0"/>
                <a:ea typeface="ＭＳ Ｐゴシック" charset="0"/>
                <a:cs typeface="ＭＳ Ｐゴシック" charset="0"/>
              </a:rPr>
              <a:t>of </a:t>
            </a:r>
            <a:r>
              <a:rPr lang="en-US" baseline="0" noProof="0" dirty="0" smtClean="0">
                <a:latin typeface="Arial" charset="0"/>
                <a:ea typeface="ＭＳ Ｐゴシック" charset="0"/>
                <a:cs typeface="ＭＳ Ｐゴシック" charset="0"/>
              </a:rPr>
              <a:t>textures, some with 64 animation frames. It would be weeks or months of works to do them all manually.</a:t>
            </a:r>
          </a:p>
          <a:p>
            <a:pPr eaLnBrk="1" hangingPunct="1"/>
            <a:r>
              <a:rPr lang="en-US" baseline="0" noProof="0" dirty="0" smtClean="0">
                <a:latin typeface="Arial" charset="0"/>
                <a:ea typeface="ＭＳ Ｐゴシック" charset="0"/>
                <a:cs typeface="ＭＳ Ｐゴシック" charset="0"/>
              </a:rPr>
              <a:t>We came up with a tool that given a texture, an alpha threshold, and a target vertex count computed an optimized enclosing polygon. This tool is open-source and available online </a:t>
            </a:r>
            <a:r>
              <a:rPr lang="en-US" baseline="0" noProof="0" dirty="0" smtClean="0">
                <a:latin typeface="Arial" charset="0"/>
                <a:ea typeface="ＭＳ Ｐゴシック" charset="0"/>
                <a:cs typeface="ＭＳ Ｐゴシック" charset="0"/>
              </a:rPr>
              <a:t>[3]. </a:t>
            </a:r>
            <a:r>
              <a:rPr lang="en-US" baseline="0" noProof="0" dirty="0" smtClean="0">
                <a:latin typeface="Arial" charset="0"/>
                <a:ea typeface="ＭＳ Ｐゴシック" charset="0"/>
                <a:cs typeface="ＭＳ Ｐゴシック" charset="0"/>
              </a:rPr>
              <a:t>We have continued to develop it internally though and integrated it into our pipeline. However, the open-source version is a good start for integrating this technique into your tool chain.</a:t>
            </a:r>
            <a:endParaRPr lang="en-US" noProof="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5" name="PP_03_Footer.jpg" descr="/Volumes/eGo/S2012/PowerPoint:Keynote/S2012 PPT:KEY/PP_Files/PP_03_Footer.jpg"/>
          <p:cNvPicPr>
            <a:picLocks noChangeAspect="1"/>
          </p:cNvPicPr>
          <p:nvPr userDrawn="1"/>
        </p:nvPicPr>
        <p:blipFill>
          <a:blip r:embed="rId2"/>
          <a:stretch>
            <a:fillRect/>
          </a:stretch>
        </p:blipFill>
        <p:spPr>
          <a:xfrm>
            <a:off x="0" y="3429001"/>
            <a:ext cx="7315200" cy="582930"/>
          </a:xfrm>
          <a:prstGeom prst="rect">
            <a:avLst/>
          </a:prstGeom>
        </p:spPr>
      </p:pic>
    </p:spTree>
    <p:extLst>
      <p:ext uri="{BB962C8B-B14F-4D97-AF65-F5344CB8AC3E}">
        <p14:creationId xmlns="" xmlns:p14="http://schemas.microsoft.com/office/powerpoint/2010/main" val="3950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5" name="PP_04_Header.jpg" descr="/Volumes/eGo/S2012/PowerPoint:Keynote/S2012 PPT:KEY/PP_Files/PP_04_Header.jpg"/>
          <p:cNvPicPr>
            <a:picLocks noChangeAspect="1"/>
          </p:cNvPicPr>
          <p:nvPr userDrawn="1"/>
        </p:nvPicPr>
        <p:blipFill>
          <a:blip r:embed="rId2"/>
          <a:stretch>
            <a:fillRect/>
          </a:stretch>
        </p:blipFill>
        <p:spPr>
          <a:xfrm>
            <a:off x="0" y="1"/>
            <a:ext cx="7315200" cy="582930"/>
          </a:xfrm>
          <a:prstGeom prst="rect">
            <a:avLst/>
          </a:prstGeom>
        </p:spPr>
      </p:pic>
      <p:sp>
        <p:nvSpPr>
          <p:cNvPr id="9" name="Rectangle 3"/>
          <p:cNvSpPr>
            <a:spLocks noGrp="1" noChangeArrowheads="1"/>
          </p:cNvSpPr>
          <p:nvPr>
            <p:ph type="body" idx="1"/>
          </p:nvPr>
        </p:nvSpPr>
        <p:spPr>
          <a:xfrm>
            <a:off x="279400" y="762000"/>
            <a:ext cx="6807200" cy="3124200"/>
          </a:xfrm>
          <a:prstGeom prst="rect">
            <a:avLst/>
          </a:prstGeom>
        </p:spPr>
        <p:txBody>
          <a:bodyPr lIns="91440" tIns="45720" rIns="91440" bIns="45720"/>
          <a:lstStyle>
            <a:lvl1pPr eaLnBrk="1" hangingPunct="1">
              <a:spcBef>
                <a:spcPts val="160"/>
              </a:spcBef>
              <a:spcAft>
                <a:spcPts val="160"/>
              </a:spcAft>
              <a:buClr>
                <a:schemeClr val="accent6"/>
              </a:buClr>
              <a:buFont typeface="Wingdings" pitchFamily="-112" charset="2"/>
              <a:buChar char="§"/>
              <a:defRPr/>
            </a:lvl1pPr>
          </a:lstStyle>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This subtitle is 20 points </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Bullets are blue</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They have 110% line spacing, 2 points before &amp; after</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Longer bullets in the form of a paragraph are harder to read if there is insufficient line spacing. This is the maximum recommended number of lines per slide (seven).</a:t>
            </a: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Sub bullets look like this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Tree>
    <p:extLst>
      <p:ext uri="{BB962C8B-B14F-4D97-AF65-F5344CB8AC3E}">
        <p14:creationId xmlns="" xmlns:p14="http://schemas.microsoft.com/office/powerpoint/2010/main" val="200143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14" name="Rectangle 13"/>
          <p:cNvSpPr/>
          <p:nvPr userDrawn="1"/>
        </p:nvSpPr>
        <p:spPr>
          <a:xfrm>
            <a:off x="0" y="0"/>
            <a:ext cx="7315200" cy="4114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p>
        </p:txBody>
      </p:sp>
      <p:pic>
        <p:nvPicPr>
          <p:cNvPr id="6" name="PP_04_Header.jpg" descr="/Volumes/eGo/S2012/PowerPoint:Keynote/S2012 PPT:KEY/PP_Files/PP_04_Header.jpg"/>
          <p:cNvPicPr>
            <a:picLocks noChangeAspect="1"/>
          </p:cNvPicPr>
          <p:nvPr userDrawn="1"/>
        </p:nvPicPr>
        <p:blipFill>
          <a:blip r:embed="rId2"/>
          <a:stretch>
            <a:fillRect/>
          </a:stretch>
        </p:blipFill>
        <p:spPr>
          <a:xfrm>
            <a:off x="0" y="1"/>
            <a:ext cx="7315200" cy="582930"/>
          </a:xfrm>
          <a:prstGeom prst="rect">
            <a:avLst/>
          </a:prstGeom>
        </p:spPr>
      </p:pic>
      <p:sp>
        <p:nvSpPr>
          <p:cNvPr id="12" name="Rectangle 3"/>
          <p:cNvSpPr>
            <a:spLocks noGrp="1" noChangeArrowheads="1"/>
          </p:cNvSpPr>
          <p:nvPr>
            <p:ph type="body" sz="half" idx="4294967295"/>
          </p:nvPr>
        </p:nvSpPr>
        <p:spPr>
          <a:xfrm>
            <a:off x="244476" y="745181"/>
            <a:ext cx="3303588" cy="3065462"/>
          </a:xfrm>
          <a:prstGeom prst="rect">
            <a:avLst/>
          </a:prstGeom>
        </p:spPr>
        <p:txBody>
          <a:bodyPr lIns="91440" tIns="45720" rIns="91440" bIns="45720">
            <a:normAutofit/>
          </a:bodyPr>
          <a:lstStyle>
            <a:lvl1pPr eaLnBrk="1" hangingPunct="1">
              <a:spcBef>
                <a:spcPts val="160"/>
              </a:spcBef>
              <a:spcAft>
                <a:spcPts val="160"/>
              </a:spcAft>
              <a:buClr>
                <a:schemeClr val="accent6"/>
              </a:buClr>
              <a:buFont typeface="Wingdings" charset="0"/>
              <a:buChar char="§"/>
              <a:defRPr/>
            </a:lvl1pPr>
          </a:lstStyle>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subtitle is 21 points </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Bullets are </a:t>
            </a:r>
            <a:r>
              <a:rPr lang="en-US" sz="2100" dirty="0" smtClean="0">
                <a:solidFill>
                  <a:schemeClr val="tx1"/>
                </a:solidFill>
                <a:effectLst/>
                <a:latin typeface="Arial" charset="0"/>
                <a:ea typeface="ＭＳ Ｐゴシック" charset="0"/>
                <a:cs typeface="ＭＳ Ｐゴシック" charset="0"/>
              </a:rPr>
              <a:t>blue</a:t>
            </a:r>
            <a:endParaRPr lang="en-US" sz="2100" dirty="0">
              <a:solidFill>
                <a:schemeClr val="tx1"/>
              </a:solidFill>
              <a:effectLst/>
              <a:latin typeface="Arial" charset="0"/>
              <a:ea typeface="ＭＳ Ｐゴシック" charset="0"/>
              <a:cs typeface="ＭＳ Ｐゴシック" charset="0"/>
            </a:endParaRP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They have 110% line spacing, 2 points before &amp; after</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slide is designed for text on the left and graphic on the right</a:t>
            </a:r>
          </a:p>
        </p:txBody>
      </p:sp>
      <p:sp>
        <p:nvSpPr>
          <p:cNvPr id="13" name="Rectangle 4"/>
          <p:cNvSpPr>
            <a:spLocks noGrp="1" noChangeArrowheads="1"/>
          </p:cNvSpPr>
          <p:nvPr>
            <p:ph sz="half" idx="4294967295"/>
          </p:nvPr>
        </p:nvSpPr>
        <p:spPr>
          <a:xfrm>
            <a:off x="3803651" y="762645"/>
            <a:ext cx="3305175" cy="3041650"/>
          </a:xfrm>
          <a:prstGeom prst="rect">
            <a:avLst/>
          </a:prstGeom>
        </p:spPr>
        <p:txBody>
          <a:bodyPr lIns="91440" tIns="45720" rIns="91440" bIns="45720"/>
          <a:lstStyle/>
          <a:p>
            <a:pPr eaLnBrk="1" hangingPunct="1">
              <a:buFontTx/>
              <a:buNone/>
              <a:defRPr/>
            </a:pPr>
            <a:endParaRPr lang="en-US" sz="2200" dirty="0" smtClean="0">
              <a:effectLst>
                <a:outerShdw blurRad="38100" dist="38100" dir="2700000" algn="tl">
                  <a:srgbClr val="C0C0C0"/>
                </a:outerShdw>
              </a:effectLst>
              <a:ea typeface="ＭＳ Ｐゴシック" pitchFamily="-112" charset="-128"/>
            </a:endParaRPr>
          </a:p>
        </p:txBody>
      </p:sp>
    </p:spTree>
    <p:extLst>
      <p:ext uri="{BB962C8B-B14F-4D97-AF65-F5344CB8AC3E}">
        <p14:creationId xmlns="" xmlns:p14="http://schemas.microsoft.com/office/powerpoint/2010/main" val="395536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descr="/Volumes/eGo/S2012/PowerPoint:Keynote/S2012 PPT:KEY/PP_Files/PP_04_Header.jpg"/>
          <p:cNvPicPr>
            <a:picLocks noChangeAspect="1"/>
          </p:cNvPicPr>
          <p:nvPr userDrawn="1"/>
        </p:nvPicPr>
        <p:blipFill>
          <a:blip r:embed="rId5"/>
          <a:stretch>
            <a:fillRect/>
          </a:stretch>
        </p:blipFill>
        <p:spPr>
          <a:xfrm>
            <a:off x="0" y="1"/>
            <a:ext cx="7315200" cy="582930"/>
          </a:xfrm>
          <a:prstGeom prst="rect">
            <a:avLst/>
          </a:prstGeom>
        </p:spPr>
      </p:pic>
      <p:sp>
        <p:nvSpPr>
          <p:cNvPr id="3" name="Text Box 10"/>
          <p:cNvSpPr txBox="1">
            <a:spLocks noChangeArrowheads="1"/>
          </p:cNvSpPr>
          <p:nvPr userDrawn="1"/>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Edit this text to create a Heading</a:t>
            </a:r>
          </a:p>
        </p:txBody>
      </p:sp>
      <p:sp>
        <p:nvSpPr>
          <p:cNvPr id="4" name="Rectangle 3"/>
          <p:cNvSpPr txBox="1">
            <a:spLocks noChangeArrowheads="1"/>
          </p:cNvSpPr>
          <p:nvPr userDrawn="1"/>
        </p:nvSpPr>
        <p:spPr>
          <a:xfrm>
            <a:off x="279400" y="762000"/>
            <a:ext cx="6807200" cy="3124200"/>
          </a:xfrm>
          <a:prstGeom prst="rect">
            <a:avLst/>
          </a:prstGeom>
        </p:spPr>
        <p:txBody>
          <a:bodyPr lIns="91440" tIns="45720" rIns="91440" bIns="45720"/>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This subtitle is 20 points </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Bullets are blue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They have 110% line spacing, 2 points before &amp; after</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Longer bullets in the form of a paragraph are harder to read if there is insufficient line spacing. This is the maximum recommended number of lines per slide (seven).</a:t>
            </a:r>
          </a:p>
          <a:p>
            <a:pPr lvl="1" eaLnBrk="1" hangingPunct="1">
              <a:buFont typeface="Wingdings" pitchFamily="-112" charset="2"/>
              <a:buChar char="§"/>
              <a:defRPr/>
            </a:pPr>
            <a:r>
              <a:rPr lang="en-US" sz="1700" dirty="0" smtClean="0">
                <a:ea typeface="ＭＳ Ｐゴシック" pitchFamily="-112" charset="-128"/>
              </a:rPr>
              <a:t>Sub bullets look like this</a:t>
            </a:r>
            <a:endParaRPr lang="en-US" sz="1800" dirty="0" smtClean="0">
              <a:effectLst>
                <a:outerShdw blurRad="38100" dist="38100" dir="2700000" algn="tl">
                  <a:srgbClr val="C0C0C0"/>
                </a:outerShdw>
              </a:effectLst>
              <a:ea typeface="ＭＳ Ｐゴシック" pitchFamily="-112" charset="-128"/>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hyperlink" Target="http://iryoku.com/aacourse/" TargetMode="External"/><Relationship Id="rId3" Type="http://schemas.openxmlformats.org/officeDocument/2006/relationships/hyperlink" Target="http://en.wikipedia.org/wiki/Comparison_of_AMD_graphics_processing_units" TargetMode="External"/><Relationship Id="rId7" Type="http://schemas.openxmlformats.org/officeDocument/2006/relationships/hyperlink" Target="http://www.humus.name/index.php?page=3D&amp;ID=8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csee.umbc.edu/~olano/papers/lean/" TargetMode="External"/><Relationship Id="rId5" Type="http://schemas.openxmlformats.org/officeDocument/2006/relationships/hyperlink" Target="http://www.humus.name/index.php?page=Cool&amp;ID=8" TargetMode="External"/><Relationship Id="rId4" Type="http://schemas.openxmlformats.org/officeDocument/2006/relationships/hyperlink" Target="http://www.humus.name/index.php?page=News&amp;ID=266" TargetMode="External"/><Relationship Id="rId9" Type="http://schemas.openxmlformats.org/officeDocument/2006/relationships/hyperlink" Target="http://www.humus.name/index.php?page=3D&amp;ID=8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P_01_Main.jpg" descr="/Volumes/eGo/S2012/PowerPoint:Keynote/S2012 PPT:KEY/PP_Files/PP_01_Main.jpg"/>
          <p:cNvPicPr>
            <a:picLocks noChangeAspect="1"/>
          </p:cNvPicPr>
          <p:nvPr/>
        </p:nvPicPr>
        <p:blipFill>
          <a:blip r:embed="rId3"/>
          <a:stretch>
            <a:fillRect/>
          </a:stretch>
        </p:blipFill>
        <p:spPr>
          <a:xfrm>
            <a:off x="0" y="0"/>
            <a:ext cx="731520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Algorithm</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Threshold alpha</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Add each solid pixel to convex hull</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Optimize with potential-corner test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Reduce hull vertex count</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Replace least important edge</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Repeat until max hull vertex count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Brute-force through all valid edge permutations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Select smallest area polygon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Original texture</a:t>
            </a:r>
          </a:p>
        </p:txBody>
      </p:sp>
      <p:pic>
        <p:nvPicPr>
          <p:cNvPr id="2050" name="Picture 2" descr="C:\Users\Humus\Documents\Dokument\Siggraph 2012\Trim0.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a:t>
            </a:r>
            <a:r>
              <a:rPr lang="en-US" sz="2400" dirty="0" err="1" smtClean="0">
                <a:ea typeface="ＭＳ Ｐゴシック" pitchFamily="-112" charset="-128"/>
              </a:rPr>
              <a:t>Thresholded</a:t>
            </a:r>
            <a:r>
              <a:rPr lang="en-US" sz="2400" dirty="0" smtClean="0">
                <a:ea typeface="ＭＳ Ｐゴシック" pitchFamily="-112" charset="-128"/>
              </a:rPr>
              <a:t> texture</a:t>
            </a:r>
          </a:p>
          <a:p>
            <a:pPr eaLnBrk="1" hangingPunct="1">
              <a:spcBef>
                <a:spcPts val="200"/>
              </a:spcBef>
              <a:spcAft>
                <a:spcPts val="200"/>
              </a:spcAft>
              <a:buNone/>
              <a:defRPr/>
            </a:pPr>
            <a:endParaRPr lang="en-US" sz="2400" dirty="0" smtClean="0">
              <a:ea typeface="ＭＳ Ｐゴシック" pitchFamily="-112" charset="-128"/>
            </a:endParaRPr>
          </a:p>
        </p:txBody>
      </p:sp>
      <p:pic>
        <p:nvPicPr>
          <p:cNvPr id="3074" name="Picture 2" descr="C:\Users\Humus\Documents\Dokument\Siggraph 2012\Trim1.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Convex hull</a:t>
            </a: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p:txBody>
      </p:sp>
      <p:pic>
        <p:nvPicPr>
          <p:cNvPr id="4098" name="Picture 2" descr="C:\Users\Humus\Documents\Dokument\Siggraph 2012\Trim2.png"/>
          <p:cNvPicPr>
            <a:picLocks noChangeAspect="1" noChangeArrowheads="1"/>
          </p:cNvPicPr>
          <p:nvPr/>
        </p:nvPicPr>
        <p:blipFill>
          <a:blip r:embed="rId3"/>
          <a:srcRect/>
          <a:stretch>
            <a:fillRect/>
          </a:stretch>
        </p:blipFill>
        <p:spPr bwMode="auto">
          <a:xfrm>
            <a:off x="228600" y="609599"/>
            <a:ext cx="3505200" cy="35052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Reduced convex hull</a:t>
            </a: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p:txBody>
      </p:sp>
      <p:pic>
        <p:nvPicPr>
          <p:cNvPr id="5122" name="Picture 2" descr="C:\Users\Humus\Documents\Dokument\Siggraph 2012\Trim3.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Final 4 vertex polygon</a:t>
            </a:r>
          </a:p>
          <a:p>
            <a:pPr eaLnBrk="1" hangingPunct="1">
              <a:spcBef>
                <a:spcPts val="200"/>
              </a:spcBef>
              <a:spcAft>
                <a:spcPts val="200"/>
              </a:spcAft>
              <a:buNone/>
              <a:defRPr/>
            </a:pPr>
            <a:r>
              <a:rPr lang="sv-SE" sz="2400" dirty="0" smtClean="0">
                <a:ea typeface="ＭＳ Ｐゴシック" pitchFamily="-112" charset="-128"/>
              </a:rPr>
              <a:t>	(</a:t>
            </a:r>
            <a:r>
              <a:rPr lang="en-US" sz="2400" dirty="0" smtClean="0"/>
              <a:t>60.16%)</a:t>
            </a:r>
            <a:endParaRPr lang="en-US" sz="2400" dirty="0" smtClean="0">
              <a:ea typeface="ＭＳ Ｐゴシック" pitchFamily="-112" charset="-128"/>
            </a:endParaRPr>
          </a:p>
        </p:txBody>
      </p:sp>
      <p:pic>
        <p:nvPicPr>
          <p:cNvPr id="6146" name="Picture 2" descr="C:\Users\Humus\Documents\Dokument\Siggraph 2012\Trim4.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Final 6 vertex polygon </a:t>
            </a:r>
            <a:r>
              <a:rPr lang="sv-SE" sz="2400" dirty="0" smtClean="0">
                <a:ea typeface="ＭＳ Ｐゴシック" pitchFamily="-112" charset="-128"/>
              </a:rPr>
              <a:t>(53</a:t>
            </a:r>
            <a:r>
              <a:rPr lang="en-US" sz="2400" dirty="0" smtClean="0"/>
              <a:t>.94%)</a:t>
            </a:r>
            <a:endParaRPr lang="en-US" sz="2400" dirty="0" smtClean="0">
              <a:ea typeface="ＭＳ Ｐゴシック" pitchFamily="-112" charset="-128"/>
            </a:endParaRPr>
          </a:p>
          <a:p>
            <a:pPr eaLnBrk="1" hangingPunct="1">
              <a:spcBef>
                <a:spcPts val="200"/>
              </a:spcBef>
              <a:spcAft>
                <a:spcPts val="200"/>
              </a:spcAft>
              <a:buNone/>
              <a:defRPr/>
            </a:pPr>
            <a:endParaRPr lang="en-US" sz="2400" dirty="0" smtClean="0">
              <a:ea typeface="ＭＳ Ｐゴシック" pitchFamily="-112" charset="-128"/>
            </a:endParaRPr>
          </a:p>
        </p:txBody>
      </p:sp>
      <p:pic>
        <p:nvPicPr>
          <p:cNvPr id="7170" name="Picture 2" descr="C:\Users\Humus\Documents\Dokument\Siggraph 2012\Trim5.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2400" dirty="0" smtClean="0">
              <a:ea typeface="ＭＳ Ｐゴシック" pitchFamily="-112" charset="-128"/>
            </a:endParaRPr>
          </a:p>
          <a:p>
            <a:pPr eaLnBrk="1" hangingPunct="1">
              <a:spcBef>
                <a:spcPts val="200"/>
              </a:spcBef>
              <a:spcAft>
                <a:spcPts val="200"/>
              </a:spcAft>
              <a:buNone/>
              <a:defRPr/>
            </a:pPr>
            <a:r>
              <a:rPr lang="en-US" sz="2400" dirty="0" smtClean="0">
                <a:ea typeface="ＭＳ Ｐゴシック" pitchFamily="-112" charset="-128"/>
              </a:rPr>
              <a:t>	Final 8 vertex polygon </a:t>
            </a:r>
            <a:r>
              <a:rPr lang="sv-SE" sz="2400" dirty="0" smtClean="0">
                <a:ea typeface="ＭＳ Ｐゴシック" pitchFamily="-112" charset="-128"/>
              </a:rPr>
              <a:t>(51</a:t>
            </a:r>
            <a:r>
              <a:rPr lang="en-US" sz="2400" dirty="0" smtClean="0"/>
              <a:t>.90%)</a:t>
            </a:r>
            <a:endParaRPr lang="en-US" sz="2400" dirty="0" smtClean="0">
              <a:ea typeface="ＭＳ Ｐゴシック" pitchFamily="-112" charset="-128"/>
            </a:endParaRPr>
          </a:p>
          <a:p>
            <a:pPr eaLnBrk="1" hangingPunct="1">
              <a:spcBef>
                <a:spcPts val="200"/>
              </a:spcBef>
              <a:spcAft>
                <a:spcPts val="200"/>
              </a:spcAft>
              <a:buNone/>
              <a:defRPr/>
            </a:pPr>
            <a:endParaRPr lang="en-US" sz="2400" dirty="0" smtClean="0">
              <a:ea typeface="ＭＳ Ｐゴシック" pitchFamily="-112" charset="-128"/>
            </a:endParaRPr>
          </a:p>
        </p:txBody>
      </p:sp>
      <p:pic>
        <p:nvPicPr>
          <p:cNvPr id="8194" name="Picture 2" descr="C:\Users\Humus\Documents\Dokument\Siggraph 2012\Trim6.png"/>
          <p:cNvPicPr>
            <a:picLocks noChangeAspect="1" noChangeArrowheads="1"/>
          </p:cNvPicPr>
          <p:nvPr/>
        </p:nvPicPr>
        <p:blipFill>
          <a:blip r:embed="rId3"/>
          <a:srcRect/>
          <a:stretch>
            <a:fillRect/>
          </a:stretch>
        </p:blipFill>
        <p:spPr bwMode="auto">
          <a:xfrm>
            <a:off x="228600" y="609600"/>
            <a:ext cx="3505200" cy="3505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Issues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Polygon extending outside original quad</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No problem for regular textures. Use CLAMP.</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May cut into neighboring atlas tiles …</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Compute all hulls first, reject solutions that intersect another hull.</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Revert to aligned </a:t>
            </a:r>
            <a:r>
              <a:rPr lang="en-US" sz="1000" dirty="0" err="1" smtClean="0">
                <a:ea typeface="ＭＳ Ｐゴシック" pitchFamily="-112" charset="-128"/>
              </a:rPr>
              <a:t>rect</a:t>
            </a:r>
            <a:r>
              <a:rPr lang="en-US" sz="1000" dirty="0" smtClean="0">
                <a:ea typeface="ＭＳ Ｐゴシック" pitchFamily="-112" charset="-128"/>
              </a:rPr>
              <a:t> if no valid solution remains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Performance</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Brute-force</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Keep convex hull vertex count reasonably low</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Filtering</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Add all four corners of a pixel (faster), or interpolate </a:t>
            </a:r>
            <a:r>
              <a:rPr lang="en-US" sz="1000" dirty="0" err="1" smtClean="0">
                <a:ea typeface="ＭＳ Ｐゴシック" pitchFamily="-112" charset="-128"/>
              </a:rPr>
              <a:t>subpixel</a:t>
            </a:r>
            <a:r>
              <a:rPr lang="en-US" sz="1000" dirty="0" smtClean="0">
                <a:ea typeface="ＭＳ Ｐゴシック" pitchFamily="-112" charset="-128"/>
              </a:rPr>
              <a:t> alpha values (accurate)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Handling ”weird” textures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I.e. alpha != 0 at texture edge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Merge-Instancing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Humus\Documents\Dokument\Siggraph 2012\AvalancheLogo.png"/>
          <p:cNvPicPr>
            <a:picLocks noChangeAspect="1" noChangeArrowheads="1"/>
          </p:cNvPicPr>
          <p:nvPr/>
        </p:nvPicPr>
        <p:blipFill>
          <a:blip r:embed="rId3"/>
          <a:srcRect/>
          <a:stretch>
            <a:fillRect/>
          </a:stretch>
        </p:blipFill>
        <p:spPr bwMode="auto">
          <a:xfrm>
            <a:off x="304800" y="2743200"/>
            <a:ext cx="2590800" cy="1114044"/>
          </a:xfrm>
          <a:prstGeom prst="rect">
            <a:avLst/>
          </a:prstGeom>
          <a:noFill/>
        </p:spPr>
      </p:pic>
      <p:sp>
        <p:nvSpPr>
          <p:cNvPr id="3074" name="Text Box 4"/>
          <p:cNvSpPr txBox="1">
            <a:spLocks noChangeArrowheads="1"/>
          </p:cNvSpPr>
          <p:nvPr/>
        </p:nvSpPr>
        <p:spPr bwMode="auto">
          <a:xfrm>
            <a:off x="468314" y="762000"/>
            <a:ext cx="6345237" cy="520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5" name="Text Box 10"/>
          <p:cNvSpPr txBox="1">
            <a:spLocks noChangeArrowheads="1"/>
          </p:cNvSpPr>
          <p:nvPr/>
        </p:nvSpPr>
        <p:spPr bwMode="auto">
          <a:xfrm>
            <a:off x="457201" y="2052637"/>
            <a:ext cx="6343650" cy="1058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ts val="0"/>
              </a:spcBef>
            </a:pPr>
            <a:r>
              <a:rPr lang="en-US" dirty="0" smtClean="0">
                <a:effectLst>
                  <a:outerShdw blurRad="50800" dist="38100" dir="2700000" algn="tl" rotWithShape="0">
                    <a:schemeClr val="accent4">
                      <a:alpha val="43000"/>
                    </a:schemeClr>
                  </a:outerShdw>
                </a:effectLst>
              </a:rPr>
              <a:t>Emil Persson</a:t>
            </a:r>
          </a:p>
          <a:p>
            <a:pPr algn="ctr" eaLnBrk="1" hangingPunct="1">
              <a:spcBef>
                <a:spcPts val="0"/>
              </a:spcBef>
            </a:pPr>
            <a:r>
              <a:rPr lang="en-US" sz="1600" dirty="0" smtClean="0">
                <a:effectLst>
                  <a:outerShdw blurRad="50800" dist="38100" dir="2700000" algn="tl" rotWithShape="0">
                    <a:schemeClr val="accent4">
                      <a:alpha val="43000"/>
                    </a:schemeClr>
                  </a:outerShdw>
                </a:effectLst>
              </a:rPr>
              <a:t>Senior Graphics Programmer</a:t>
            </a:r>
          </a:p>
          <a:p>
            <a:pPr algn="ctr" eaLnBrk="1" hangingPunct="1">
              <a:spcBef>
                <a:spcPts val="0"/>
              </a:spcBef>
            </a:pPr>
            <a:endParaRPr lang="en-US" sz="800" dirty="0" smtClean="0">
              <a:effectLst>
                <a:outerShdw blurRad="50800" dist="38100" dir="2700000" algn="tl" rotWithShape="0">
                  <a:schemeClr val="accent4">
                    <a:alpha val="43000"/>
                  </a:schemeClr>
                </a:outerShdw>
              </a:effectLst>
            </a:endParaRPr>
          </a:p>
          <a:p>
            <a:pPr algn="ctr">
              <a:spcBef>
                <a:spcPts val="0"/>
              </a:spcBef>
              <a:buNone/>
            </a:pPr>
            <a:endParaRPr lang="en-US" sz="400" dirty="0" smtClean="0"/>
          </a:p>
          <a:p>
            <a:pPr algn="ctr">
              <a:spcBef>
                <a:spcPts val="0"/>
              </a:spcBef>
              <a:buNone/>
            </a:pPr>
            <a:r>
              <a:rPr lang="en-US" dirty="0" smtClean="0"/>
              <a:t>    @_Humus_</a:t>
            </a:r>
          </a:p>
        </p:txBody>
      </p:sp>
      <p:pic>
        <p:nvPicPr>
          <p:cNvPr id="8" name="Picture 4" descr="C:\Users\Humus\Desktop\twitter-icon.png"/>
          <p:cNvPicPr>
            <a:picLocks noChangeAspect="1" noChangeArrowheads="1"/>
          </p:cNvPicPr>
          <p:nvPr/>
        </p:nvPicPr>
        <p:blipFill>
          <a:blip r:embed="rId4" cstate="print"/>
          <a:srcRect/>
          <a:stretch>
            <a:fillRect/>
          </a:stretch>
        </p:blipFill>
        <p:spPr bwMode="auto">
          <a:xfrm>
            <a:off x="2819400" y="2814636"/>
            <a:ext cx="304800" cy="304800"/>
          </a:xfrm>
          <a:prstGeom prst="rect">
            <a:avLst/>
          </a:prstGeom>
          <a:noFill/>
        </p:spPr>
      </p:pic>
      <p:sp>
        <p:nvSpPr>
          <p:cNvPr id="6" name="Text Box 10"/>
          <p:cNvSpPr txBox="1">
            <a:spLocks noChangeArrowheads="1"/>
          </p:cNvSpPr>
          <p:nvPr/>
        </p:nvSpPr>
        <p:spPr bwMode="auto">
          <a:xfrm>
            <a:off x="479425" y="1265236"/>
            <a:ext cx="634365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200" dirty="0" smtClean="0">
                <a:effectLst>
                  <a:outerShdw blurRad="50800" dist="38100" dir="2700000" algn="tl" rotWithShape="0">
                    <a:schemeClr val="accent4">
                      <a:alpha val="43000"/>
                    </a:schemeClr>
                  </a:outerShdw>
                </a:effectLst>
              </a:rPr>
              <a:t>Findings from Avalanche Studios</a:t>
            </a:r>
            <a:endParaRPr lang="en-US" sz="2200" dirty="0">
              <a:effectLst>
                <a:outerShdw blurRad="50800" dist="38100" dir="2700000" algn="tl" rotWithShape="0">
                  <a:schemeClr val="accent4">
                    <a:alpha val="43000"/>
                  </a:scheme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Instancing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One mesh, multiple instances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Multiple meshes, one instance of each</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marL="273050" lvl="1" indent="-273050" eaLnBrk="1" hangingPunct="1">
              <a:spcBef>
                <a:spcPts val="200"/>
              </a:spcBef>
              <a:spcAft>
                <a:spcPts val="200"/>
              </a:spcAft>
              <a:buFont typeface="Wingdings" pitchFamily="-112" charset="2"/>
              <a:buChar char="§"/>
              <a:defRPr/>
            </a:pPr>
            <a:r>
              <a:rPr lang="en-US" sz="1800" dirty="0" smtClean="0">
                <a:ea typeface="ＭＳ Ｐゴシック" pitchFamily="-112" charset="-128"/>
              </a:rPr>
              <a:t>What about: Multiple meshes, multiple instances of each?</a:t>
            </a:r>
          </a:p>
          <a:p>
            <a:pPr marL="593725" lvl="2" indent="-273050" eaLnBrk="1" hangingPunct="1">
              <a:spcBef>
                <a:spcPts val="200"/>
              </a:spcBef>
              <a:spcAft>
                <a:spcPts val="200"/>
              </a:spcAft>
              <a:buFont typeface="Wingdings" pitchFamily="-112" charset="2"/>
              <a:buChar char="§"/>
              <a:defRPr/>
            </a:pPr>
            <a:r>
              <a:rPr lang="en-US" sz="1400" dirty="0" smtClean="0">
                <a:ea typeface="ＭＳ Ｐゴシック" pitchFamily="-112" charset="-128"/>
              </a:rPr>
              <a:t>Instancing: Multiple draw-calls</a:t>
            </a:r>
          </a:p>
          <a:p>
            <a:pPr marL="593725" lvl="2" indent="-273050" eaLnBrk="1" hangingPunct="1">
              <a:spcBef>
                <a:spcPts val="200"/>
              </a:spcBef>
              <a:spcAft>
                <a:spcPts val="200"/>
              </a:spcAft>
              <a:buFont typeface="Wingdings" pitchFamily="-112" charset="2"/>
              <a:buChar char="§"/>
              <a:defRPr/>
            </a:pPr>
            <a:r>
              <a:rPr lang="en-US" sz="1400" dirty="0" smtClean="0">
                <a:ea typeface="ＭＳ Ｐゴシック" pitchFamily="-112" charset="-128"/>
              </a:rPr>
              <a:t>Merging: Duplication of vertex data</a:t>
            </a:r>
          </a:p>
          <a:p>
            <a:pPr marL="593725" lvl="2" indent="-273050" eaLnBrk="1" hangingPunct="1">
              <a:spcBef>
                <a:spcPts val="200"/>
              </a:spcBef>
              <a:spcAft>
                <a:spcPts val="200"/>
              </a:spcAft>
              <a:buFont typeface="Wingdings" pitchFamily="-112" charset="2"/>
              <a:buChar char="§"/>
              <a:defRPr/>
            </a:pPr>
            <a:r>
              <a:rPr lang="en-US" sz="1400" dirty="0" smtClean="0">
                <a:ea typeface="ＭＳ Ｐゴシック" pitchFamily="-112" charset="-128"/>
              </a:rPr>
              <a:t>Merge-Instancing: One draw-call, no vertex duplication</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8194" name="Picture 2" descr="C:\Users\Humus\Documents\Dokument\Siggraph 2012\JustCause2-6.jpg"/>
          <p:cNvPicPr>
            <a:picLocks noChangeAspect="1" noChangeArrowheads="1"/>
          </p:cNvPicPr>
          <p:nvPr/>
        </p:nvPicPr>
        <p:blipFill>
          <a:blip r:embed="rId3"/>
          <a:srcRect/>
          <a:stretch>
            <a:fillRect/>
          </a:stretch>
        </p:blipFill>
        <p:spPr bwMode="auto">
          <a:xfrm>
            <a:off x="152400" y="609600"/>
            <a:ext cx="6934200" cy="34671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None/>
              <a:defRPr/>
            </a:pPr>
            <a:r>
              <a:rPr lang="en-US" sz="1800" dirty="0" smtClean="0">
                <a:ea typeface="ＭＳ Ｐゴシック" pitchFamily="-112" charset="-128"/>
              </a:rPr>
              <a:t>Instancing</a:t>
            </a:r>
          </a:p>
          <a:p>
            <a:pPr eaLnBrk="1" hangingPunct="1">
              <a:spcBef>
                <a:spcPts val="200"/>
              </a:spcBef>
              <a:spcAft>
                <a:spcPts val="200"/>
              </a:spcAft>
              <a:buFont typeface="Wingdings" pitchFamily="-112" charset="2"/>
              <a:buChar char="§"/>
              <a:defRPr/>
            </a:pPr>
            <a:endParaRPr lang="sv-SE" sz="16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sv-SE" sz="1800" dirty="0" smtClean="0">
              <a:ea typeface="ＭＳ Ｐゴシック" pitchFamily="-112" charset="-128"/>
            </a:endParaRPr>
          </a:p>
          <a:p>
            <a:pPr eaLnBrk="1" hangingPunct="1">
              <a:spcBef>
                <a:spcPts val="200"/>
              </a:spcBef>
              <a:spcAft>
                <a:spcPts val="200"/>
              </a:spcAft>
              <a:buNone/>
              <a:defRPr/>
            </a:pPr>
            <a:r>
              <a:rPr lang="sv-SE" sz="1800" dirty="0" err="1" smtClean="0">
                <a:ea typeface="ＭＳ Ｐゴシック" pitchFamily="-112" charset="-128"/>
              </a:rPr>
              <a:t>Merge-Instancing</a:t>
            </a: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
        <p:nvSpPr>
          <p:cNvPr id="4" name="TextBox 3"/>
          <p:cNvSpPr txBox="1"/>
          <p:nvPr/>
        </p:nvSpPr>
        <p:spPr>
          <a:xfrm>
            <a:off x="304800" y="1106269"/>
            <a:ext cx="6858000" cy="646331"/>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r>
              <a:rPr lang="en-US" sz="1200" dirty="0" smtClean="0">
                <a:solidFill>
                  <a:srgbClr val="00FFFF"/>
                </a:solidFill>
                <a:highlight>
                  <a:srgbClr val="000000"/>
                </a:highlight>
                <a:latin typeface="Consolas" pitchFamily="49" charset="0"/>
              </a:rPr>
              <a:t>for</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FFFFFF"/>
                </a:solidFill>
                <a:highlight>
                  <a:srgbClr val="000000"/>
                </a:highlight>
                <a:latin typeface="Consolas" pitchFamily="49" charset="0"/>
              </a:rPr>
              <a:t>0</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&lt;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instance_count</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a:t>
            </a:r>
          </a:p>
          <a:p>
            <a:r>
              <a:rPr lang="en-GB" sz="1200" dirty="0" smtClean="0">
                <a:solidFill>
                  <a:srgbClr val="00FFFF"/>
                </a:solidFill>
                <a:highlight>
                  <a:srgbClr val="000000"/>
                </a:highlight>
                <a:latin typeface="Consolas" pitchFamily="49" charset="0"/>
              </a:rPr>
              <a:t>  for</a:t>
            </a:r>
            <a:r>
              <a:rPr lang="en-GB" sz="1200" dirty="0" smtClean="0">
                <a:solidFill>
                  <a:srgbClr val="00FF00"/>
                </a:solidFill>
                <a:highlight>
                  <a:srgbClr val="000000"/>
                </a:highlight>
                <a:latin typeface="Consolas" pitchFamily="49" charset="0"/>
              </a:rPr>
              <a:t> </a:t>
            </a:r>
            <a:r>
              <a:rPr lang="en-GB" sz="1200" dirty="0" smtClean="0">
                <a:solidFill>
                  <a:srgbClr val="FFFF00"/>
                </a:solidFill>
                <a:highlight>
                  <a:srgbClr val="000000"/>
                </a:highlight>
                <a:latin typeface="Consolas" pitchFamily="49" charset="0"/>
              </a:rPr>
              <a:t>(</a:t>
            </a:r>
            <a:r>
              <a:rPr lang="en-GB" sz="1200" dirty="0" err="1" smtClean="0">
                <a:solidFill>
                  <a:srgbClr val="00FFFF"/>
                </a:solidFill>
                <a:highlight>
                  <a:srgbClr val="000000"/>
                </a:highlight>
                <a:latin typeface="Consolas" pitchFamily="49" charset="0"/>
              </a:rPr>
              <a:t>int</a:t>
            </a:r>
            <a:r>
              <a:rPr lang="en-GB" sz="1200" dirty="0" smtClean="0">
                <a:solidFill>
                  <a:srgbClr val="00FF00"/>
                </a:solidFill>
                <a:highlight>
                  <a:srgbClr val="000000"/>
                </a:highlight>
                <a:latin typeface="Consolas" pitchFamily="49" charset="0"/>
              </a:rPr>
              <a:t> </a:t>
            </a:r>
            <a:r>
              <a:rPr lang="en-GB" sz="1200" dirty="0" smtClean="0">
                <a:solidFill>
                  <a:srgbClr val="02FF02"/>
                </a:solidFill>
                <a:highlight>
                  <a:srgbClr val="000000"/>
                </a:highlight>
                <a:latin typeface="Consolas" pitchFamily="49" charset="0"/>
              </a:rPr>
              <a:t>index</a:t>
            </a:r>
            <a:r>
              <a:rPr lang="en-GB" sz="1200" dirty="0" smtClean="0">
                <a:solidFill>
                  <a:srgbClr val="00FF00"/>
                </a:solidFill>
                <a:highlight>
                  <a:srgbClr val="000000"/>
                </a:highlight>
                <a:latin typeface="Consolas" pitchFamily="49" charset="0"/>
              </a:rPr>
              <a:t> </a:t>
            </a:r>
            <a:r>
              <a:rPr lang="en-GB" sz="1200" dirty="0" smtClean="0">
                <a:solidFill>
                  <a:srgbClr val="FFFF00"/>
                </a:solidFill>
                <a:highlight>
                  <a:srgbClr val="000000"/>
                </a:highlight>
                <a:latin typeface="Consolas" pitchFamily="49" charset="0"/>
              </a:rPr>
              <a:t>=</a:t>
            </a:r>
            <a:r>
              <a:rPr lang="en-GB" sz="1200" dirty="0" smtClean="0">
                <a:solidFill>
                  <a:srgbClr val="00FF00"/>
                </a:solidFill>
                <a:highlight>
                  <a:srgbClr val="000000"/>
                </a:highlight>
                <a:latin typeface="Consolas" pitchFamily="49" charset="0"/>
              </a:rPr>
              <a:t> </a:t>
            </a:r>
            <a:r>
              <a:rPr lang="en-GB" sz="1200" dirty="0" smtClean="0">
                <a:solidFill>
                  <a:srgbClr val="FFFFFF"/>
                </a:solidFill>
                <a:highlight>
                  <a:srgbClr val="000000"/>
                </a:highlight>
                <a:latin typeface="Consolas" pitchFamily="49" charset="0"/>
              </a:rPr>
              <a:t>0</a:t>
            </a:r>
            <a:r>
              <a:rPr lang="en-GB" sz="1200" dirty="0" smtClean="0">
                <a:solidFill>
                  <a:srgbClr val="FFFF00"/>
                </a:solidFill>
                <a:highlight>
                  <a:srgbClr val="000000"/>
                </a:highlight>
                <a:latin typeface="Consolas" pitchFamily="49" charset="0"/>
              </a:rPr>
              <a:t>;</a:t>
            </a:r>
            <a:r>
              <a:rPr lang="en-GB" sz="1200" dirty="0" smtClean="0">
                <a:solidFill>
                  <a:srgbClr val="00FF00"/>
                </a:solidFill>
                <a:highlight>
                  <a:srgbClr val="000000"/>
                </a:highlight>
                <a:latin typeface="Consolas" pitchFamily="49" charset="0"/>
              </a:rPr>
              <a:t> </a:t>
            </a:r>
            <a:r>
              <a:rPr lang="en-GB" sz="1200" dirty="0" smtClean="0">
                <a:solidFill>
                  <a:srgbClr val="02FF02"/>
                </a:solidFill>
                <a:highlight>
                  <a:srgbClr val="000000"/>
                </a:highlight>
                <a:latin typeface="Consolas" pitchFamily="49" charset="0"/>
              </a:rPr>
              <a:t>index</a:t>
            </a:r>
            <a:r>
              <a:rPr lang="en-GB" sz="1200" dirty="0" smtClean="0">
                <a:solidFill>
                  <a:srgbClr val="00FF00"/>
                </a:solidFill>
                <a:highlight>
                  <a:srgbClr val="000000"/>
                </a:highlight>
                <a:latin typeface="Consolas" pitchFamily="49" charset="0"/>
              </a:rPr>
              <a:t> </a:t>
            </a:r>
            <a:r>
              <a:rPr lang="en-GB" sz="1200" dirty="0" smtClean="0">
                <a:solidFill>
                  <a:srgbClr val="FFFF00"/>
                </a:solidFill>
                <a:highlight>
                  <a:srgbClr val="000000"/>
                </a:highlight>
                <a:latin typeface="Consolas" pitchFamily="49" charset="0"/>
              </a:rPr>
              <a:t>&lt;</a:t>
            </a:r>
            <a:r>
              <a:rPr lang="en-GB" sz="1200" dirty="0" smtClean="0">
                <a:solidFill>
                  <a:srgbClr val="00FF00"/>
                </a:solidFill>
                <a:highlight>
                  <a:srgbClr val="000000"/>
                </a:highlight>
                <a:latin typeface="Consolas" pitchFamily="49" charset="0"/>
              </a:rPr>
              <a:t> </a:t>
            </a:r>
            <a:r>
              <a:rPr lang="en-GB" sz="1200" dirty="0" err="1" smtClean="0">
                <a:solidFill>
                  <a:srgbClr val="02FF02"/>
                </a:solidFill>
                <a:highlight>
                  <a:srgbClr val="000000"/>
                </a:highlight>
                <a:latin typeface="Consolas" pitchFamily="49" charset="0"/>
              </a:rPr>
              <a:t>index_count</a:t>
            </a:r>
            <a:r>
              <a:rPr lang="en-GB" sz="1200" dirty="0" smtClean="0">
                <a:solidFill>
                  <a:srgbClr val="FFFF00"/>
                </a:solidFill>
                <a:highlight>
                  <a:srgbClr val="000000"/>
                </a:highlight>
                <a:latin typeface="Consolas" pitchFamily="49" charset="0"/>
              </a:rPr>
              <a:t>;</a:t>
            </a:r>
            <a:r>
              <a:rPr lang="en-GB" sz="1200" dirty="0" smtClean="0">
                <a:solidFill>
                  <a:srgbClr val="00FF00"/>
                </a:solidFill>
                <a:highlight>
                  <a:srgbClr val="000000"/>
                </a:highlight>
                <a:latin typeface="Consolas" pitchFamily="49" charset="0"/>
              </a:rPr>
              <a:t> </a:t>
            </a:r>
            <a:r>
              <a:rPr lang="en-GB" sz="1200" dirty="0" smtClean="0">
                <a:solidFill>
                  <a:srgbClr val="02FF02"/>
                </a:solidFill>
                <a:highlight>
                  <a:srgbClr val="000000"/>
                </a:highlight>
                <a:latin typeface="Consolas" pitchFamily="49" charset="0"/>
              </a:rPr>
              <a:t>index</a:t>
            </a:r>
            <a:r>
              <a:rPr lang="en-GB" sz="1200" dirty="0" smtClean="0">
                <a:solidFill>
                  <a:srgbClr val="FFFF00"/>
                </a:solidFill>
                <a:highlight>
                  <a:srgbClr val="000000"/>
                </a:highlight>
                <a:latin typeface="Consolas" pitchFamily="49" charset="0"/>
              </a:rPr>
              <a:t>++)</a:t>
            </a:r>
          </a:p>
          <a:p>
            <a:r>
              <a:rPr lang="en-US" sz="1200" dirty="0" smtClean="0">
                <a:solidFill>
                  <a:srgbClr val="02FF02"/>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VertexShader</a:t>
            </a:r>
            <a:r>
              <a:rPr lang="en-US" sz="1200" dirty="0" smtClean="0">
                <a:solidFill>
                  <a:srgbClr val="FF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VertexBuffer</a:t>
            </a:r>
            <a:r>
              <a:rPr lang="en-US" sz="1200" dirty="0" smtClean="0">
                <a:solidFill>
                  <a:srgbClr val="FFFF00"/>
                </a:solidFill>
                <a:highlight>
                  <a:srgbClr val="000000"/>
                </a:highlight>
                <a:latin typeface="Consolas" pitchFamily="49" charset="0"/>
              </a:rPr>
              <a:t>[</a:t>
            </a:r>
            <a:r>
              <a:rPr lang="en-US" sz="1200" dirty="0" err="1" smtClean="0">
                <a:solidFill>
                  <a:srgbClr val="02FF02"/>
                </a:solidFill>
                <a:highlight>
                  <a:srgbClr val="000000"/>
                </a:highlight>
                <a:latin typeface="Consolas" pitchFamily="49" charset="0"/>
              </a:rPr>
              <a:t>IndexBuffer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index</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 );</a:t>
            </a:r>
          </a:p>
        </p:txBody>
      </p:sp>
      <p:sp>
        <p:nvSpPr>
          <p:cNvPr id="5" name="TextBox 4"/>
          <p:cNvSpPr txBox="1"/>
          <p:nvPr/>
        </p:nvSpPr>
        <p:spPr>
          <a:xfrm>
            <a:off x="304800" y="2133600"/>
            <a:ext cx="6858000" cy="1938992"/>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r>
              <a:rPr lang="nn-NO" sz="1200" dirty="0" smtClean="0">
                <a:solidFill>
                  <a:srgbClr val="00FFFF"/>
                </a:solidFill>
                <a:highlight>
                  <a:srgbClr val="000000"/>
                </a:highlight>
                <a:latin typeface="Consolas" pitchFamily="49" charset="0"/>
              </a:rPr>
              <a:t>for</a:t>
            </a:r>
            <a:r>
              <a:rPr lang="nn-NO" sz="1200" dirty="0" smtClean="0">
                <a:solidFill>
                  <a:srgbClr val="00FF00"/>
                </a:solidFill>
                <a:highlight>
                  <a:srgbClr val="000000"/>
                </a:highlight>
                <a:latin typeface="Consolas" pitchFamily="49" charset="0"/>
              </a:rPr>
              <a:t> </a:t>
            </a:r>
            <a:r>
              <a:rPr lang="nn-NO" sz="1200" dirty="0" smtClean="0">
                <a:solidFill>
                  <a:srgbClr val="FFFF00"/>
                </a:solidFill>
                <a:highlight>
                  <a:srgbClr val="000000"/>
                </a:highlight>
                <a:latin typeface="Consolas" pitchFamily="49" charset="0"/>
              </a:rPr>
              <a:t>(</a:t>
            </a:r>
            <a:r>
              <a:rPr lang="nn-NO" sz="1200" dirty="0" smtClean="0">
                <a:solidFill>
                  <a:srgbClr val="00FFFF"/>
                </a:solidFill>
                <a:highlight>
                  <a:srgbClr val="000000"/>
                </a:highlight>
                <a:latin typeface="Consolas" pitchFamily="49" charset="0"/>
              </a:rPr>
              <a:t>int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a:t>
            </a:r>
            <a:r>
              <a:rPr lang="nn-NO" sz="1200" dirty="0" smtClean="0">
                <a:solidFill>
                  <a:srgbClr val="00FF00"/>
                </a:solidFill>
                <a:highlight>
                  <a:srgbClr val="000000"/>
                </a:highlight>
                <a:latin typeface="Consolas" pitchFamily="49" charset="0"/>
              </a:rPr>
              <a:t> </a:t>
            </a:r>
            <a:r>
              <a:rPr lang="nn-NO" sz="1200" dirty="0" smtClean="0">
                <a:solidFill>
                  <a:srgbClr val="FFFF00"/>
                </a:solidFill>
                <a:highlight>
                  <a:srgbClr val="000000"/>
                </a:highlight>
                <a:latin typeface="Consolas" pitchFamily="49" charset="0"/>
              </a:rPr>
              <a:t>=</a:t>
            </a:r>
            <a:r>
              <a:rPr lang="nn-NO" sz="1200" dirty="0" smtClean="0">
                <a:solidFill>
                  <a:srgbClr val="00FF00"/>
                </a:solidFill>
                <a:highlight>
                  <a:srgbClr val="000000"/>
                </a:highlight>
                <a:latin typeface="Consolas" pitchFamily="49" charset="0"/>
              </a:rPr>
              <a:t> </a:t>
            </a:r>
            <a:r>
              <a:rPr lang="nn-NO" sz="1200" dirty="0" smtClean="0">
                <a:solidFill>
                  <a:srgbClr val="FFFFFF"/>
                </a:solidFill>
                <a:highlight>
                  <a:srgbClr val="000000"/>
                </a:highlight>
                <a:latin typeface="Consolas" pitchFamily="49" charset="0"/>
              </a:rPr>
              <a:t>0</a:t>
            </a:r>
            <a:r>
              <a:rPr lang="nn-NO" sz="1200" dirty="0" smtClean="0">
                <a:solidFill>
                  <a:srgbClr val="FFFF00"/>
                </a:solidFill>
                <a:highlight>
                  <a:srgbClr val="000000"/>
                </a:highlight>
                <a:latin typeface="Consolas" pitchFamily="49" charset="0"/>
              </a:rPr>
              <a: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a:t>
            </a:r>
            <a:r>
              <a:rPr lang="nn-NO" sz="1200" dirty="0" smtClean="0">
                <a:solidFill>
                  <a:srgbClr val="00FF00"/>
                </a:solidFill>
                <a:highlight>
                  <a:srgbClr val="000000"/>
                </a:highlight>
                <a:latin typeface="Consolas" pitchFamily="49" charset="0"/>
              </a:rPr>
              <a:t> </a:t>
            </a:r>
            <a:r>
              <a:rPr lang="nn-NO" sz="1200" dirty="0" smtClean="0">
                <a:solidFill>
                  <a:srgbClr val="FFFF00"/>
                </a:solidFill>
                <a:highlight>
                  <a:srgbClr val="000000"/>
                </a:highlight>
                <a:latin typeface="Consolas" pitchFamily="49" charset="0"/>
              </a:rPr>
              <a:t>&lt;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vertex_count</a:t>
            </a:r>
            <a:r>
              <a:rPr lang="nn-NO" sz="1200" dirty="0" smtClean="0">
                <a:solidFill>
                  <a:srgbClr val="FFFF00"/>
                </a:solidFill>
                <a:highlight>
                  <a:srgbClr val="000000"/>
                </a:highlight>
                <a:latin typeface="Consolas" pitchFamily="49" charset="0"/>
              </a:rPr>
              <a:t>;</a:t>
            </a:r>
            <a:r>
              <a:rPr lang="nn-NO" sz="1200" dirty="0" smtClean="0">
                <a:solidFill>
                  <a:srgbClr val="00FF00"/>
                </a:solidFill>
                <a:highlight>
                  <a:srgbClr val="000000"/>
                </a:highlight>
                <a:latin typeface="Consolas" pitchFamily="49" charset="0"/>
              </a:rPr>
              <a:t> </a:t>
            </a:r>
            <a:r>
              <a:rPr lang="nn-NO" sz="1200" dirty="0" smtClean="0">
                <a:solidFill>
                  <a:srgbClr val="02FF02"/>
                </a:solidFill>
                <a:highlight>
                  <a:srgbClr val="000000"/>
                </a:highlight>
                <a:latin typeface="Consolas" pitchFamily="49" charset="0"/>
              </a:rPr>
              <a:t>vertex</a:t>
            </a:r>
            <a:r>
              <a:rPr lang="nn-NO" sz="1200" dirty="0" smtClean="0">
                <a:solidFill>
                  <a:srgbClr val="FFFF00"/>
                </a:solidFill>
                <a:highlight>
                  <a:srgbClr val="000000"/>
                </a:highlight>
                <a:latin typeface="Consolas" pitchFamily="49" charset="0"/>
              </a:rPr>
              <a:t>++)</a:t>
            </a:r>
          </a:p>
          <a:p>
            <a:r>
              <a:rPr lang="en-US" sz="1200" dirty="0" smtClean="0">
                <a:solidFill>
                  <a:srgbClr val="FFFF00"/>
                </a:solidFill>
                <a:highlight>
                  <a:srgbClr val="000000"/>
                </a:highlight>
                <a:latin typeface="Consolas" pitchFamily="49" charset="0"/>
              </a:rPr>
              <a:t>{</a:t>
            </a: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instance</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vertex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freq</a:t>
            </a:r>
            <a:r>
              <a:rPr lang="en-US" sz="1200" dirty="0" smtClean="0">
                <a:solidFill>
                  <a:srgbClr val="FFFF00"/>
                </a:solidFill>
                <a:highlight>
                  <a:srgbClr val="000000"/>
                </a:highlight>
                <a:latin typeface="Consolas" pitchFamily="49" charset="0"/>
              </a:rPr>
              <a:t>;</a:t>
            </a: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instance_subindex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vertex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freq</a:t>
            </a:r>
            <a:r>
              <a:rPr lang="en-US" sz="1200" dirty="0" smtClean="0">
                <a:solidFill>
                  <a:srgbClr val="FFFF00"/>
                </a:solidFill>
                <a:highlight>
                  <a:srgbClr val="000000"/>
                </a:highlight>
                <a:latin typeface="Consolas" pitchFamily="49" charset="0"/>
              </a:rPr>
              <a:t>;</a:t>
            </a:r>
          </a:p>
          <a:p>
            <a:endParaRPr lang="en-US" sz="1200" dirty="0" smtClean="0">
              <a:solidFill>
                <a:srgbClr val="FFFF00"/>
              </a:solidFill>
              <a:highlight>
                <a:srgbClr val="000000"/>
              </a:highlight>
              <a:latin typeface="Consolas" pitchFamily="49" charset="0"/>
            </a:endParaRP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indexbuffer_offset</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a:t>
            </a:r>
            <a:r>
              <a:rPr lang="en-US" sz="1200" dirty="0" err="1" smtClean="0">
                <a:solidFill>
                  <a:srgbClr val="02FF02"/>
                </a:solidFill>
                <a:highlight>
                  <a:srgbClr val="000000"/>
                </a:highlight>
                <a:latin typeface="Consolas" pitchFamily="49" charset="0"/>
              </a:rPr>
              <a:t>IndexOffset</a:t>
            </a:r>
            <a:r>
              <a:rPr lang="en-US" sz="1200" dirty="0" smtClean="0">
                <a:solidFill>
                  <a:srgbClr val="FFFF00"/>
                </a:solidFill>
                <a:highlight>
                  <a:srgbClr val="000000"/>
                </a:highlight>
                <a:latin typeface="Consolas" pitchFamily="49" charset="0"/>
              </a:rPr>
              <a:t>;</a:t>
            </a:r>
          </a:p>
          <a:p>
            <a:r>
              <a:rPr lang="en-US" sz="1200" dirty="0" smtClean="0">
                <a:solidFill>
                  <a:srgbClr val="00FFFF"/>
                </a:solidFill>
                <a:highlight>
                  <a:srgbClr val="000000"/>
                </a:highlight>
                <a:latin typeface="Consolas" pitchFamily="49" charset="0"/>
              </a:rPr>
              <a:t>    </a:t>
            </a:r>
            <a:r>
              <a:rPr lang="en-US" sz="1200" dirty="0" err="1" smtClean="0">
                <a:solidFill>
                  <a:srgbClr val="00FFFF"/>
                </a:solidFill>
                <a:highlight>
                  <a:srgbClr val="000000"/>
                </a:highlight>
                <a:latin typeface="Consolas" pitchFamily="49" charset="0"/>
              </a:rPr>
              <a:t>int</a:t>
            </a:r>
            <a:r>
              <a:rPr lang="en-US" sz="1200" dirty="0" smtClean="0">
                <a:solidFill>
                  <a:srgbClr val="00FF00"/>
                </a:solidFill>
                <a:highlight>
                  <a:srgbClr val="000000"/>
                </a:highlight>
                <a:latin typeface="Consolas" pitchFamily="49" charset="0"/>
              </a:rPr>
              <a:t> </a:t>
            </a:r>
            <a:r>
              <a:rPr lang="en-US" sz="1200" dirty="0" smtClean="0">
                <a:solidFill>
                  <a:srgbClr val="02FF02"/>
                </a:solidFill>
                <a:highlight>
                  <a:srgbClr val="000000"/>
                </a:highlight>
                <a:latin typeface="Consolas" pitchFamily="49" charset="0"/>
              </a:rPr>
              <a:t>index</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IndexBuffer</a:t>
            </a:r>
            <a:r>
              <a:rPr lang="en-US" sz="1200" dirty="0" smtClean="0">
                <a:solidFill>
                  <a:srgbClr val="FFFF00"/>
                </a:solidFill>
                <a:highlight>
                  <a:srgbClr val="000000"/>
                </a:highlight>
                <a:latin typeface="Consolas" pitchFamily="49" charset="0"/>
              </a:rPr>
              <a:t>[</a:t>
            </a:r>
            <a:r>
              <a:rPr lang="en-US" sz="1200" dirty="0" err="1" smtClean="0">
                <a:solidFill>
                  <a:srgbClr val="02FF02"/>
                </a:solidFill>
                <a:highlight>
                  <a:srgbClr val="000000"/>
                </a:highlight>
                <a:latin typeface="Consolas" pitchFamily="49" charset="0"/>
              </a:rPr>
              <a:t>indexbuffer_offset</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instance_subindex</a:t>
            </a:r>
            <a:r>
              <a:rPr lang="en-US" sz="1200" dirty="0" smtClean="0">
                <a:solidFill>
                  <a:srgbClr val="FFFF00"/>
                </a:solidFill>
                <a:highlight>
                  <a:srgbClr val="000000"/>
                </a:highlight>
                <a:latin typeface="Consolas" pitchFamily="49" charset="0"/>
              </a:rPr>
              <a:t>];</a:t>
            </a:r>
          </a:p>
          <a:p>
            <a:endParaRPr lang="en-US" sz="1200" dirty="0" smtClean="0">
              <a:solidFill>
                <a:srgbClr val="FFFF00"/>
              </a:solidFill>
              <a:highlight>
                <a:srgbClr val="000000"/>
              </a:highlight>
              <a:latin typeface="Consolas" pitchFamily="49" charset="0"/>
            </a:endParaRPr>
          </a:p>
          <a:p>
            <a:r>
              <a:rPr lang="en-US" sz="1200" dirty="0" smtClean="0">
                <a:solidFill>
                  <a:srgbClr val="02FF02"/>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VertexShader</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VertexBuffer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index</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err="1" smtClean="0">
                <a:solidFill>
                  <a:srgbClr val="02FF02"/>
                </a:solidFill>
                <a:highlight>
                  <a:srgbClr val="000000"/>
                </a:highlight>
                <a:latin typeface="Consolas" pitchFamily="49" charset="0"/>
              </a:rPr>
              <a:t>InstanceBuffer</a:t>
            </a:r>
            <a:r>
              <a:rPr lang="en-US" sz="1200" dirty="0" smtClean="0">
                <a:solidFill>
                  <a:srgbClr val="FFFF00"/>
                </a:solidFill>
                <a:highlight>
                  <a:srgbClr val="000000"/>
                </a:highlight>
                <a:latin typeface="Consolas" pitchFamily="49" charset="0"/>
              </a:rPr>
              <a:t>[</a:t>
            </a:r>
            <a:r>
              <a:rPr lang="en-US" sz="1200" dirty="0" smtClean="0">
                <a:solidFill>
                  <a:srgbClr val="02FF02"/>
                </a:solidFill>
                <a:highlight>
                  <a:srgbClr val="000000"/>
                </a:highlight>
                <a:latin typeface="Consolas" pitchFamily="49" charset="0"/>
              </a:rPr>
              <a:t>instance</a:t>
            </a:r>
            <a:r>
              <a:rPr lang="en-US" sz="1200" dirty="0" smtClean="0">
                <a:solidFill>
                  <a:srgbClr val="FFFF00"/>
                </a:solidFill>
                <a:highlight>
                  <a:srgbClr val="000000"/>
                </a:highlight>
                <a:latin typeface="Consolas" pitchFamily="49" charset="0"/>
              </a:rPr>
              <a:t>]</a:t>
            </a:r>
            <a:r>
              <a:rPr lang="en-US" sz="1200" dirty="0" smtClean="0">
                <a:solidFill>
                  <a:srgbClr val="00FF00"/>
                </a:solidFill>
                <a:highlight>
                  <a:srgbClr val="000000"/>
                </a:highlight>
                <a:latin typeface="Consolas" pitchFamily="49" charset="0"/>
              </a:rPr>
              <a:t> </a:t>
            </a:r>
            <a:r>
              <a:rPr lang="en-US" sz="1200" dirty="0" smtClean="0">
                <a:solidFill>
                  <a:srgbClr val="FFFF00"/>
                </a:solidFill>
                <a:highlight>
                  <a:srgbClr val="000000"/>
                </a:highlight>
                <a:latin typeface="Consolas" pitchFamily="49" charset="0"/>
              </a:rPr>
              <a:t>);</a:t>
            </a:r>
          </a:p>
          <a:p>
            <a:r>
              <a:rPr lang="en-US" sz="1200" dirty="0" smtClean="0">
                <a:solidFill>
                  <a:srgbClr val="FFFF00"/>
                </a:solidFill>
                <a:highlight>
                  <a:srgbClr val="000000"/>
                </a:highlight>
                <a:latin typeface="Consolas" pitchFamily="49"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Implemented in Just Cause 2 on Xbox360</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Draw-calls less of a problem on PS3 / PC</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Xbox360 HW lends itself to this approach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No hardware Input Assembly unit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Vertex shader does vertex fetching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Accessible through inline assembly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Merge-Instancing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Merging odd sized meshes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Choose common frequency</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Duplicate instance data as needed</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Pad with degenerate triangles as needed</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Example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Mesh0: 39 vertices,   Mesh1: 90 vertices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Choose frequency = 45</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Pad Mesh0 with 2 degenerate triangles (6 vertices)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Instances[] = {</a:t>
            </a:r>
          </a:p>
          <a:p>
            <a:pPr lvl="3" eaLnBrk="1" hangingPunct="1">
              <a:spcBef>
                <a:spcPts val="200"/>
              </a:spcBef>
              <a:spcAft>
                <a:spcPts val="200"/>
              </a:spcAft>
              <a:buNone/>
              <a:defRPr/>
            </a:pPr>
            <a:r>
              <a:rPr lang="en-US" sz="900" dirty="0" smtClean="0">
                <a:ea typeface="ＭＳ Ｐゴシック" pitchFamily="-112" charset="-128"/>
              </a:rPr>
              <a:t>( Mesh0, </a:t>
            </a:r>
            <a:r>
              <a:rPr lang="en-US" sz="900" dirty="0" err="1" smtClean="0">
                <a:ea typeface="ＭＳ Ｐゴシック" pitchFamily="-112" charset="-128"/>
              </a:rPr>
              <a:t>InstanceData</a:t>
            </a:r>
            <a:r>
              <a:rPr lang="en-US" sz="900" dirty="0" smtClean="0">
                <a:ea typeface="ＭＳ Ｐゴシック" pitchFamily="-112" charset="-128"/>
              </a:rPr>
              <a:t>[0] ),</a:t>
            </a:r>
          </a:p>
          <a:p>
            <a:pPr lvl="3" eaLnBrk="1" hangingPunct="1">
              <a:spcBef>
                <a:spcPts val="200"/>
              </a:spcBef>
              <a:spcAft>
                <a:spcPts val="200"/>
              </a:spcAft>
              <a:buNone/>
              <a:defRPr/>
            </a:pPr>
            <a:r>
              <a:rPr lang="en-US" sz="900" dirty="0" smtClean="0">
                <a:ea typeface="ＭＳ Ｐゴシック" pitchFamily="-112" charset="-128"/>
              </a:rPr>
              <a:t>( Mesh1, </a:t>
            </a:r>
            <a:r>
              <a:rPr lang="en-US" sz="900" dirty="0" err="1" smtClean="0">
                <a:ea typeface="ＭＳ Ｐゴシック" pitchFamily="-112" charset="-128"/>
              </a:rPr>
              <a:t>InstanceData</a:t>
            </a:r>
            <a:r>
              <a:rPr lang="en-US" sz="900" dirty="0" smtClean="0">
                <a:ea typeface="ＭＳ Ｐゴシック" pitchFamily="-112" charset="-128"/>
              </a:rPr>
              <a:t>[1] ),</a:t>
            </a:r>
          </a:p>
          <a:p>
            <a:pPr lvl="3" eaLnBrk="1" hangingPunct="1">
              <a:spcBef>
                <a:spcPts val="200"/>
              </a:spcBef>
              <a:spcAft>
                <a:spcPts val="200"/>
              </a:spcAft>
              <a:buNone/>
              <a:defRPr/>
            </a:pPr>
            <a:r>
              <a:rPr lang="en-US" sz="900" dirty="0" smtClean="0">
                <a:ea typeface="ＭＳ Ｐゴシック" pitchFamily="-112" charset="-128"/>
              </a:rPr>
              <a:t>( Mesh1 + 45, </a:t>
            </a:r>
            <a:r>
              <a:rPr lang="en-US" sz="900" dirty="0" err="1" smtClean="0">
                <a:ea typeface="ＭＳ Ｐゴシック" pitchFamily="-112" charset="-128"/>
              </a:rPr>
              <a:t>InstanceData</a:t>
            </a:r>
            <a:r>
              <a:rPr lang="en-US" sz="900" dirty="0" smtClean="0">
                <a:ea typeface="ＭＳ Ｐゴシック" pitchFamily="-112" charset="-128"/>
              </a:rPr>
              <a:t>[1] )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Phone-wire Anti-Aliasing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Sources of aliasing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Geometric edges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Mostly solved by MSAA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Post-AA usually works too</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Breaks down with thin geometry</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Shading</a:t>
            </a:r>
          </a:p>
          <a:p>
            <a:pPr lvl="2" eaLnBrk="1" hangingPunct="1">
              <a:spcBef>
                <a:spcPts val="200"/>
              </a:spcBef>
              <a:spcAft>
                <a:spcPts val="200"/>
              </a:spcAft>
              <a:buFont typeface="Wingdings" pitchFamily="-112" charset="2"/>
              <a:buChar char="§"/>
              <a:defRPr/>
            </a:pPr>
            <a:r>
              <a:rPr lang="sv-SE" sz="1000" dirty="0" smtClean="0">
                <a:ea typeface="ＭＳ Ｐゴシック" pitchFamily="-112" charset="-128"/>
              </a:rPr>
              <a:t>Sort of solved by </a:t>
            </a:r>
            <a:r>
              <a:rPr lang="sv-SE" sz="1000" dirty="0" err="1" smtClean="0">
                <a:ea typeface="ＭＳ Ｐゴシック" pitchFamily="-112" charset="-128"/>
              </a:rPr>
              <a:t>mipmapping</a:t>
            </a:r>
            <a:endParaRPr lang="en-US" sz="1000" dirty="0" smtClean="0">
              <a:ea typeface="ＭＳ Ｐゴシック" pitchFamily="-112" charset="-128"/>
            </a:endParaRP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Poorly researched / understood</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Few practical techniques for games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LEAN </a:t>
            </a:r>
            <a:r>
              <a:rPr lang="en-US" sz="1000" dirty="0" smtClean="0">
                <a:ea typeface="ＭＳ Ｐゴシック" pitchFamily="-112" charset="-128"/>
              </a:rPr>
              <a:t>mapping [4]</a:t>
            </a:r>
            <a:endParaRPr lang="en-US" sz="10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solidFill>
                  <a:schemeClr val="tx1">
                    <a:lumMod val="40000"/>
                    <a:lumOff val="60000"/>
                  </a:schemeClr>
                </a:solidFill>
                <a:ea typeface="ＭＳ Ｐゴシック" pitchFamily="-112" charset="-128"/>
              </a:rPr>
              <a:t>Sources of aliasing</a:t>
            </a:r>
          </a:p>
          <a:p>
            <a:pPr lvl="1" eaLnBrk="1" hangingPunct="1">
              <a:spcBef>
                <a:spcPts val="200"/>
              </a:spcBef>
              <a:spcAft>
                <a:spcPts val="200"/>
              </a:spcAft>
              <a:buFont typeface="Wingdings" pitchFamily="-112" charset="2"/>
              <a:buChar char="§"/>
              <a:defRPr/>
            </a:pPr>
            <a:r>
              <a:rPr lang="en-US" sz="1400" dirty="0" smtClean="0">
                <a:solidFill>
                  <a:schemeClr val="tx1">
                    <a:lumMod val="40000"/>
                    <a:lumOff val="60000"/>
                  </a:schemeClr>
                </a:solidFill>
                <a:ea typeface="ＭＳ Ｐゴシック" pitchFamily="-112" charset="-128"/>
              </a:rPr>
              <a:t>Geometric edges</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Mostly solved by MSAA</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Post-AA usually works too</a:t>
            </a:r>
          </a:p>
          <a:p>
            <a:pPr lvl="2" eaLnBrk="1" hangingPunct="1">
              <a:spcBef>
                <a:spcPts val="200"/>
              </a:spcBef>
              <a:spcAft>
                <a:spcPts val="200"/>
              </a:spcAft>
              <a:buFont typeface="Wingdings" pitchFamily="-112" charset="2"/>
              <a:buChar char="§"/>
              <a:defRPr/>
            </a:pPr>
            <a:r>
              <a:rPr lang="en-US" sz="1000" b="1" dirty="0" smtClean="0">
                <a:solidFill>
                  <a:srgbClr val="FF0000"/>
                </a:solidFill>
                <a:ea typeface="ＭＳ Ｐゴシック" pitchFamily="-112" charset="-128"/>
              </a:rPr>
              <a:t>Breaks down with thin geometry</a:t>
            </a:r>
          </a:p>
          <a:p>
            <a:pPr lvl="1" eaLnBrk="1" hangingPunct="1">
              <a:spcBef>
                <a:spcPts val="200"/>
              </a:spcBef>
              <a:spcAft>
                <a:spcPts val="200"/>
              </a:spcAft>
              <a:buFont typeface="Wingdings" pitchFamily="-112" charset="2"/>
              <a:buChar char="§"/>
              <a:defRPr/>
            </a:pPr>
            <a:r>
              <a:rPr lang="en-US" sz="1400" dirty="0" smtClean="0">
                <a:solidFill>
                  <a:schemeClr val="tx1">
                    <a:lumMod val="40000"/>
                    <a:lumOff val="60000"/>
                  </a:schemeClr>
                </a:solidFill>
                <a:ea typeface="ＭＳ Ｐゴシック" pitchFamily="-112" charset="-128"/>
              </a:rPr>
              <a:t>Shading</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Poorly researched / understood</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Few practical techniques for games</a:t>
            </a:r>
          </a:p>
          <a:p>
            <a:pPr lvl="2" eaLnBrk="1" hangingPunct="1">
              <a:spcBef>
                <a:spcPts val="200"/>
              </a:spcBef>
              <a:spcAft>
                <a:spcPts val="200"/>
              </a:spcAft>
              <a:buFont typeface="Wingdings" pitchFamily="-112" charset="2"/>
              <a:buChar char="§"/>
              <a:defRPr/>
            </a:pPr>
            <a:r>
              <a:rPr lang="en-US" sz="1000" dirty="0" smtClean="0">
                <a:solidFill>
                  <a:schemeClr val="tx1">
                    <a:lumMod val="40000"/>
                    <a:lumOff val="60000"/>
                  </a:schemeClr>
                </a:solidFill>
                <a:ea typeface="ＭＳ Ｐゴシック" pitchFamily="-112" charset="-128"/>
              </a:rPr>
              <a:t>LEAN mapping</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Phone-wires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Common game content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Often sub-pixel sized</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MSAA helps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 but not that much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Breaks at sub-sample size</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Idea</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Let’s not be sub-pixel sized!</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1026" name="Picture 2" descr="C:\Users\Humus\Documents\Dokument\Siggraph 2012\PhoneWireAAComp.png"/>
          <p:cNvPicPr>
            <a:picLocks noChangeAspect="1" noChangeArrowheads="1"/>
          </p:cNvPicPr>
          <p:nvPr/>
        </p:nvPicPr>
        <p:blipFill>
          <a:blip r:embed="rId3"/>
          <a:srcRect/>
          <a:stretch>
            <a:fillRect/>
          </a:stretch>
        </p:blipFill>
        <p:spPr bwMode="auto">
          <a:xfrm>
            <a:off x="3810000" y="685800"/>
            <a:ext cx="3251200" cy="3251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Phone-wires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Long cylinder shapes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Defined by center points, normal and radius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Avoid going sub-pixel</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Clamp radius to half-pixel size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Fade with radius reduction ratio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Particle trimming</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Merge-instancing</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Phone-wire Anti-Aliasing</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Second-Depth Anti-Aliasing</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400" dirty="0" smtClean="0">
                <a:ea typeface="ＭＳ Ｐゴシック" pitchFamily="-112" charset="-128"/>
              </a:rPr>
              <a:t>Demo + source available! [5]</a:t>
            </a:r>
            <a:endParaRPr lang="en-US" sz="1400" dirty="0" smtClean="0">
              <a:ea typeface="ＭＳ Ｐゴシック" pitchFamily="-112" charset="-128"/>
            </a:endParaRPr>
          </a:p>
        </p:txBody>
      </p:sp>
      <p:sp>
        <p:nvSpPr>
          <p:cNvPr id="4" name="TextBox 3"/>
          <p:cNvSpPr txBox="1"/>
          <p:nvPr/>
        </p:nvSpPr>
        <p:spPr>
          <a:xfrm>
            <a:off x="228600" y="762000"/>
            <a:ext cx="6858000" cy="2492990"/>
          </a:xfrm>
          <a:prstGeom prst="rect">
            <a:avLst/>
          </a:prstGeom>
          <a:solidFill>
            <a:sysClr val="windowText" lastClr="000000"/>
          </a:solidFill>
          <a:ln w="12700">
            <a:solidFill>
              <a:srgbClr val="6EA0B0">
                <a:lumMod val="60000"/>
                <a:lumOff val="40000"/>
              </a:srgbClr>
            </a:solidFill>
          </a:ln>
          <a:effectLst>
            <a:outerShdw blurRad="50800" dist="38100" dir="2700000" algn="tl" rotWithShape="0">
              <a:prstClr val="black">
                <a:alpha val="40000"/>
              </a:prstClr>
            </a:outerShdw>
          </a:effectLst>
        </p:spPr>
        <p:txBody>
          <a:bodyPr wrap="square" lIns="91440" tIns="45720" rIns="91440" bIns="45720" rtlCol="0">
            <a:spAutoFit/>
          </a:bodyPr>
          <a:lstStyle/>
          <a:p>
            <a:r>
              <a:rPr lang="en-US" sz="1300" dirty="0" smtClean="0">
                <a:solidFill>
                  <a:srgbClr val="008000"/>
                </a:solidFill>
                <a:highlight>
                  <a:srgbClr val="000000"/>
                </a:highlight>
                <a:latin typeface="Consolas" pitchFamily="49" charset="0"/>
              </a:rPr>
              <a:t>// Compute view-space w</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w</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dot</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ViewProj</a:t>
            </a:r>
            <a:r>
              <a:rPr lang="en-US" sz="1300" dirty="0" smtClean="0">
                <a:solidFill>
                  <a:srgbClr val="FFFF00"/>
                </a:solidFill>
                <a:highlight>
                  <a:srgbClr val="000000"/>
                </a:highlight>
                <a:latin typeface="Consolas" pitchFamily="49" charset="0"/>
              </a:rPr>
              <a:t>[</a:t>
            </a:r>
            <a:r>
              <a:rPr lang="en-US" sz="1300" dirty="0" smtClean="0">
                <a:solidFill>
                  <a:srgbClr val="FFFFFF"/>
                </a:solidFill>
                <a:highlight>
                  <a:srgbClr val="000000"/>
                </a:highlight>
                <a:latin typeface="Consolas" pitchFamily="49" charset="0"/>
              </a:rPr>
              <a:t>3</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0FFFF"/>
                </a:solidFill>
                <a:highlight>
                  <a:srgbClr val="000000"/>
                </a:highlight>
                <a:latin typeface="Consolas" pitchFamily="49" charset="0"/>
              </a:rPr>
              <a:t>float4</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In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Position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xyz</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FFFFFF"/>
                </a:solidFill>
                <a:highlight>
                  <a:srgbClr val="000000"/>
                </a:highlight>
                <a:latin typeface="Consolas" pitchFamily="49" charset="0"/>
              </a:rPr>
              <a:t>1.0f</a:t>
            </a:r>
            <a:r>
              <a:rPr lang="en-US" sz="1300" dirty="0" smtClean="0">
                <a:solidFill>
                  <a:srgbClr val="FFFF00"/>
                </a:solidFill>
                <a:highlight>
                  <a:srgbClr val="000000"/>
                </a:highlight>
                <a:latin typeface="Consolas" pitchFamily="49" charset="0"/>
              </a:rPr>
              <a:t>));</a:t>
            </a:r>
          </a:p>
          <a:p>
            <a:endParaRPr lang="en-US" sz="1300" dirty="0" smtClean="0">
              <a:solidFill>
                <a:srgbClr val="FFFF00"/>
              </a:solidFill>
              <a:highlight>
                <a:srgbClr val="000000"/>
              </a:highlight>
              <a:latin typeface="Consolas" pitchFamily="49" charset="0"/>
            </a:endParaRPr>
          </a:p>
          <a:p>
            <a:r>
              <a:rPr lang="en-GB" sz="1300" dirty="0" smtClean="0">
                <a:solidFill>
                  <a:srgbClr val="008000"/>
                </a:solidFill>
                <a:highlight>
                  <a:srgbClr val="000000"/>
                </a:highlight>
                <a:latin typeface="Consolas" pitchFamily="49" charset="0"/>
              </a:rPr>
              <a:t>// Compute what radius a pixel wide wire would have</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pixel_radius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w</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PixelScale</a:t>
            </a:r>
            <a:r>
              <a:rPr lang="en-US" sz="1300" dirty="0" smtClean="0">
                <a:solidFill>
                  <a:srgbClr val="FFFF00"/>
                </a:solidFill>
                <a:highlight>
                  <a:srgbClr val="000000"/>
                </a:highlight>
                <a:latin typeface="Consolas" pitchFamily="49" charset="0"/>
              </a:rPr>
              <a:t>;</a:t>
            </a:r>
          </a:p>
          <a:p>
            <a:endParaRPr lang="en-US" sz="1300" dirty="0" smtClean="0">
              <a:solidFill>
                <a:srgbClr val="FFFF00"/>
              </a:solidFill>
              <a:highlight>
                <a:srgbClr val="000000"/>
              </a:highlight>
              <a:latin typeface="Consolas" pitchFamily="49" charset="0"/>
            </a:endParaRPr>
          </a:p>
          <a:p>
            <a:r>
              <a:rPr lang="en-GB" sz="1300" dirty="0" smtClean="0">
                <a:solidFill>
                  <a:srgbClr val="008000"/>
                </a:solidFill>
                <a:highlight>
                  <a:srgbClr val="000000"/>
                </a:highlight>
                <a:latin typeface="Consolas" pitchFamily="49" charset="0"/>
              </a:rPr>
              <a:t>// Clamp radius to pixel size. Fade with reduction in radius </a:t>
            </a:r>
            <a:r>
              <a:rPr lang="en-GB" sz="1300" dirty="0" err="1" smtClean="0">
                <a:solidFill>
                  <a:srgbClr val="008000"/>
                </a:solidFill>
                <a:highlight>
                  <a:srgbClr val="000000"/>
                </a:highlight>
                <a:latin typeface="Consolas" pitchFamily="49" charset="0"/>
              </a:rPr>
              <a:t>vs</a:t>
            </a:r>
            <a:r>
              <a:rPr lang="en-GB" sz="1300" dirty="0" smtClean="0">
                <a:solidFill>
                  <a:srgbClr val="008000"/>
                </a:solidFill>
                <a:highlight>
                  <a:srgbClr val="000000"/>
                </a:highlight>
                <a:latin typeface="Consolas" pitchFamily="49" charset="0"/>
              </a:rPr>
              <a:t> original.</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max</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actual_radius</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pixel_radius</a:t>
            </a:r>
            <a:r>
              <a:rPr lang="en-US" sz="1300" dirty="0" smtClean="0">
                <a:solidFill>
                  <a:srgbClr val="FFFF00"/>
                </a:solidFill>
                <a:highlight>
                  <a:srgbClr val="000000"/>
                </a:highlight>
                <a:latin typeface="Consolas" pitchFamily="49" charset="0"/>
              </a:rPr>
              <a:t>);</a:t>
            </a:r>
          </a:p>
          <a:p>
            <a:r>
              <a:rPr lang="en-US" sz="1300" dirty="0" smtClean="0">
                <a:solidFill>
                  <a:srgbClr val="00FFFF"/>
                </a:solidFill>
                <a:highlight>
                  <a:srgbClr val="000000"/>
                </a:highlight>
                <a:latin typeface="Consolas" pitchFamily="49" charset="0"/>
              </a:rPr>
              <a:t>float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fade</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actual_radius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radius</a:t>
            </a:r>
            <a:r>
              <a:rPr lang="en-US" sz="1300" dirty="0" smtClean="0">
                <a:solidFill>
                  <a:srgbClr val="FFFF00"/>
                </a:solidFill>
                <a:highlight>
                  <a:srgbClr val="000000"/>
                </a:highlight>
                <a:latin typeface="Consolas" pitchFamily="49" charset="0"/>
              </a:rPr>
              <a:t>;</a:t>
            </a:r>
          </a:p>
          <a:p>
            <a:endParaRPr lang="en-US" sz="1300" dirty="0" smtClean="0">
              <a:solidFill>
                <a:srgbClr val="FFFF00"/>
              </a:solidFill>
              <a:highlight>
                <a:srgbClr val="000000"/>
              </a:highlight>
              <a:latin typeface="Consolas" pitchFamily="49" charset="0"/>
            </a:endParaRPr>
          </a:p>
          <a:p>
            <a:r>
              <a:rPr lang="en-US" sz="1300" dirty="0" smtClean="0">
                <a:solidFill>
                  <a:srgbClr val="008000"/>
                </a:solidFill>
                <a:highlight>
                  <a:srgbClr val="000000"/>
                </a:highlight>
                <a:latin typeface="Consolas" pitchFamily="49" charset="0"/>
              </a:rPr>
              <a:t>// Compute final position</a:t>
            </a:r>
          </a:p>
          <a:p>
            <a:r>
              <a:rPr lang="en-US" sz="1300" dirty="0" smtClean="0">
                <a:solidFill>
                  <a:srgbClr val="00FFFF"/>
                </a:solidFill>
                <a:highlight>
                  <a:srgbClr val="000000"/>
                </a:highlight>
                <a:latin typeface="Consolas" pitchFamily="49" charset="0"/>
              </a:rPr>
              <a:t>float3</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position</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err="1" smtClean="0">
                <a:solidFill>
                  <a:srgbClr val="02FF02"/>
                </a:solidFill>
                <a:highlight>
                  <a:srgbClr val="000000"/>
                </a:highlight>
                <a:latin typeface="Consolas" pitchFamily="49" charset="0"/>
              </a:rPr>
              <a:t>In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Position</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radius</a:t>
            </a:r>
            <a:r>
              <a:rPr lang="en-US" sz="1300" dirty="0" smtClean="0">
                <a:solidFill>
                  <a:srgbClr val="00FF00"/>
                </a:solidFill>
                <a:highlight>
                  <a:srgbClr val="000000"/>
                </a:highlight>
                <a:latin typeface="Consolas" pitchFamily="49" charset="0"/>
              </a:rPr>
              <a:t> </a:t>
            </a:r>
            <a:r>
              <a:rPr lang="en-US" sz="1300" dirty="0" smtClean="0">
                <a:solidFill>
                  <a:srgbClr val="FFFF00"/>
                </a:solidFill>
                <a:highlight>
                  <a:srgbClr val="000000"/>
                </a:highlight>
                <a:latin typeface="Consolas" pitchFamily="49" charset="0"/>
              </a:rPr>
              <a:t>*</a:t>
            </a:r>
            <a:r>
              <a:rPr lang="en-US" sz="1300" dirty="0" smtClean="0">
                <a:solidFill>
                  <a:srgbClr val="00FF00"/>
                </a:solidFill>
                <a:highlight>
                  <a:srgbClr val="000000"/>
                </a:highlight>
                <a:latin typeface="Consolas" pitchFamily="49" charset="0"/>
              </a:rPr>
              <a:t> </a:t>
            </a:r>
            <a:r>
              <a:rPr lang="en-US" sz="1300" dirty="0" smtClean="0">
                <a:solidFill>
                  <a:srgbClr val="02FF02"/>
                </a:solidFill>
                <a:highlight>
                  <a:srgbClr val="000000"/>
                </a:highlight>
                <a:latin typeface="Consolas" pitchFamily="49" charset="0"/>
              </a:rPr>
              <a:t>normalize</a:t>
            </a:r>
            <a:r>
              <a:rPr lang="en-US" sz="1300" dirty="0"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In</a:t>
            </a:r>
            <a:r>
              <a:rPr lang="en-US" sz="1300" dirty="0" err="1" smtClean="0">
                <a:solidFill>
                  <a:srgbClr val="FFFF00"/>
                </a:solidFill>
                <a:highlight>
                  <a:srgbClr val="000000"/>
                </a:highlight>
                <a:latin typeface="Consolas" pitchFamily="49" charset="0"/>
              </a:rPr>
              <a:t>.</a:t>
            </a:r>
            <a:r>
              <a:rPr lang="en-US" sz="1300" dirty="0" err="1" smtClean="0">
                <a:solidFill>
                  <a:srgbClr val="02FF02"/>
                </a:solidFill>
                <a:highlight>
                  <a:srgbClr val="000000"/>
                </a:highlight>
                <a:latin typeface="Consolas" pitchFamily="49" charset="0"/>
              </a:rPr>
              <a:t>Normal</a:t>
            </a:r>
            <a:r>
              <a:rPr lang="en-US" sz="1300" dirty="0" smtClean="0">
                <a:solidFill>
                  <a:srgbClr val="FFFF00"/>
                </a:solidFill>
                <a:highlight>
                  <a:srgbClr val="000000"/>
                </a:highlight>
                <a:latin typeface="Consolas" pitchFamily="49" charset="0"/>
              </a:rPr>
              <a:t>);</a:t>
            </a:r>
            <a:endParaRPr lang="en-GB" sz="1300" kern="0" dirty="0" smtClean="0">
              <a:solidFill>
                <a:srgbClr val="FFFF00"/>
              </a:solidFill>
              <a:latin typeface="Consolas"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off</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 MSAA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4x</a:t>
            </a:r>
            <a:endParaRPr lang="en-US" sz="2000" b="1" dirty="0">
              <a:solidFill>
                <a:srgbClr val="FFFF00"/>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2051" name="Picture 3" descr="C:\Users\Humus\Documents\Dokument\Siggraph 2012\PWAAoff.jpg"/>
          <p:cNvPicPr>
            <a:picLocks noChangeAspect="1" noChangeArrowheads="1"/>
          </p:cNvPicPr>
          <p:nvPr/>
        </p:nvPicPr>
        <p:blipFill>
          <a:blip r:embed="rId3"/>
          <a:srcRect/>
          <a:stretch>
            <a:fillRect/>
          </a:stretch>
        </p:blipFill>
        <p:spPr bwMode="auto">
          <a:xfrm>
            <a:off x="304800" y="647699"/>
            <a:ext cx="6781800" cy="33909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Phone-wire 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on</a:t>
            </a:r>
            <a:r>
              <a:rPr lang="en-US" sz="2000" b="1" dirty="0" smtClean="0">
                <a:solidFill>
                  <a:schemeClr val="bg2"/>
                </a:solidFill>
                <a:effectLst>
                  <a:outerShdw blurRad="50800" dist="38100" dir="2700000" algn="tl" rotWithShape="0">
                    <a:schemeClr val="accent4">
                      <a:alpha val="43000"/>
                    </a:schemeClr>
                  </a:outerShdw>
                </a:effectLst>
                <a:latin typeface="Arial Bold" charset="0"/>
              </a:rPr>
              <a:t>, MSAA </a:t>
            </a:r>
            <a:r>
              <a:rPr lang="en-US" sz="2000" b="1" dirty="0" smtClean="0">
                <a:solidFill>
                  <a:srgbClr val="FFFF00"/>
                </a:solidFill>
                <a:effectLst>
                  <a:outerShdw blurRad="50800" dist="38100" dir="2700000" algn="tl" rotWithShape="0">
                    <a:schemeClr val="accent4">
                      <a:alpha val="43000"/>
                    </a:schemeClr>
                  </a:outerShdw>
                </a:effectLst>
                <a:latin typeface="Arial Bold" charset="0"/>
              </a:rPr>
              <a:t>4x</a:t>
            </a:r>
            <a:endParaRPr lang="en-US" sz="2000" b="1" dirty="0">
              <a:solidFill>
                <a:srgbClr val="FFFF00"/>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3074" name="Picture 2" descr="C:\Users\Humus\Documents\Dokument\Siggraph 2012\PWAAon.jpg"/>
          <p:cNvPicPr>
            <a:picLocks noChangeAspect="1" noChangeArrowheads="1"/>
          </p:cNvPicPr>
          <p:nvPr/>
        </p:nvPicPr>
        <p:blipFill>
          <a:blip r:embed="rId3"/>
          <a:srcRect/>
          <a:stretch>
            <a:fillRect/>
          </a:stretch>
        </p:blipFill>
        <p:spPr bwMode="auto">
          <a:xfrm>
            <a:off x="304800" y="647700"/>
            <a:ext cx="6781800" cy="33909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Second-Depth Anti-Aliasing</a:t>
            </a:r>
          </a:p>
          <a:p>
            <a:pPr algn="ctr" eaLnBrk="1" hangingPunct="1">
              <a:spcBef>
                <a:spcPts val="200"/>
              </a:spcBef>
              <a:spcAft>
                <a:spcPts val="200"/>
              </a:spcAft>
              <a:buNone/>
              <a:defRPr/>
            </a:pPr>
            <a:endParaRPr lang="en-US" sz="28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Filtering AA approaches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SIGGRAPH 2011 - ”Filtering Approaches for Real-Time </a:t>
            </a:r>
            <a:r>
              <a:rPr lang="en-US" sz="1400" dirty="0" smtClean="0">
                <a:ea typeface="ＭＳ Ｐゴシック" pitchFamily="-112" charset="-128"/>
              </a:rPr>
              <a:t>Anti-Aliasing” [6]</a:t>
            </a: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Post-AA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MLAA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SMAA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FXAA</a:t>
            </a:r>
          </a:p>
          <a:p>
            <a:pPr lvl="2" eaLnBrk="1" hangingPunct="1">
              <a:spcBef>
                <a:spcPts val="200"/>
              </a:spcBef>
              <a:spcAft>
                <a:spcPts val="200"/>
              </a:spcAft>
              <a:buFont typeface="Wingdings" pitchFamily="-112" charset="2"/>
              <a:buChar char="§"/>
              <a:defRPr/>
            </a:pPr>
            <a:r>
              <a:rPr lang="sv-SE" sz="1000" dirty="0" smtClean="0">
                <a:ea typeface="ＭＳ Ｐゴシック" pitchFamily="-112" charset="-128"/>
              </a:rPr>
              <a:t>DLAA</a:t>
            </a:r>
            <a:endParaRPr lang="en-US" sz="10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Analytical approaches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GPAA</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GBAA</a:t>
            </a:r>
          </a:p>
          <a:p>
            <a:pPr lvl="2" eaLnBrk="1" hangingPunct="1">
              <a:spcBef>
                <a:spcPts val="200"/>
              </a:spcBef>
              <a:spcAft>
                <a:spcPts val="200"/>
              </a:spcAft>
              <a:buFont typeface="Wingdings" pitchFamily="-112" charset="2"/>
              <a:buChar char="§"/>
              <a:defRPr/>
            </a:pPr>
            <a:r>
              <a:rPr lang="sv-SE" sz="1000" dirty="0" smtClean="0">
                <a:ea typeface="ＭＳ Ｐゴシック" pitchFamily="-112" charset="-128"/>
              </a:rPr>
              <a:t>DEAA</a:t>
            </a:r>
            <a:endParaRPr lang="en-US" sz="1000" dirty="0" smtClean="0">
              <a:ea typeface="ＭＳ Ｐゴシック" pitchFamily="-112" charset="-128"/>
            </a:endParaRPr>
          </a:p>
          <a:p>
            <a:pPr lvl="2" eaLnBrk="1" hangingPunct="1">
              <a:spcBef>
                <a:spcPts val="200"/>
              </a:spcBef>
              <a:spcAft>
                <a:spcPts val="200"/>
              </a:spcAft>
              <a:buFont typeface="Wingdings" pitchFamily="-112" charset="2"/>
              <a:buChar char="§"/>
              <a:defRPr/>
            </a:pPr>
            <a:r>
              <a:rPr lang="en-US" sz="1000" b="1" dirty="0" smtClean="0">
                <a:ea typeface="ＭＳ Ｐゴシック" pitchFamily="-112" charset="-128"/>
              </a:rPr>
              <a:t>SDAA [7]</a:t>
            </a:r>
            <a:endParaRPr lang="en-US" sz="1000" b="1"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Depth buffer and second-depth buffer</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Depth is linear in screen-space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Simplifies edge detection</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Enables prediction of original geometry</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Two types of edges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Creases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Silhouettes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Silhouettes require second-depth buffer</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Do pre-z pass with front-face culling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Alternatively, output depth to render target for back-facing geometry</a:t>
            </a:r>
          </a:p>
        </p:txBody>
      </p:sp>
      <p:pic>
        <p:nvPicPr>
          <p:cNvPr id="4098" name="Picture 2" descr="C:\Users\Humus\Documents\Dokument\GPU Pro 4\ZGradient.png"/>
          <p:cNvPicPr>
            <a:picLocks noChangeAspect="1" noChangeArrowheads="1"/>
          </p:cNvPicPr>
          <p:nvPr/>
        </p:nvPicPr>
        <p:blipFill>
          <a:blip r:embed="rId3"/>
          <a:srcRect/>
          <a:stretch>
            <a:fillRect/>
          </a:stretch>
        </p:blipFill>
        <p:spPr bwMode="auto">
          <a:xfrm>
            <a:off x="4876800" y="762000"/>
            <a:ext cx="2199217" cy="16494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Attempt crease case first</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Look at depth slopes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Compute intersection point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Valid if distance &lt; one pixel</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Used if distance &lt; half pixel</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If invalid, try silhouette</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5122" name="Picture 2" descr="C:\Users\Humus\Documents\Dokument\GPU Pro 4\SDAA0.png"/>
          <p:cNvPicPr>
            <a:picLocks noChangeAspect="1" noChangeArrowheads="1"/>
          </p:cNvPicPr>
          <p:nvPr/>
        </p:nvPicPr>
        <p:blipFill>
          <a:blip r:embed="rId3"/>
          <a:srcRect/>
          <a:stretch>
            <a:fillRect/>
          </a:stretch>
        </p:blipFill>
        <p:spPr bwMode="auto">
          <a:xfrm>
            <a:off x="3581400" y="1219200"/>
            <a:ext cx="3618246" cy="206776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Try as silhouette</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Neighbor depths useless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Look at second-depths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Compute intersection point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Used if distance &lt; half pixel</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6146" name="Picture 2" descr="C:\Users\Humus\Documents\Dokument\GPU Pro 4\SDAA1.png"/>
          <p:cNvPicPr>
            <a:picLocks noChangeAspect="1" noChangeArrowheads="1"/>
          </p:cNvPicPr>
          <p:nvPr/>
        </p:nvPicPr>
        <p:blipFill>
          <a:blip r:embed="rId3"/>
          <a:srcRect/>
          <a:stretch>
            <a:fillRect/>
          </a:stretch>
        </p:blipFill>
        <p:spPr bwMode="auto">
          <a:xfrm>
            <a:off x="3581400" y="1219200"/>
            <a:ext cx="3581400" cy="204671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Second-Depth Anti-Aliasing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1"/>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Results</a:t>
            </a: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endParaRPr lang="en-US" sz="18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Demo + source available! [7]</a:t>
            </a: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pic>
        <p:nvPicPr>
          <p:cNvPr id="7170" name="Picture 2" descr="C:\Users\Humus\Documents\Dokument\GPU Pro 4\Screenshot00.png"/>
          <p:cNvPicPr>
            <a:picLocks noChangeAspect="1" noChangeArrowheads="1"/>
          </p:cNvPicPr>
          <p:nvPr/>
        </p:nvPicPr>
        <p:blipFill>
          <a:blip r:embed="rId3"/>
          <a:srcRect/>
          <a:stretch>
            <a:fillRect/>
          </a:stretch>
        </p:blipFill>
        <p:spPr bwMode="auto">
          <a:xfrm>
            <a:off x="609600" y="1219200"/>
            <a:ext cx="2667000" cy="1625514"/>
          </a:xfrm>
          <a:prstGeom prst="rect">
            <a:avLst/>
          </a:prstGeom>
          <a:noFill/>
        </p:spPr>
      </p:pic>
      <p:pic>
        <p:nvPicPr>
          <p:cNvPr id="7171" name="Picture 3" descr="C:\Users\Humus\Documents\Dokument\GPU Pro 4\Screenshot01.png"/>
          <p:cNvPicPr>
            <a:picLocks noChangeAspect="1" noChangeArrowheads="1"/>
          </p:cNvPicPr>
          <p:nvPr/>
        </p:nvPicPr>
        <p:blipFill>
          <a:blip r:embed="rId4"/>
          <a:srcRect/>
          <a:stretch>
            <a:fillRect/>
          </a:stretch>
        </p:blipFill>
        <p:spPr bwMode="auto">
          <a:xfrm>
            <a:off x="3352800" y="1219200"/>
            <a:ext cx="2667000" cy="1625515"/>
          </a:xfrm>
          <a:prstGeom prst="rect">
            <a:avLst/>
          </a:prstGeom>
          <a:noFill/>
        </p:spPr>
      </p:pic>
      <p:pic>
        <p:nvPicPr>
          <p:cNvPr id="7172" name="Picture 4" descr="C:\Users\Humus\Documents\Dokument\GPU Pro 4\PixelSize0.png"/>
          <p:cNvPicPr>
            <a:picLocks noChangeAspect="1" noChangeArrowheads="1"/>
          </p:cNvPicPr>
          <p:nvPr/>
        </p:nvPicPr>
        <p:blipFill>
          <a:blip r:embed="rId5"/>
          <a:srcRect/>
          <a:stretch>
            <a:fillRect/>
          </a:stretch>
        </p:blipFill>
        <p:spPr bwMode="auto">
          <a:xfrm>
            <a:off x="609600" y="2895600"/>
            <a:ext cx="2667000" cy="666750"/>
          </a:xfrm>
          <a:prstGeom prst="rect">
            <a:avLst/>
          </a:prstGeom>
          <a:noFill/>
        </p:spPr>
      </p:pic>
      <p:pic>
        <p:nvPicPr>
          <p:cNvPr id="7173" name="Picture 5" descr="C:\Users\Humus\Documents\Dokument\GPU Pro 4\PixelSize1.png"/>
          <p:cNvPicPr>
            <a:picLocks noChangeAspect="1" noChangeArrowheads="1"/>
          </p:cNvPicPr>
          <p:nvPr/>
        </p:nvPicPr>
        <p:blipFill>
          <a:blip r:embed="rId6"/>
          <a:srcRect/>
          <a:stretch>
            <a:fillRect/>
          </a:stretch>
        </p:blipFill>
        <p:spPr bwMode="auto">
          <a:xfrm>
            <a:off x="3352800" y="2895600"/>
            <a:ext cx="2667000" cy="666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References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a:solidFill>
            <a:srgbClr val="FFFFFF"/>
          </a:solidFill>
          <a:ln>
            <a:solidFill>
              <a:srgbClr val="FFFFFF"/>
            </a:solidFill>
          </a:ln>
        </p:spPr>
        <p:txBody>
          <a:bodyPr lIns="91440" tIns="45720" rIns="91440" bIns="45720"/>
          <a:lstStyle/>
          <a:p>
            <a:pPr marL="0">
              <a:lnSpc>
                <a:spcPct val="100000"/>
              </a:lnSpc>
              <a:spcBef>
                <a:spcPts val="0"/>
              </a:spcBef>
              <a:spcAft>
                <a:spcPts val="0"/>
              </a:spcAft>
              <a:buNone/>
            </a:pPr>
            <a:r>
              <a:rPr lang="sv-SE" sz="1400" dirty="0" smtClean="0">
                <a:solidFill>
                  <a:schemeClr val="bg2"/>
                </a:solidFill>
              </a:rPr>
              <a:t>[1] </a:t>
            </a:r>
            <a:r>
              <a:rPr lang="en-US" sz="1400" dirty="0" smtClean="0">
                <a:solidFill>
                  <a:schemeClr val="bg2"/>
                </a:solidFill>
                <a:hlinkClick r:id="rId3"/>
              </a:rPr>
              <a:t>http://en.wikipedia.org/wiki/Comparison_of_AMD_graphics_processing_units</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[2] </a:t>
            </a:r>
            <a:r>
              <a:rPr lang="en-US" sz="1400" dirty="0" smtClean="0">
                <a:solidFill>
                  <a:schemeClr val="bg2"/>
                </a:solidFill>
                <a:hlinkClick r:id="rId4"/>
              </a:rPr>
              <a:t>http://www.humus.name/index.php?page=News&amp;ID=266</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a:t>
            </a:r>
            <a:r>
              <a:rPr lang="sv-SE" sz="1400" dirty="0" smtClean="0">
                <a:solidFill>
                  <a:schemeClr val="bg2"/>
                </a:solidFill>
              </a:rPr>
              <a:t>3</a:t>
            </a:r>
            <a:r>
              <a:rPr lang="sv-SE" sz="1400" dirty="0" smtClean="0">
                <a:solidFill>
                  <a:schemeClr val="bg2"/>
                </a:solidFill>
              </a:rPr>
              <a:t>] </a:t>
            </a:r>
            <a:r>
              <a:rPr lang="en-US" sz="1400" dirty="0" smtClean="0">
                <a:solidFill>
                  <a:schemeClr val="bg2"/>
                </a:solidFill>
                <a:hlinkClick r:id="rId5"/>
              </a:rPr>
              <a:t>http://www.humus.name/index.php?page=Cool&amp;ID=8</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[4] </a:t>
            </a:r>
            <a:r>
              <a:rPr lang="en-US" sz="1400" dirty="0" smtClean="0">
                <a:solidFill>
                  <a:schemeClr val="bg2"/>
                </a:solidFill>
                <a:hlinkClick r:id="rId6"/>
              </a:rPr>
              <a:t>http://www.csee.umbc.edu/~olano/papers/lean/</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[5] </a:t>
            </a:r>
            <a:r>
              <a:rPr lang="en-US" sz="1400" dirty="0" smtClean="0">
                <a:solidFill>
                  <a:schemeClr val="bg2"/>
                </a:solidFill>
                <a:hlinkClick r:id="rId7"/>
              </a:rPr>
              <a:t>http://www.humus.name/index.php?page=3D&amp;ID=89</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[6] </a:t>
            </a:r>
            <a:r>
              <a:rPr lang="en-US" sz="1400" dirty="0" smtClean="0">
                <a:solidFill>
                  <a:schemeClr val="bg2"/>
                </a:solidFill>
                <a:hlinkClick r:id="rId8"/>
              </a:rPr>
              <a:t>http://iryoku.com/aacourse/</a:t>
            </a:r>
            <a:endParaRPr lang="en-US" sz="1400" dirty="0" smtClean="0">
              <a:solidFill>
                <a:schemeClr val="bg2"/>
              </a:solidFill>
            </a:endParaRPr>
          </a:p>
          <a:p>
            <a:pPr marL="0">
              <a:lnSpc>
                <a:spcPct val="100000"/>
              </a:lnSpc>
              <a:spcBef>
                <a:spcPts val="0"/>
              </a:spcBef>
              <a:spcAft>
                <a:spcPts val="0"/>
              </a:spcAft>
              <a:buNone/>
            </a:pPr>
            <a:r>
              <a:rPr lang="sv-SE" sz="1400" dirty="0" smtClean="0">
                <a:solidFill>
                  <a:schemeClr val="bg2"/>
                </a:solidFill>
              </a:rPr>
              <a:t>[</a:t>
            </a:r>
            <a:r>
              <a:rPr lang="sv-SE" sz="1400" dirty="0" smtClean="0">
                <a:solidFill>
                  <a:schemeClr val="bg2"/>
                </a:solidFill>
              </a:rPr>
              <a:t>7</a:t>
            </a:r>
            <a:r>
              <a:rPr lang="sv-SE" sz="1400" dirty="0" smtClean="0">
                <a:solidFill>
                  <a:schemeClr val="bg2"/>
                </a:solidFill>
              </a:rPr>
              <a:t>] </a:t>
            </a:r>
            <a:r>
              <a:rPr lang="en-US" sz="1400" dirty="0" smtClean="0">
                <a:solidFill>
                  <a:schemeClr val="bg2"/>
                </a:solidFill>
                <a:hlinkClick r:id="rId9"/>
              </a:rPr>
              <a:t>http://www.humus.name/index.php?page=3D&amp;ID=88</a:t>
            </a:r>
            <a:endParaRPr lang="en-US" sz="1400" dirty="0" smtClean="0">
              <a:solidFill>
                <a:schemeClr val="bg2"/>
              </a:solidFill>
            </a:endParaRPr>
          </a:p>
          <a:p>
            <a:pPr marL="0">
              <a:lnSpc>
                <a:spcPct val="100000"/>
              </a:lnSpc>
              <a:spcBef>
                <a:spcPts val="0"/>
              </a:spcBef>
              <a:spcAft>
                <a:spcPts val="0"/>
              </a:spcAft>
              <a:buNone/>
            </a:pPr>
            <a:endParaRPr lang="en-US" sz="1600" dirty="0" smtClean="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Graphics Gems for Games</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1981200"/>
            <a:ext cx="6807200" cy="457200"/>
          </a:xfrm>
          <a:prstGeom prst="rect">
            <a:avLst/>
          </a:prstGeom>
        </p:spPr>
        <p:txBody>
          <a:bodyPr lIns="91440" tIns="45720" rIns="91440" bIns="45720"/>
          <a:lstStyle/>
          <a:p>
            <a:pPr algn="ctr" eaLnBrk="1" hangingPunct="1">
              <a:spcBef>
                <a:spcPts val="200"/>
              </a:spcBef>
              <a:spcAft>
                <a:spcPts val="200"/>
              </a:spcAft>
              <a:buNone/>
              <a:defRPr/>
            </a:pPr>
            <a:r>
              <a:rPr lang="en-US" sz="2800" dirty="0" smtClean="0">
                <a:ea typeface="ＭＳ Ｐゴシック" pitchFamily="-112" charset="-128"/>
              </a:rPr>
              <a:t>Particle trimming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0225" y="258764"/>
            <a:ext cx="6343650" cy="481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600" dirty="0">
                <a:solidFill>
                  <a:srgbClr val="FFFFFF"/>
                </a:solidFill>
                <a:latin typeface="Arial Bold" charset="0"/>
              </a:rPr>
              <a:t>This slide has a 16:9 media window</a:t>
            </a:r>
            <a:endParaRPr lang="en-US" sz="2200" dirty="0">
              <a:solidFill>
                <a:srgbClr val="FFFFFF"/>
              </a:solidFill>
              <a:latin typeface="Arial Bold" charset="0"/>
            </a:endParaRPr>
          </a:p>
        </p:txBody>
      </p:sp>
      <p:pic>
        <p:nvPicPr>
          <p:cNvPr id="14" name="PP_02_End.jpg" descr="/Volumes/eGo/S2012/PowerPoint:Keynote/S2012 PPT:KEY/PP_Files/PP_02_End.jpg"/>
          <p:cNvPicPr>
            <a:picLocks noGrp="1" noChangeAspect="1"/>
          </p:cNvPicPr>
          <p:nvPr>
            <p:ph idx="4294967295"/>
          </p:nvPr>
        </p:nvPicPr>
        <p:blipFill>
          <a:blip r:embed="rId3"/>
          <a:stretch>
            <a:fillRect/>
          </a:stretch>
        </p:blipFill>
        <p:spPr>
          <a:xfrm>
            <a:off x="0" y="0"/>
            <a:ext cx="7315200" cy="4114800"/>
          </a:xfrm>
          <a:prstGeom prst="rect">
            <a:avLst/>
          </a:prstGeom>
        </p:spPr>
      </p:pic>
      <p:sp>
        <p:nvSpPr>
          <p:cNvPr id="4" name="Text Box 4"/>
          <p:cNvSpPr txBox="1">
            <a:spLocks noChangeArrowheads="1"/>
          </p:cNvSpPr>
          <p:nvPr/>
        </p:nvSpPr>
        <p:spPr bwMode="auto">
          <a:xfrm>
            <a:off x="457200" y="1143000"/>
            <a:ext cx="634523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900" dirty="0" smtClean="0">
                <a:solidFill>
                  <a:schemeClr val="bg2"/>
                </a:solidFill>
                <a:effectLst>
                  <a:outerShdw blurRad="38100" dist="38100" dir="2700000" algn="tl">
                    <a:srgbClr val="000000">
                      <a:alpha val="43137"/>
                    </a:srgbClr>
                  </a:outerShdw>
                </a:effectLst>
                <a:latin typeface="Arial Bold" charset="0"/>
              </a:rPr>
              <a:t>Thank you!</a:t>
            </a:r>
            <a:endParaRPr lang="en-US" sz="2900" dirty="0">
              <a:solidFill>
                <a:schemeClr val="bg2"/>
              </a:solidFill>
              <a:effectLst>
                <a:outerShdw blurRad="38100" dist="38100" dir="2700000" algn="tl">
                  <a:srgbClr val="000000">
                    <a:alpha val="43137"/>
                  </a:srgbClr>
                </a:outerShdw>
              </a:effectLst>
              <a:latin typeface="Arial Bold" charset="0"/>
            </a:endParaRPr>
          </a:p>
        </p:txBody>
      </p:sp>
      <p:sp>
        <p:nvSpPr>
          <p:cNvPr id="5" name="Text Box 10"/>
          <p:cNvSpPr txBox="1">
            <a:spLocks noChangeArrowheads="1"/>
          </p:cNvSpPr>
          <p:nvPr/>
        </p:nvSpPr>
        <p:spPr bwMode="auto">
          <a:xfrm>
            <a:off x="457201" y="2052637"/>
            <a:ext cx="6343650" cy="1058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ts val="0"/>
              </a:spcBef>
            </a:pPr>
            <a:r>
              <a:rPr lang="en-US" dirty="0" smtClean="0">
                <a:solidFill>
                  <a:schemeClr val="bg2"/>
                </a:solidFill>
              </a:rPr>
              <a:t>Emil Persson</a:t>
            </a:r>
          </a:p>
          <a:p>
            <a:pPr algn="ctr" eaLnBrk="1" hangingPunct="1">
              <a:spcBef>
                <a:spcPts val="0"/>
              </a:spcBef>
            </a:pPr>
            <a:r>
              <a:rPr lang="en-US" sz="1600" dirty="0" smtClean="0">
                <a:solidFill>
                  <a:schemeClr val="bg2"/>
                </a:solidFill>
              </a:rPr>
              <a:t>Avalanche Studios</a:t>
            </a:r>
          </a:p>
          <a:p>
            <a:pPr algn="ctr" eaLnBrk="1" hangingPunct="1">
              <a:spcBef>
                <a:spcPts val="0"/>
              </a:spcBef>
            </a:pPr>
            <a:endParaRPr lang="en-US" sz="800" dirty="0" smtClean="0">
              <a:solidFill>
                <a:schemeClr val="bg2"/>
              </a:solidFill>
            </a:endParaRPr>
          </a:p>
          <a:p>
            <a:pPr algn="ctr">
              <a:spcBef>
                <a:spcPts val="0"/>
              </a:spcBef>
              <a:buNone/>
            </a:pPr>
            <a:endParaRPr lang="en-US" sz="400" dirty="0" smtClean="0">
              <a:solidFill>
                <a:schemeClr val="bg2"/>
              </a:solidFill>
            </a:endParaRPr>
          </a:p>
          <a:p>
            <a:pPr algn="ctr">
              <a:spcBef>
                <a:spcPts val="0"/>
              </a:spcBef>
              <a:buNone/>
            </a:pPr>
            <a:r>
              <a:rPr lang="en-US" dirty="0" smtClean="0">
                <a:solidFill>
                  <a:schemeClr val="bg2"/>
                </a:solidFill>
              </a:rPr>
              <a:t>    </a:t>
            </a:r>
            <a:r>
              <a:rPr lang="en-US" dirty="0" smtClean="0">
                <a:solidFill>
                  <a:srgbClr val="0066FF"/>
                </a:solidFill>
              </a:rPr>
              <a:t>@_Humus_</a:t>
            </a:r>
          </a:p>
        </p:txBody>
      </p:sp>
      <p:pic>
        <p:nvPicPr>
          <p:cNvPr id="6" name="Picture 4" descr="C:\Users\Humus\Desktop\twitter-icon.png"/>
          <p:cNvPicPr>
            <a:picLocks noChangeAspect="1" noChangeArrowheads="1"/>
          </p:cNvPicPr>
          <p:nvPr/>
        </p:nvPicPr>
        <p:blipFill>
          <a:blip r:embed="rId4" cstate="print"/>
          <a:srcRect/>
          <a:stretch>
            <a:fillRect/>
          </a:stretch>
        </p:blipFill>
        <p:spPr bwMode="auto">
          <a:xfrm>
            <a:off x="2819400" y="2814636"/>
            <a:ext cx="304800" cy="304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GPUs increasingly more powerful</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ALU  – Through the roof</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TEX  – Pretty decent increase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BW   – Kind of sluggish</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ROP – Glacial speed</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ROP bound?</a:t>
            </a:r>
          </a:p>
          <a:p>
            <a:pPr marL="708025" lvl="1" indent="-342900" eaLnBrk="1" hangingPunct="1">
              <a:spcBef>
                <a:spcPts val="200"/>
              </a:spcBef>
              <a:spcAft>
                <a:spcPts val="200"/>
              </a:spcAft>
              <a:buFont typeface="+mj-lt"/>
              <a:buAutoNum type="arabicPeriod"/>
              <a:defRPr/>
            </a:pPr>
            <a:r>
              <a:rPr lang="en-US" sz="1400" dirty="0" smtClean="0">
                <a:ea typeface="ＭＳ Ｐゴシック" pitchFamily="-112" charset="-128"/>
              </a:rPr>
              <a:t>Draw fewer pixels</a:t>
            </a:r>
          </a:p>
          <a:p>
            <a:pPr marL="708025" lvl="1" indent="-342900" eaLnBrk="1" hangingPunct="1">
              <a:spcBef>
                <a:spcPts val="200"/>
              </a:spcBef>
              <a:spcAft>
                <a:spcPts val="200"/>
              </a:spcAft>
              <a:buFont typeface="+mj-lt"/>
              <a:buAutoNum type="arabicPeriod"/>
              <a:defRPr/>
            </a:pPr>
            <a:r>
              <a:rPr lang="en-US" sz="1400" dirty="0" smtClean="0">
                <a:ea typeface="ＭＳ Ｐゴシック" pitchFamily="-112" charset="-128"/>
              </a:rPr>
              <a:t>???</a:t>
            </a:r>
          </a:p>
          <a:p>
            <a:pPr marL="708025" lvl="1" indent="-342900" eaLnBrk="1" hangingPunct="1">
              <a:spcBef>
                <a:spcPts val="200"/>
              </a:spcBef>
              <a:spcAft>
                <a:spcPts val="200"/>
              </a:spcAft>
              <a:buFont typeface="+mj-lt"/>
              <a:buAutoNum type="arabicPeriod"/>
              <a:defRPr/>
            </a:pPr>
            <a:r>
              <a:rPr lang="en-US" sz="1400" dirty="0" err="1" smtClean="0">
                <a:ea typeface="ＭＳ Ｐゴシック" pitchFamily="-112" charset="-128"/>
              </a:rPr>
              <a:t>Goto</a:t>
            </a:r>
            <a:r>
              <a:rPr lang="en-US" sz="1400" dirty="0" smtClean="0">
                <a:ea typeface="ＭＳ Ｐゴシック" pitchFamily="-112" charset="-128"/>
              </a:rPr>
              <a:t> 1</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p:txBody>
      </p:sp>
      <p:graphicFrame>
        <p:nvGraphicFramePr>
          <p:cNvPr id="4" name="Table 3"/>
          <p:cNvGraphicFramePr>
            <a:graphicFrameLocks noGrp="1"/>
          </p:cNvGraphicFramePr>
          <p:nvPr/>
        </p:nvGraphicFramePr>
        <p:xfrm>
          <a:off x="3505200" y="1219200"/>
          <a:ext cx="3657600" cy="2133600"/>
        </p:xfrm>
        <a:graphic>
          <a:graphicData uri="http://schemas.openxmlformats.org/drawingml/2006/table">
            <a:tbl>
              <a:tblPr firstRow="1" bandRow="1">
                <a:tableStyleId>{5C22544A-7EE6-4342-B048-85BDC9FD1C3A}</a:tableStyleId>
              </a:tblPr>
              <a:tblGrid>
                <a:gridCol w="492369"/>
                <a:gridCol w="870266"/>
                <a:gridCol w="831925"/>
                <a:gridCol w="759655"/>
                <a:gridCol w="703385"/>
              </a:tblGrid>
              <a:tr h="548640">
                <a:tc>
                  <a:txBody>
                    <a:bodyPr/>
                    <a:lstStyle/>
                    <a:p>
                      <a:endParaRPr lang="en-US" sz="1000" noProof="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900" noProof="0" dirty="0" smtClean="0">
                          <a:solidFill>
                            <a:schemeClr val="bg2"/>
                          </a:solidFill>
                        </a:rPr>
                        <a:t>9700 Pro (2002)</a:t>
                      </a:r>
                      <a:endParaRPr lang="en-US" sz="900" noProof="0" dirty="0">
                        <a:solidFill>
                          <a:schemeClr val="bg2"/>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900" noProof="0" dirty="0" smtClean="0">
                          <a:solidFill>
                            <a:schemeClr val="bg2"/>
                          </a:solidFill>
                        </a:rPr>
                        <a:t>HD 2900XT</a:t>
                      </a:r>
                      <a:r>
                        <a:rPr lang="en-US" sz="900" baseline="0" noProof="0" dirty="0" smtClean="0">
                          <a:solidFill>
                            <a:schemeClr val="bg2"/>
                          </a:solidFill>
                        </a:rPr>
                        <a:t> </a:t>
                      </a:r>
                      <a:r>
                        <a:rPr lang="en-US" sz="900" noProof="0" dirty="0" smtClean="0">
                          <a:solidFill>
                            <a:schemeClr val="bg2"/>
                          </a:solidFill>
                        </a:rPr>
                        <a:t>(2007)</a:t>
                      </a:r>
                      <a:endParaRPr lang="en-US" sz="900" noProof="0" dirty="0">
                        <a:solidFill>
                          <a:schemeClr val="bg2"/>
                        </a:solidFill>
                      </a:endParaRP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900" noProof="0" dirty="0" smtClean="0">
                          <a:solidFill>
                            <a:schemeClr val="bg2"/>
                          </a:solidFill>
                        </a:rPr>
                        <a:t>HD 7970 (2012)</a:t>
                      </a:r>
                      <a:endParaRPr lang="en-US" sz="900" noProof="0" dirty="0">
                        <a:solidFill>
                          <a:schemeClr val="bg2"/>
                        </a:solidFill>
                      </a:endParaRP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r>
                        <a:rPr lang="en-US" sz="900" noProof="0" dirty="0" smtClean="0">
                          <a:solidFill>
                            <a:schemeClr val="bg2"/>
                          </a:solidFill>
                        </a:rPr>
                        <a:t>10 year speedup</a:t>
                      </a:r>
                      <a:endParaRPr lang="en-US" sz="900" noProof="0" dirty="0">
                        <a:solidFill>
                          <a:schemeClr val="bg2"/>
                        </a:solidFill>
                      </a:endParaRPr>
                    </a:p>
                  </a:txBody>
                  <a:tcPr anchor="ctr">
                    <a:lnB w="12700" cap="flat" cmpd="sng" algn="ctr">
                      <a:solidFill>
                        <a:schemeClr val="tx1"/>
                      </a:solidFill>
                      <a:prstDash val="solid"/>
                      <a:round/>
                      <a:headEnd type="none" w="med" len="med"/>
                      <a:tailEnd type="none" w="med" len="med"/>
                    </a:lnB>
                    <a:solidFill>
                      <a:schemeClr val="tx2">
                        <a:lumMod val="60000"/>
                        <a:lumOff val="40000"/>
                      </a:schemeClr>
                    </a:solidFill>
                  </a:tcPr>
                </a:tc>
              </a:tr>
              <a:tr h="396240">
                <a:tc>
                  <a:txBody>
                    <a:bodyPr/>
                    <a:lstStyle/>
                    <a:p>
                      <a:r>
                        <a:rPr lang="en-US" sz="1000" b="1" noProof="0" dirty="0" smtClean="0"/>
                        <a:t>ALU</a:t>
                      </a:r>
                      <a:endParaRPr lang="en-US" sz="1000" b="1" noProof="0" dirty="0"/>
                    </a:p>
                  </a:txBody>
                  <a:tcPr anchor="ctr">
                    <a:lnT w="12700" cap="flat" cmpd="sng" algn="ctr">
                      <a:solidFill>
                        <a:schemeClr val="tx1"/>
                      </a:solidFill>
                      <a:prstDash val="solid"/>
                      <a:round/>
                      <a:headEnd type="none" w="med" len="med"/>
                      <a:tailEnd type="none" w="med" len="med"/>
                    </a:lnT>
                    <a:solidFill>
                      <a:schemeClr val="tx2">
                        <a:lumMod val="60000"/>
                        <a:lumOff val="40000"/>
                      </a:schemeClr>
                    </a:solidFill>
                  </a:tcPr>
                </a:tc>
                <a:tc>
                  <a:txBody>
                    <a:bodyPr/>
                    <a:lstStyle/>
                    <a:p>
                      <a:pPr algn="ctr"/>
                      <a:r>
                        <a:rPr lang="en-US" sz="900" b="1" noProof="0" dirty="0" smtClean="0"/>
                        <a:t>33.8 GF/s</a:t>
                      </a:r>
                      <a:endParaRPr lang="en-US" sz="900" b="1" noProof="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b="1" noProof="0" dirty="0" smtClean="0"/>
                        <a:t>475 GF/s</a:t>
                      </a:r>
                      <a:endParaRPr lang="en-US" sz="900" b="1" noProof="0" dirty="0"/>
                    </a:p>
                  </a:txBody>
                  <a:tcPr anchor="ctr">
                    <a:lnT w="12700" cap="flat" cmpd="sng" algn="ctr">
                      <a:solidFill>
                        <a:schemeClr val="tx1"/>
                      </a:solidFill>
                      <a:prstDash val="solid"/>
                      <a:round/>
                      <a:headEnd type="none" w="med" len="med"/>
                      <a:tailEnd type="none" w="med" len="med"/>
                    </a:lnT>
                  </a:tcPr>
                </a:tc>
                <a:tc>
                  <a:txBody>
                    <a:bodyPr/>
                    <a:lstStyle/>
                    <a:p>
                      <a:pPr algn="ctr"/>
                      <a:r>
                        <a:rPr lang="en-US" sz="900" b="1" noProof="0" dirty="0" smtClean="0"/>
                        <a:t>3789 GF/s</a:t>
                      </a:r>
                      <a:endParaRPr lang="en-US" sz="900" b="1" noProof="0" dirty="0"/>
                    </a:p>
                  </a:txBody>
                  <a:tcPr anchor="ctr">
                    <a:lnT w="12700" cap="flat" cmpd="sng" algn="ctr">
                      <a:solidFill>
                        <a:schemeClr val="tx1"/>
                      </a:solidFill>
                      <a:prstDash val="solid"/>
                      <a:round/>
                      <a:headEnd type="none" w="med" len="med"/>
                      <a:tailEnd type="none" w="med" len="med"/>
                    </a:lnT>
                  </a:tcPr>
                </a:tc>
                <a:tc>
                  <a:txBody>
                    <a:bodyPr/>
                    <a:lstStyle/>
                    <a:p>
                      <a:pPr algn="ctr"/>
                      <a:r>
                        <a:rPr lang="sv-SE" sz="900" b="1" noProof="0" dirty="0" smtClean="0"/>
                        <a:t>112x</a:t>
                      </a:r>
                      <a:endParaRPr lang="en-US" sz="900" b="1" noProof="0" dirty="0"/>
                    </a:p>
                  </a:txBody>
                  <a:tcPr anchor="ctr">
                    <a:lnT w="12700" cap="flat" cmpd="sng" algn="ctr">
                      <a:solidFill>
                        <a:schemeClr val="tx1"/>
                      </a:solidFill>
                      <a:prstDash val="solid"/>
                      <a:round/>
                      <a:headEnd type="none" w="med" len="med"/>
                      <a:tailEnd type="none" w="med" len="med"/>
                    </a:lnT>
                  </a:tcPr>
                </a:tc>
              </a:tr>
              <a:tr h="396240">
                <a:tc>
                  <a:txBody>
                    <a:bodyPr/>
                    <a:lstStyle/>
                    <a:p>
                      <a:r>
                        <a:rPr lang="en-US" sz="1000" b="1" noProof="0" smtClean="0"/>
                        <a:t>TEX</a:t>
                      </a:r>
                      <a:endParaRPr lang="en-US" sz="1000" b="1" noProof="0"/>
                    </a:p>
                  </a:txBody>
                  <a:tcPr anchor="ctr">
                    <a:solidFill>
                      <a:schemeClr val="tx2">
                        <a:lumMod val="60000"/>
                        <a:lumOff val="40000"/>
                      </a:schemeClr>
                    </a:solidFill>
                  </a:tcPr>
                </a:tc>
                <a:tc>
                  <a:txBody>
                    <a:bodyPr/>
                    <a:lstStyle/>
                    <a:p>
                      <a:pPr algn="ctr"/>
                      <a:r>
                        <a:rPr lang="en-US" sz="900" b="1" noProof="0" dirty="0" smtClean="0"/>
                        <a:t>2.6 GT/s</a:t>
                      </a:r>
                      <a:endParaRPr lang="en-US" sz="900" b="1" noProof="0" dirty="0"/>
                    </a:p>
                  </a:txBody>
                  <a:tcPr anchor="ctr"/>
                </a:tc>
                <a:tc>
                  <a:txBody>
                    <a:bodyPr/>
                    <a:lstStyle/>
                    <a:p>
                      <a:pPr algn="ctr"/>
                      <a:r>
                        <a:rPr lang="en-US" sz="900" b="1" noProof="0" smtClean="0"/>
                        <a:t>11.9 GT/s</a:t>
                      </a:r>
                      <a:endParaRPr lang="en-US" sz="900" b="1" noProof="0"/>
                    </a:p>
                  </a:txBody>
                  <a:tcPr anchor="ctr"/>
                </a:tc>
                <a:tc>
                  <a:txBody>
                    <a:bodyPr/>
                    <a:lstStyle/>
                    <a:p>
                      <a:pPr algn="ctr"/>
                      <a:r>
                        <a:rPr lang="en-US" sz="900" b="1" noProof="0" dirty="0" smtClean="0"/>
                        <a:t>118.4 GT/s</a:t>
                      </a:r>
                      <a:endParaRPr lang="en-US" sz="900" b="1" noProof="0" dirty="0"/>
                    </a:p>
                  </a:txBody>
                  <a:tcPr anchor="ctr"/>
                </a:tc>
                <a:tc>
                  <a:txBody>
                    <a:bodyPr/>
                    <a:lstStyle/>
                    <a:p>
                      <a:pPr algn="ctr"/>
                      <a:r>
                        <a:rPr lang="sv-SE" sz="900" b="1" noProof="0" dirty="0" smtClean="0"/>
                        <a:t>46x</a:t>
                      </a:r>
                      <a:endParaRPr lang="en-US" sz="900" b="1" noProof="0" dirty="0"/>
                    </a:p>
                  </a:txBody>
                  <a:tcPr anchor="ctr"/>
                </a:tc>
              </a:tr>
              <a:tr h="396240">
                <a:tc>
                  <a:txBody>
                    <a:bodyPr/>
                    <a:lstStyle/>
                    <a:p>
                      <a:r>
                        <a:rPr lang="en-US" sz="1000" b="1" noProof="0" smtClean="0"/>
                        <a:t>BW</a:t>
                      </a:r>
                      <a:endParaRPr lang="en-US" sz="1000" b="1" noProof="0"/>
                    </a:p>
                  </a:txBody>
                  <a:tcPr anchor="ctr">
                    <a:solidFill>
                      <a:schemeClr val="tx2">
                        <a:lumMod val="60000"/>
                        <a:lumOff val="40000"/>
                      </a:schemeClr>
                    </a:solidFill>
                  </a:tcPr>
                </a:tc>
                <a:tc>
                  <a:txBody>
                    <a:bodyPr/>
                    <a:lstStyle/>
                    <a:p>
                      <a:pPr algn="ctr"/>
                      <a:r>
                        <a:rPr lang="en-US" sz="900" b="1" noProof="0" dirty="0" smtClean="0"/>
                        <a:t>19.84 GB/s</a:t>
                      </a:r>
                      <a:endParaRPr lang="en-US" sz="900" b="1" noProof="0" dirty="0"/>
                    </a:p>
                  </a:txBody>
                  <a:tcPr anchor="ctr"/>
                </a:tc>
                <a:tc>
                  <a:txBody>
                    <a:bodyPr/>
                    <a:lstStyle/>
                    <a:p>
                      <a:pPr algn="ctr"/>
                      <a:r>
                        <a:rPr lang="en-US" sz="900" b="1" noProof="0" dirty="0" smtClean="0"/>
                        <a:t>105.6 GB/s</a:t>
                      </a:r>
                      <a:endParaRPr lang="en-US" sz="900" b="1" noProof="0" dirty="0"/>
                    </a:p>
                  </a:txBody>
                  <a:tcPr anchor="ctr"/>
                </a:tc>
                <a:tc>
                  <a:txBody>
                    <a:bodyPr/>
                    <a:lstStyle/>
                    <a:p>
                      <a:pPr algn="ctr"/>
                      <a:r>
                        <a:rPr lang="en-US" sz="900" b="1" noProof="0" smtClean="0"/>
                        <a:t>288 GB/s</a:t>
                      </a:r>
                      <a:endParaRPr lang="en-US" sz="900" b="1" noProof="0"/>
                    </a:p>
                  </a:txBody>
                  <a:tcPr anchor="ctr"/>
                </a:tc>
                <a:tc>
                  <a:txBody>
                    <a:bodyPr/>
                    <a:lstStyle/>
                    <a:p>
                      <a:pPr algn="ctr"/>
                      <a:r>
                        <a:rPr lang="sv-SE" sz="900" b="1" noProof="0" dirty="0" smtClean="0"/>
                        <a:t>15x</a:t>
                      </a:r>
                      <a:endParaRPr lang="en-US" sz="900" b="1" noProof="0" dirty="0"/>
                    </a:p>
                  </a:txBody>
                  <a:tcPr anchor="ctr"/>
                </a:tc>
              </a:tr>
              <a:tr h="396240">
                <a:tc>
                  <a:txBody>
                    <a:bodyPr/>
                    <a:lstStyle/>
                    <a:p>
                      <a:r>
                        <a:rPr lang="en-US" sz="1000" b="1" noProof="0" dirty="0" smtClean="0"/>
                        <a:t>ROP</a:t>
                      </a:r>
                      <a:endParaRPr lang="en-US" sz="1000" b="1" noProof="0" dirty="0"/>
                    </a:p>
                  </a:txBody>
                  <a:tcPr anchor="ctr">
                    <a:solidFill>
                      <a:schemeClr val="tx2">
                        <a:lumMod val="60000"/>
                        <a:lumOff val="40000"/>
                      </a:schemeClr>
                    </a:solidFill>
                  </a:tcPr>
                </a:tc>
                <a:tc>
                  <a:txBody>
                    <a:bodyPr/>
                    <a:lstStyle/>
                    <a:p>
                      <a:pPr algn="ctr"/>
                      <a:r>
                        <a:rPr lang="en-US" sz="900" b="1" noProof="0" dirty="0" smtClean="0"/>
                        <a:t>2.6 GP/s</a:t>
                      </a:r>
                      <a:endParaRPr lang="en-US" sz="900" b="1" noProof="0" dirty="0"/>
                    </a:p>
                  </a:txBody>
                  <a:tcPr anchor="ctr"/>
                </a:tc>
                <a:tc>
                  <a:txBody>
                    <a:bodyPr/>
                    <a:lstStyle/>
                    <a:p>
                      <a:pPr algn="ctr"/>
                      <a:r>
                        <a:rPr lang="en-US" sz="900" b="1" noProof="0" dirty="0" smtClean="0"/>
                        <a:t>11.9 GP/s</a:t>
                      </a:r>
                      <a:endParaRPr lang="en-US" sz="900" b="1" noProof="0" dirty="0"/>
                    </a:p>
                  </a:txBody>
                  <a:tcPr anchor="ctr"/>
                </a:tc>
                <a:tc>
                  <a:txBody>
                    <a:bodyPr/>
                    <a:lstStyle/>
                    <a:p>
                      <a:pPr algn="ctr"/>
                      <a:r>
                        <a:rPr lang="en-US" sz="900" b="1" noProof="0" dirty="0" smtClean="0"/>
                        <a:t>29.6 GP/s</a:t>
                      </a:r>
                      <a:endParaRPr lang="en-US" sz="900" b="1" noProof="0" dirty="0"/>
                    </a:p>
                  </a:txBody>
                  <a:tcPr anchor="ctr"/>
                </a:tc>
                <a:tc>
                  <a:txBody>
                    <a:bodyPr/>
                    <a:lstStyle/>
                    <a:p>
                      <a:pPr algn="ctr"/>
                      <a:r>
                        <a:rPr lang="sv-SE" sz="900" b="1" noProof="0" dirty="0" smtClean="0"/>
                        <a:t>11x</a:t>
                      </a:r>
                      <a:endParaRPr lang="en-US" sz="900" b="1" noProof="0" dirty="0"/>
                    </a:p>
                  </a:txBody>
                  <a:tcPr anchor="ctr"/>
                </a:tc>
              </a:tr>
            </a:tbl>
          </a:graphicData>
        </a:graphic>
      </p:graphicFrame>
      <p:sp>
        <p:nvSpPr>
          <p:cNvPr id="5" name="TextBox 4"/>
          <p:cNvSpPr txBox="1"/>
          <p:nvPr/>
        </p:nvSpPr>
        <p:spPr>
          <a:xfrm>
            <a:off x="3505200" y="3352800"/>
            <a:ext cx="1447800" cy="253916"/>
          </a:xfrm>
          <a:prstGeom prst="rect">
            <a:avLst/>
          </a:prstGeom>
          <a:noFill/>
        </p:spPr>
        <p:txBody>
          <a:bodyPr wrap="square" rtlCol="0">
            <a:spAutoFit/>
          </a:bodyPr>
          <a:lstStyle/>
          <a:p>
            <a:r>
              <a:rPr lang="en-US" sz="1050" dirty="0" smtClean="0"/>
              <a:t>Source: Wikipedia [1]</a:t>
            </a:r>
            <a:endParaRPr lang="en-US" sz="10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numCol="2"/>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Typical ROP bound cases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Particles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Clouds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Billboards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GUI elements</a:t>
            </a: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sv-SE" sz="1400" dirty="0" smtClean="0">
              <a:ea typeface="ＭＳ Ｐゴシック" pitchFamily="-112" charset="-128"/>
            </a:endParaRP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Solutions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Render to low-res render target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Abuse MSAA</a:t>
            </a:r>
          </a:p>
          <a:p>
            <a:pPr lvl="1" eaLnBrk="1" hangingPunct="1">
              <a:spcBef>
                <a:spcPts val="200"/>
              </a:spcBef>
              <a:spcAft>
                <a:spcPts val="200"/>
              </a:spcAft>
              <a:buFont typeface="Wingdings" pitchFamily="-112" charset="2"/>
              <a:buChar char="§"/>
              <a:defRPr/>
            </a:pPr>
            <a:endParaRPr lang="en-US" sz="1400" dirty="0" smtClean="0">
              <a:ea typeface="ＭＳ Ｐゴシック" pitchFamily="-112" charset="-128"/>
            </a:endParaRP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Our solution</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Trim particle polygon to reduce waste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Common with large alpha=0 areas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Wasted </a:t>
            </a:r>
            <a:r>
              <a:rPr lang="en-US" sz="1400" dirty="0" err="1" smtClean="0">
                <a:ea typeface="ＭＳ Ｐゴシック" pitchFamily="-112" charset="-128"/>
              </a:rPr>
              <a:t>fillrate</a:t>
            </a:r>
            <a:endParaRPr lang="en-US" sz="14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Adjust particle geometry to minimize waste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Automated </a:t>
            </a:r>
            <a:r>
              <a:rPr lang="en-US" sz="1400" dirty="0" smtClean="0">
                <a:ea typeface="ＭＳ Ｐゴシック" pitchFamily="-112" charset="-128"/>
              </a:rPr>
              <a:t>tool [2]</a:t>
            </a:r>
            <a:endParaRPr lang="en-US" sz="1400" dirty="0" smtClean="0">
              <a:ea typeface="ＭＳ Ｐゴシック" pitchFamily="-112" charset="-128"/>
            </a:endParaRPr>
          </a:p>
        </p:txBody>
      </p:sp>
      <p:pic>
        <p:nvPicPr>
          <p:cNvPr id="1026" name="Picture 2" descr="C:\Users\Humus\Documents\Dokument\Siggraph 2012\ParticlePolys.jpg"/>
          <p:cNvPicPr>
            <a:picLocks noChangeAspect="1" noChangeArrowheads="1"/>
          </p:cNvPicPr>
          <p:nvPr/>
        </p:nvPicPr>
        <p:blipFill>
          <a:blip r:embed="rId3"/>
          <a:srcRect/>
          <a:stretch>
            <a:fillRect/>
          </a:stretch>
        </p:blipFill>
        <p:spPr bwMode="auto">
          <a:xfrm>
            <a:off x="457200" y="2133600"/>
            <a:ext cx="651748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Huge </a:t>
            </a:r>
            <a:r>
              <a:rPr lang="en-US" sz="1800" dirty="0" err="1" smtClean="0">
                <a:ea typeface="ＭＳ Ｐゴシック" pitchFamily="-112" charset="-128"/>
              </a:rPr>
              <a:t>fillrate</a:t>
            </a:r>
            <a:r>
              <a:rPr lang="en-US" sz="1800" dirty="0" smtClean="0">
                <a:ea typeface="ＭＳ Ｐゴシック" pitchFamily="-112" charset="-128"/>
              </a:rPr>
              <a:t> savings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More vertices ⇒ Bigger saving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Diminishing returns</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Just Cause 2 used 4 for clouds, 8 for particle effects</a:t>
            </a:r>
          </a:p>
        </p:txBody>
      </p:sp>
      <p:pic>
        <p:nvPicPr>
          <p:cNvPr id="1026" name="Picture 2" descr="C:\Users\Humus\Documents\Dokument\Siggraph 2012\ParticlePolys.jpg"/>
          <p:cNvPicPr>
            <a:picLocks noChangeAspect="1" noChangeArrowheads="1"/>
          </p:cNvPicPr>
          <p:nvPr/>
        </p:nvPicPr>
        <p:blipFill>
          <a:blip r:embed="rId3"/>
          <a:srcRect/>
          <a:stretch>
            <a:fillRect/>
          </a:stretch>
        </p:blipFill>
        <p:spPr bwMode="auto">
          <a:xfrm>
            <a:off x="457200" y="2286000"/>
            <a:ext cx="6517483"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5"/>
          <p:cNvGraphicFramePr>
            <a:graphicFrameLocks noGrp="1"/>
          </p:cNvGraphicFramePr>
          <p:nvPr/>
        </p:nvGraphicFramePr>
        <p:xfrm>
          <a:off x="5638800" y="609600"/>
          <a:ext cx="1295401" cy="1828800"/>
        </p:xfrm>
        <a:graphic>
          <a:graphicData uri="http://schemas.openxmlformats.org/drawingml/2006/table">
            <a:tbl>
              <a:tblPr firstRow="1" bandRow="1">
                <a:tableStyleId>{5C22544A-7EE6-4342-B048-85BDC9FD1C3A}</a:tableStyleId>
              </a:tblPr>
              <a:tblGrid>
                <a:gridCol w="685801"/>
                <a:gridCol w="609600"/>
              </a:tblGrid>
              <a:tr h="219075">
                <a:tc>
                  <a:txBody>
                    <a:bodyPr/>
                    <a:lstStyle/>
                    <a:p>
                      <a:pPr algn="l"/>
                      <a:r>
                        <a:rPr lang="en-US" sz="900" noProof="0" smtClean="0"/>
                        <a:t>Original</a:t>
                      </a:r>
                      <a:endParaRPr lang="en-US" sz="900" noProof="0"/>
                    </a:p>
                  </a:txBody>
                  <a:tcPr anchor="ctr"/>
                </a:tc>
                <a:tc>
                  <a:txBody>
                    <a:bodyPr/>
                    <a:lstStyle/>
                    <a:p>
                      <a:pPr algn="l"/>
                      <a:r>
                        <a:rPr lang="en-US" sz="900" noProof="0" smtClean="0"/>
                        <a:t>100% </a:t>
                      </a:r>
                      <a:endParaRPr lang="en-US" sz="900" noProof="0"/>
                    </a:p>
                  </a:txBody>
                  <a:tcPr anchor="ctr"/>
                </a:tc>
              </a:tr>
              <a:tr h="219075">
                <a:tc>
                  <a:txBody>
                    <a:bodyPr/>
                    <a:lstStyle/>
                    <a:p>
                      <a:pPr algn="l"/>
                      <a:r>
                        <a:rPr lang="en-US" sz="900" noProof="0" smtClean="0"/>
                        <a:t>Tight rect</a:t>
                      </a:r>
                      <a:endParaRPr lang="en-US" sz="900" noProof="0"/>
                    </a:p>
                  </a:txBody>
                  <a:tcPr anchor="ctr"/>
                </a:tc>
                <a:tc>
                  <a:txBody>
                    <a:bodyPr/>
                    <a:lstStyle/>
                    <a:p>
                      <a:pPr algn="l"/>
                      <a:r>
                        <a:rPr lang="en-US" sz="900" noProof="0" smtClean="0"/>
                        <a:t>69.23% </a:t>
                      </a:r>
                      <a:endParaRPr lang="en-US" sz="900" noProof="0"/>
                    </a:p>
                  </a:txBody>
                  <a:tcPr anchor="ctr"/>
                </a:tc>
              </a:tr>
              <a:tr h="219075">
                <a:tc>
                  <a:txBody>
                    <a:bodyPr/>
                    <a:lstStyle/>
                    <a:p>
                      <a:pPr algn="l"/>
                      <a:r>
                        <a:rPr lang="en-US" sz="900" noProof="0" smtClean="0"/>
                        <a:t>3 vertices</a:t>
                      </a:r>
                      <a:endParaRPr lang="en-US" sz="900" noProof="0"/>
                    </a:p>
                  </a:txBody>
                  <a:tcPr anchor="ctr"/>
                </a:tc>
                <a:tc>
                  <a:txBody>
                    <a:bodyPr/>
                    <a:lstStyle/>
                    <a:p>
                      <a:pPr algn="l"/>
                      <a:r>
                        <a:rPr lang="en-US" sz="900" noProof="0" smtClean="0"/>
                        <a:t>70.66% </a:t>
                      </a:r>
                      <a:endParaRPr lang="en-US" sz="900" noProof="0"/>
                    </a:p>
                  </a:txBody>
                  <a:tcPr anchor="ctr"/>
                </a:tc>
              </a:tr>
              <a:tr h="219075">
                <a:tc>
                  <a:txBody>
                    <a:bodyPr/>
                    <a:lstStyle/>
                    <a:p>
                      <a:pPr algn="l"/>
                      <a:r>
                        <a:rPr lang="en-US" sz="900" noProof="0" smtClean="0"/>
                        <a:t>4 vertices</a:t>
                      </a:r>
                      <a:endParaRPr lang="en-US" sz="900" noProof="0"/>
                    </a:p>
                  </a:txBody>
                  <a:tcPr anchor="ctr"/>
                </a:tc>
                <a:tc>
                  <a:txBody>
                    <a:bodyPr/>
                    <a:lstStyle/>
                    <a:p>
                      <a:pPr algn="l"/>
                      <a:r>
                        <a:rPr lang="en-US" sz="900" noProof="0" smtClean="0"/>
                        <a:t>60.16% </a:t>
                      </a:r>
                      <a:endParaRPr lang="en-US" sz="900" noProof="0"/>
                    </a:p>
                  </a:txBody>
                  <a:tcPr anchor="ctr"/>
                </a:tc>
              </a:tr>
              <a:tr h="219075">
                <a:tc>
                  <a:txBody>
                    <a:bodyPr/>
                    <a:lstStyle/>
                    <a:p>
                      <a:pPr algn="l"/>
                      <a:r>
                        <a:rPr lang="en-US" sz="900" noProof="0" smtClean="0"/>
                        <a:t>5 vertices</a:t>
                      </a:r>
                      <a:endParaRPr lang="en-US" sz="900" noProof="0"/>
                    </a:p>
                  </a:txBody>
                  <a:tcPr anchor="ctr"/>
                </a:tc>
                <a:tc>
                  <a:txBody>
                    <a:bodyPr/>
                    <a:lstStyle/>
                    <a:p>
                      <a:pPr algn="l"/>
                      <a:r>
                        <a:rPr lang="en-US" sz="900" noProof="0" smtClean="0"/>
                        <a:t>55.60% </a:t>
                      </a:r>
                      <a:endParaRPr lang="en-US" sz="900" noProof="0"/>
                    </a:p>
                  </a:txBody>
                  <a:tcPr anchor="ctr"/>
                </a:tc>
              </a:tr>
              <a:tr h="219075">
                <a:tc>
                  <a:txBody>
                    <a:bodyPr/>
                    <a:lstStyle/>
                    <a:p>
                      <a:pPr algn="l"/>
                      <a:r>
                        <a:rPr lang="en-US" sz="900" noProof="0" smtClean="0"/>
                        <a:t>6 vertices</a:t>
                      </a:r>
                      <a:endParaRPr lang="en-US" sz="900" noProof="0"/>
                    </a:p>
                  </a:txBody>
                  <a:tcPr anchor="ctr"/>
                </a:tc>
                <a:tc>
                  <a:txBody>
                    <a:bodyPr/>
                    <a:lstStyle/>
                    <a:p>
                      <a:pPr algn="l"/>
                      <a:r>
                        <a:rPr lang="en-US" sz="900" noProof="0" smtClean="0"/>
                        <a:t>53.94% </a:t>
                      </a:r>
                      <a:endParaRPr lang="en-US" sz="900" noProof="0"/>
                    </a:p>
                  </a:txBody>
                  <a:tcPr anchor="ctr"/>
                </a:tc>
              </a:tr>
              <a:tr h="219075">
                <a:tc>
                  <a:txBody>
                    <a:bodyPr/>
                    <a:lstStyle/>
                    <a:p>
                      <a:pPr algn="l"/>
                      <a:r>
                        <a:rPr lang="en-US" sz="900" noProof="0" smtClean="0"/>
                        <a:t>7 vertices</a:t>
                      </a:r>
                      <a:endParaRPr lang="en-US" sz="900" noProof="0"/>
                    </a:p>
                  </a:txBody>
                  <a:tcPr anchor="ctr"/>
                </a:tc>
                <a:tc>
                  <a:txBody>
                    <a:bodyPr/>
                    <a:lstStyle/>
                    <a:p>
                      <a:pPr algn="l"/>
                      <a:r>
                        <a:rPr lang="en-US" sz="900" noProof="0" smtClean="0"/>
                        <a:t>52.31% </a:t>
                      </a:r>
                      <a:endParaRPr lang="en-US" sz="900" noProof="0"/>
                    </a:p>
                  </a:txBody>
                  <a:tcPr anchor="ctr"/>
                </a:tc>
              </a:tr>
              <a:tr h="219075">
                <a:tc>
                  <a:txBody>
                    <a:bodyPr/>
                    <a:lstStyle/>
                    <a:p>
                      <a:pPr algn="l"/>
                      <a:r>
                        <a:rPr lang="en-US" sz="900" noProof="0" smtClean="0"/>
                        <a:t>8 vertices</a:t>
                      </a:r>
                      <a:endParaRPr lang="en-US" sz="900" noProof="0"/>
                    </a:p>
                  </a:txBody>
                  <a:tcPr anchor="ctr"/>
                </a:tc>
                <a:tc>
                  <a:txBody>
                    <a:bodyPr/>
                    <a:lstStyle/>
                    <a:p>
                      <a:pPr algn="l"/>
                      <a:r>
                        <a:rPr lang="en-US" sz="900" noProof="0" dirty="0" smtClean="0"/>
                        <a:t>51.90% </a:t>
                      </a:r>
                      <a:endParaRPr lang="en-US" sz="900" noProof="0" dirty="0"/>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0"/>
          <p:cNvSpPr txBox="1">
            <a:spLocks noChangeArrowheads="1"/>
          </p:cNvSpPr>
          <p:nvPr/>
        </p:nvSpPr>
        <p:spPr bwMode="auto">
          <a:xfrm>
            <a:off x="295275" y="227958"/>
            <a:ext cx="6345238" cy="381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smtClean="0">
                <a:solidFill>
                  <a:schemeClr val="bg2"/>
                </a:solidFill>
                <a:effectLst>
                  <a:outerShdw blurRad="50800" dist="38100" dir="2700000" algn="tl" rotWithShape="0">
                    <a:schemeClr val="accent4">
                      <a:alpha val="43000"/>
                    </a:schemeClr>
                  </a:outerShdw>
                </a:effectLst>
                <a:latin typeface="Arial Bold" charset="0"/>
              </a:rPr>
              <a:t>Particle trimming</a:t>
            </a:r>
            <a:endParaRPr lang="en-US" sz="20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9939" name="Rectangle 3"/>
          <p:cNvSpPr>
            <a:spLocks noGrp="1" noChangeArrowheads="1"/>
          </p:cNvSpPr>
          <p:nvPr>
            <p:ph type="body" idx="4294967295"/>
          </p:nvPr>
        </p:nvSpPr>
        <p:spPr>
          <a:xfrm>
            <a:off x="279400" y="762000"/>
            <a:ext cx="6807200" cy="3124200"/>
          </a:xfrm>
          <a:prstGeom prst="rect">
            <a:avLst/>
          </a:prstGeom>
        </p:spPr>
        <p:txBody>
          <a:bodyPr lIns="91440" tIns="45720" rIns="91440" bIns="45720"/>
          <a:lstStyle/>
          <a:p>
            <a:pPr eaLnBrk="1" hangingPunct="1">
              <a:spcBef>
                <a:spcPts val="200"/>
              </a:spcBef>
              <a:spcAft>
                <a:spcPts val="200"/>
              </a:spcAft>
              <a:buFont typeface="Wingdings" pitchFamily="-112" charset="2"/>
              <a:buChar char="§"/>
              <a:defRPr/>
            </a:pPr>
            <a:r>
              <a:rPr lang="en-US" sz="1800" dirty="0" smtClean="0">
                <a:ea typeface="ＭＳ Ｐゴシック" pitchFamily="-112" charset="-128"/>
              </a:rPr>
              <a:t>First attempt: Manual trimming</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Tedious, but proved the concept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OK for our cloud atlas</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&gt; 2x performance</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Dozens of </a:t>
            </a:r>
            <a:r>
              <a:rPr lang="en-US" sz="1400" dirty="0" err="1" smtClean="0">
                <a:ea typeface="ＭＳ Ｐゴシック" pitchFamily="-112" charset="-128"/>
              </a:rPr>
              <a:t>atlased</a:t>
            </a:r>
            <a:r>
              <a:rPr lang="en-US" sz="1400" dirty="0" smtClean="0">
                <a:ea typeface="ＭＳ Ｐゴシック" pitchFamily="-112" charset="-128"/>
              </a:rPr>
              <a:t> particle textures</a:t>
            </a:r>
          </a:p>
          <a:p>
            <a:pPr eaLnBrk="1" hangingPunct="1">
              <a:spcBef>
                <a:spcPts val="200"/>
              </a:spcBef>
              <a:spcAft>
                <a:spcPts val="200"/>
              </a:spcAft>
              <a:buFont typeface="Wingdings" pitchFamily="-112" charset="2"/>
              <a:buChar char="§"/>
              <a:defRPr/>
            </a:pPr>
            <a:r>
              <a:rPr lang="en-US" sz="1800" dirty="0" smtClean="0">
                <a:ea typeface="ＭＳ Ｐゴシック" pitchFamily="-112" charset="-128"/>
              </a:rPr>
              <a:t>Automatic tool </a:t>
            </a:r>
            <a:r>
              <a:rPr lang="en-US" sz="1800" dirty="0" smtClean="0">
                <a:ea typeface="ＭＳ Ｐゴシック" pitchFamily="-112" charset="-128"/>
              </a:rPr>
              <a:t>[3]</a:t>
            </a:r>
            <a:endParaRPr lang="en-US" sz="1800" dirty="0" smtClean="0">
              <a:ea typeface="ＭＳ Ｐゴシック" pitchFamily="-112" charset="-128"/>
            </a:endParaRP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Input:</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Texture and Alpha threshold</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Vertex count</a:t>
            </a:r>
          </a:p>
          <a:p>
            <a:pPr lvl="1" eaLnBrk="1" hangingPunct="1">
              <a:spcBef>
                <a:spcPts val="200"/>
              </a:spcBef>
              <a:spcAft>
                <a:spcPts val="200"/>
              </a:spcAft>
              <a:buFont typeface="Wingdings" pitchFamily="-112" charset="2"/>
              <a:buChar char="§"/>
              <a:defRPr/>
            </a:pPr>
            <a:r>
              <a:rPr lang="en-US" sz="1400" dirty="0" smtClean="0">
                <a:ea typeface="ＭＳ Ｐゴシック" pitchFamily="-112" charset="-128"/>
              </a:rPr>
              <a:t>Output:</a:t>
            </a:r>
          </a:p>
          <a:p>
            <a:pPr lvl="2" eaLnBrk="1" hangingPunct="1">
              <a:spcBef>
                <a:spcPts val="200"/>
              </a:spcBef>
              <a:spcAft>
                <a:spcPts val="200"/>
              </a:spcAft>
              <a:buFont typeface="Wingdings" pitchFamily="-112" charset="2"/>
              <a:buChar char="§"/>
              <a:defRPr/>
            </a:pPr>
            <a:r>
              <a:rPr lang="en-US" sz="1000" dirty="0" smtClean="0">
                <a:ea typeface="ＭＳ Ｐゴシック" pitchFamily="-112" charset="-128"/>
              </a:rPr>
              <a:t>Optimized enclosing polygon</a:t>
            </a:r>
          </a:p>
          <a:p>
            <a:pPr lvl="1" eaLnBrk="1" hangingPunct="1">
              <a:spcBef>
                <a:spcPts val="200"/>
              </a:spcBef>
              <a:spcAft>
                <a:spcPts val="200"/>
              </a:spcAft>
              <a:buNone/>
              <a:defRPr/>
            </a:pPr>
            <a:endParaRPr lang="en-US" sz="1400" dirty="0" smtClean="0">
              <a:ea typeface="ＭＳ Ｐゴシック" pitchFamily="-112" charset="-128"/>
            </a:endParaRPr>
          </a:p>
        </p:txBody>
      </p:sp>
      <p:pic>
        <p:nvPicPr>
          <p:cNvPr id="4" name="Picture 2" descr="C:\Users\Humus\Desktop\ParticleTrimming.jpg"/>
          <p:cNvPicPr>
            <a:picLocks noChangeAspect="1" noChangeArrowheads="1"/>
          </p:cNvPicPr>
          <p:nvPr/>
        </p:nvPicPr>
        <p:blipFill>
          <a:blip r:embed="rId3" cstate="print"/>
          <a:srcRect/>
          <a:stretch>
            <a:fillRect/>
          </a:stretch>
        </p:blipFill>
        <p:spPr bwMode="auto">
          <a:xfrm>
            <a:off x="3935413" y="762001"/>
            <a:ext cx="3041650" cy="30416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00B0F0"/>
      </a:hlink>
      <a:folHlink>
        <a:srgbClr val="00B0F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6524</TotalTime>
  <Words>4264</Words>
  <Application>Microsoft Office PowerPoint</Application>
  <PresentationFormat>Custom</PresentationFormat>
  <Paragraphs>470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Overby</dc:creator>
  <cp:lastModifiedBy>Jenny</cp:lastModifiedBy>
  <cp:revision>848</cp:revision>
  <dcterms:created xsi:type="dcterms:W3CDTF">2012-02-14T22:43:59Z</dcterms:created>
  <dcterms:modified xsi:type="dcterms:W3CDTF">2012-08-17T23:08:20Z</dcterms:modified>
</cp:coreProperties>
</file>